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9/30/2020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E394-3BA1-4EA9-8E4E-9C200BFB98E5}"/>
              </a:ext>
            </a:extLst>
          </p:cNvPr>
          <p:cNvSpPr>
            <a:spLocks noGrp="1"/>
          </p:cNvSpPr>
          <p:nvPr>
            <p:ph type="ctrTitle"/>
          </p:nvPr>
        </p:nvSpPr>
        <p:spPr/>
        <p:txBody>
          <a:bodyPr/>
          <a:lstStyle/>
          <a:p>
            <a:r>
              <a:rPr lang="en-US" dirty="0"/>
              <a:t>Car Accident Severity Analysis</a:t>
            </a:r>
          </a:p>
        </p:txBody>
      </p:sp>
      <p:sp>
        <p:nvSpPr>
          <p:cNvPr id="3" name="Subtitle 2">
            <a:extLst>
              <a:ext uri="{FF2B5EF4-FFF2-40B4-BE49-F238E27FC236}">
                <a16:creationId xmlns:a16="http://schemas.microsoft.com/office/drawing/2014/main" id="{4E8DD8C9-A0C0-4369-9BF4-14497D2FC2E3}"/>
              </a:ext>
            </a:extLst>
          </p:cNvPr>
          <p:cNvSpPr>
            <a:spLocks noGrp="1"/>
          </p:cNvSpPr>
          <p:nvPr>
            <p:ph type="subTitle" idx="1"/>
          </p:nvPr>
        </p:nvSpPr>
        <p:spPr>
          <a:xfrm>
            <a:off x="684211" y="3843867"/>
            <a:ext cx="6756823" cy="1947333"/>
          </a:xfrm>
        </p:spPr>
        <p:txBody>
          <a:bodyPr/>
          <a:lstStyle/>
          <a:p>
            <a:r>
              <a:rPr lang="en-US" dirty="0"/>
              <a:t>Lei Wang</a:t>
            </a:r>
          </a:p>
          <a:p>
            <a:r>
              <a:rPr lang="en-US" dirty="0"/>
              <a:t>https://github.com/lwanglitle/Coursera_Capstone</a:t>
            </a:r>
          </a:p>
          <a:p>
            <a:endParaRPr lang="en-US" dirty="0"/>
          </a:p>
        </p:txBody>
      </p:sp>
    </p:spTree>
    <p:extLst>
      <p:ext uri="{BB962C8B-B14F-4D97-AF65-F5344CB8AC3E}">
        <p14:creationId xmlns:p14="http://schemas.microsoft.com/office/powerpoint/2010/main" val="268197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679071-5A13-4710-BA9D-F134FDA876DD}"/>
              </a:ext>
            </a:extLst>
          </p:cNvPr>
          <p:cNvSpPr txBox="1"/>
          <p:nvPr/>
        </p:nvSpPr>
        <p:spPr>
          <a:xfrm>
            <a:off x="1101054" y="2012277"/>
            <a:ext cx="8504339" cy="3970318"/>
          </a:xfrm>
          <a:prstGeom prst="rect">
            <a:avLst/>
          </a:prstGeom>
          <a:noFill/>
        </p:spPr>
        <p:txBody>
          <a:bodyPr wrap="square">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According to WHO data, every year the lives of approximately 1.35 million people are cut short as a result of a road traffic crash. </a:t>
            </a:r>
          </a:p>
          <a:p>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Between 20 and 50 million more people suffer non-fatal injuries, with many incurring a disability as a result of their injury. </a:t>
            </a:r>
          </a:p>
          <a:p>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Road traffic injuries cause considerable economic losses to individuals, their families, and to nations as a whole. </a:t>
            </a:r>
          </a:p>
          <a:p>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These losses arise from the cost of treatment as well as lost productivity for those killed or disabled by their injuries, and for family members who need to take time off work or school to care for the injured. </a:t>
            </a:r>
          </a:p>
          <a:p>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Road traffic crashes cost most countries 3% of their gross domestic product. </a:t>
            </a:r>
            <a:endParaRPr lang="en-US" dirty="0"/>
          </a:p>
        </p:txBody>
      </p:sp>
      <p:sp>
        <p:nvSpPr>
          <p:cNvPr id="5" name="TextBox 4">
            <a:extLst>
              <a:ext uri="{FF2B5EF4-FFF2-40B4-BE49-F238E27FC236}">
                <a16:creationId xmlns:a16="http://schemas.microsoft.com/office/drawing/2014/main" id="{F520FDCE-38C7-4A64-B106-8114355F6172}"/>
              </a:ext>
            </a:extLst>
          </p:cNvPr>
          <p:cNvSpPr txBox="1"/>
          <p:nvPr/>
        </p:nvSpPr>
        <p:spPr>
          <a:xfrm>
            <a:off x="1101054" y="671119"/>
            <a:ext cx="7701094" cy="646331"/>
          </a:xfrm>
          <a:prstGeom prst="rect">
            <a:avLst/>
          </a:prstGeom>
          <a:noFill/>
        </p:spPr>
        <p:txBody>
          <a:bodyPr wrap="square" rtlCol="0">
            <a:spAutoFit/>
          </a:bodyPr>
          <a:lstStyle/>
          <a:p>
            <a:r>
              <a:rPr lang="en-US" sz="3600" b="1" dirty="0"/>
              <a:t>Background</a:t>
            </a:r>
          </a:p>
        </p:txBody>
      </p:sp>
    </p:spTree>
    <p:extLst>
      <p:ext uri="{BB962C8B-B14F-4D97-AF65-F5344CB8AC3E}">
        <p14:creationId xmlns:p14="http://schemas.microsoft.com/office/powerpoint/2010/main" val="248574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A996F0-775D-4DB7-91B3-FED2B85252DC}"/>
              </a:ext>
            </a:extLst>
          </p:cNvPr>
          <p:cNvSpPr txBox="1"/>
          <p:nvPr/>
        </p:nvSpPr>
        <p:spPr>
          <a:xfrm>
            <a:off x="1101054" y="671119"/>
            <a:ext cx="7701094" cy="646331"/>
          </a:xfrm>
          <a:prstGeom prst="rect">
            <a:avLst/>
          </a:prstGeom>
          <a:noFill/>
        </p:spPr>
        <p:txBody>
          <a:bodyPr wrap="square" rtlCol="0">
            <a:spAutoFit/>
          </a:bodyPr>
          <a:lstStyle/>
          <a:p>
            <a:r>
              <a:rPr lang="en-US" sz="3600" b="1" dirty="0"/>
              <a:t>Data</a:t>
            </a:r>
          </a:p>
        </p:txBody>
      </p:sp>
      <p:sp>
        <p:nvSpPr>
          <p:cNvPr id="5" name="TextBox 4">
            <a:extLst>
              <a:ext uri="{FF2B5EF4-FFF2-40B4-BE49-F238E27FC236}">
                <a16:creationId xmlns:a16="http://schemas.microsoft.com/office/drawing/2014/main" id="{131114A6-D285-4596-9080-9277020060B3}"/>
              </a:ext>
            </a:extLst>
          </p:cNvPr>
          <p:cNvSpPr txBox="1"/>
          <p:nvPr/>
        </p:nvSpPr>
        <p:spPr>
          <a:xfrm>
            <a:off x="1101054" y="2012277"/>
            <a:ext cx="8504339" cy="1477328"/>
          </a:xfrm>
          <a:prstGeom prst="rect">
            <a:avLst/>
          </a:prstGeom>
          <a:noFill/>
        </p:spPr>
        <p:txBody>
          <a:bodyPr wrap="square">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The dataset being used here is a collection of all collisions in Seattle area provided by SPD and recorded by Traffic Records, during timeframe from 2004 to 2020. This includes all types of collisions. This data is regarding the severity (1-Property Damage Only Collision, 2-Injury Collision) of each car accidents along with the time and conditions under which the accident happened. </a:t>
            </a:r>
            <a:endParaRPr lang="en-US" dirty="0"/>
          </a:p>
        </p:txBody>
      </p:sp>
    </p:spTree>
    <p:extLst>
      <p:ext uri="{BB962C8B-B14F-4D97-AF65-F5344CB8AC3E}">
        <p14:creationId xmlns:p14="http://schemas.microsoft.com/office/powerpoint/2010/main" val="3450595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D4B1DC-5CFD-4080-AF85-CC88FC0E389E}"/>
              </a:ext>
            </a:extLst>
          </p:cNvPr>
          <p:cNvSpPr txBox="1"/>
          <p:nvPr/>
        </p:nvSpPr>
        <p:spPr>
          <a:xfrm>
            <a:off x="1101054" y="671119"/>
            <a:ext cx="7701094" cy="584775"/>
          </a:xfrm>
          <a:prstGeom prst="rect">
            <a:avLst/>
          </a:prstGeom>
          <a:noFill/>
        </p:spPr>
        <p:txBody>
          <a:bodyPr wrap="square" rtlCol="0">
            <a:spAutoFit/>
          </a:bodyPr>
          <a:lstStyle/>
          <a:p>
            <a:r>
              <a:rPr lang="en-US" sz="3200" b="1" dirty="0"/>
              <a:t>Data Cleaning</a:t>
            </a:r>
          </a:p>
        </p:txBody>
      </p:sp>
      <p:sp>
        <p:nvSpPr>
          <p:cNvPr id="5" name="TextBox 4">
            <a:extLst>
              <a:ext uri="{FF2B5EF4-FFF2-40B4-BE49-F238E27FC236}">
                <a16:creationId xmlns:a16="http://schemas.microsoft.com/office/drawing/2014/main" id="{9DA88D16-031A-4C71-90CC-CE4EEAD8F63C}"/>
              </a:ext>
            </a:extLst>
          </p:cNvPr>
          <p:cNvSpPr txBox="1"/>
          <p:nvPr/>
        </p:nvSpPr>
        <p:spPr>
          <a:xfrm>
            <a:off x="1101054" y="2012277"/>
            <a:ext cx="8504339" cy="2585323"/>
          </a:xfrm>
          <a:prstGeom prst="rect">
            <a:avLst/>
          </a:prstGeom>
          <a:noFill/>
        </p:spPr>
        <p:txBody>
          <a:bodyPr wrap="square">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Data with missing or unusual values will be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cleane</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Some fix will be applied to the data.</a:t>
            </a:r>
          </a:p>
          <a:p>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Some columns are duplicate information, one of them will be dropped too. </a:t>
            </a:r>
          </a:p>
          <a:p>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Columns that have identity values for the incident will be dropped. </a:t>
            </a:r>
          </a:p>
          <a:p>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The date and time columns will be transferred to month/</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dayofweek</a:t>
            </a:r>
            <a:r>
              <a:rPr lang="en-US" sz="1800" dirty="0">
                <a:effectLst/>
                <a:latin typeface="Calibri" panose="020F0502020204030204" pitchFamily="34" charset="0"/>
                <a:ea typeface="DengXian" panose="02010600030101010101" pitchFamily="2" charset="-122"/>
                <a:cs typeface="Times New Roman" panose="02020603050405020304" pitchFamily="18" charset="0"/>
              </a:rPr>
              <a:t> information.</a:t>
            </a:r>
            <a:endParaRPr lang="en-US" dirty="0"/>
          </a:p>
        </p:txBody>
      </p:sp>
    </p:spTree>
    <p:extLst>
      <p:ext uri="{BB962C8B-B14F-4D97-AF65-F5344CB8AC3E}">
        <p14:creationId xmlns:p14="http://schemas.microsoft.com/office/powerpoint/2010/main" val="96017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AED3AA-4FB1-460C-9DE1-7D2CBFBCB1CD}"/>
              </a:ext>
            </a:extLst>
          </p:cNvPr>
          <p:cNvSpPr txBox="1"/>
          <p:nvPr/>
        </p:nvSpPr>
        <p:spPr>
          <a:xfrm>
            <a:off x="1101054" y="671119"/>
            <a:ext cx="7701094" cy="584775"/>
          </a:xfrm>
          <a:prstGeom prst="rect">
            <a:avLst/>
          </a:prstGeom>
          <a:noFill/>
        </p:spPr>
        <p:txBody>
          <a:bodyPr wrap="square" rtlCol="0">
            <a:spAutoFit/>
          </a:bodyPr>
          <a:lstStyle/>
          <a:p>
            <a:r>
              <a:rPr lang="en-US" sz="3200" b="1" dirty="0"/>
              <a:t>Feature Selection</a:t>
            </a:r>
          </a:p>
        </p:txBody>
      </p:sp>
      <p:sp>
        <p:nvSpPr>
          <p:cNvPr id="5" name="TextBox 4">
            <a:extLst>
              <a:ext uri="{FF2B5EF4-FFF2-40B4-BE49-F238E27FC236}">
                <a16:creationId xmlns:a16="http://schemas.microsoft.com/office/drawing/2014/main" id="{CB5E56EA-6433-43CE-B0B2-19370C01A6B6}"/>
              </a:ext>
            </a:extLst>
          </p:cNvPr>
          <p:cNvSpPr txBox="1"/>
          <p:nvPr/>
        </p:nvSpPr>
        <p:spPr>
          <a:xfrm>
            <a:off x="1101054" y="2012277"/>
            <a:ext cx="8504339" cy="369332"/>
          </a:xfrm>
          <a:prstGeom prst="rect">
            <a:avLst/>
          </a:prstGeom>
          <a:noFill/>
        </p:spPr>
        <p:txBody>
          <a:bodyPr wrap="square">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Pull the feature distribution of the data, e.g. </a:t>
            </a:r>
            <a:endParaRPr lang="en-US" dirty="0"/>
          </a:p>
        </p:txBody>
      </p:sp>
      <p:pic>
        <p:nvPicPr>
          <p:cNvPr id="6" name="Picture 5" descr="Chart, pie chart&#10;&#10;Description automatically generated">
            <a:extLst>
              <a:ext uri="{FF2B5EF4-FFF2-40B4-BE49-F238E27FC236}">
                <a16:creationId xmlns:a16="http://schemas.microsoft.com/office/drawing/2014/main" id="{889A6849-BD31-48B4-9009-7B1FFAE7059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01054" y="2492196"/>
            <a:ext cx="4200788" cy="1761021"/>
          </a:xfrm>
          <a:prstGeom prst="rect">
            <a:avLst/>
          </a:prstGeom>
        </p:spPr>
      </p:pic>
      <p:sp>
        <p:nvSpPr>
          <p:cNvPr id="8" name="TextBox 7">
            <a:extLst>
              <a:ext uri="{FF2B5EF4-FFF2-40B4-BE49-F238E27FC236}">
                <a16:creationId xmlns:a16="http://schemas.microsoft.com/office/drawing/2014/main" id="{2747BAD6-E5D1-4C8C-A153-C1B5314B284D}"/>
              </a:ext>
            </a:extLst>
          </p:cNvPr>
          <p:cNvSpPr txBox="1"/>
          <p:nvPr/>
        </p:nvSpPr>
        <p:spPr>
          <a:xfrm>
            <a:off x="1101054" y="4823987"/>
            <a:ext cx="8504339" cy="369332"/>
          </a:xfrm>
          <a:prstGeom prst="rect">
            <a:avLst/>
          </a:prstGeom>
          <a:noFill/>
        </p:spPr>
        <p:txBody>
          <a:bodyPr wrap="square">
            <a:spAutoFit/>
          </a:bodyPr>
          <a:lstStyle/>
          <a:p>
            <a:r>
              <a:rPr lang="en-US" dirty="0">
                <a:latin typeface="Calibri" panose="020F0502020204030204" pitchFamily="34" charset="0"/>
                <a:ea typeface="DengXian" panose="02010600030101010101" pitchFamily="2" charset="-122"/>
                <a:cs typeface="Times New Roman" panose="02020603050405020304" pitchFamily="18" charset="0"/>
              </a:rPr>
              <a:t>R</a:t>
            </a:r>
            <a:r>
              <a:rPr lang="en-US" sz="1800" dirty="0">
                <a:effectLst/>
                <a:latin typeface="Calibri" panose="020F0502020204030204" pitchFamily="34" charset="0"/>
                <a:ea typeface="DengXian" panose="02010600030101010101" pitchFamily="2" charset="-122"/>
                <a:cs typeface="Times New Roman" panose="02020603050405020304" pitchFamily="18" charset="0"/>
              </a:rPr>
              <a:t>etrieve the correlations between the features and severity code:</a:t>
            </a:r>
            <a:endParaRPr lang="en-US" dirty="0"/>
          </a:p>
        </p:txBody>
      </p:sp>
      <p:graphicFrame>
        <p:nvGraphicFramePr>
          <p:cNvPr id="10" name="Table 9">
            <a:extLst>
              <a:ext uri="{FF2B5EF4-FFF2-40B4-BE49-F238E27FC236}">
                <a16:creationId xmlns:a16="http://schemas.microsoft.com/office/drawing/2014/main" id="{E6EA4FA2-EFA4-4491-8324-AD4B512D66EE}"/>
              </a:ext>
            </a:extLst>
          </p:cNvPr>
          <p:cNvGraphicFramePr>
            <a:graphicFrameLocks noGrp="1"/>
          </p:cNvGraphicFramePr>
          <p:nvPr>
            <p:extLst>
              <p:ext uri="{D42A27DB-BD31-4B8C-83A1-F6EECF244321}">
                <p14:modId xmlns:p14="http://schemas.microsoft.com/office/powerpoint/2010/main" val="3141148604"/>
              </p:ext>
            </p:extLst>
          </p:nvPr>
        </p:nvGraphicFramePr>
        <p:xfrm>
          <a:off x="7841012" y="3294153"/>
          <a:ext cx="2374900" cy="3429000"/>
        </p:xfrm>
        <a:graphic>
          <a:graphicData uri="http://schemas.openxmlformats.org/drawingml/2006/table">
            <a:tbl>
              <a:tblPr firstRow="1" firstCol="1" bandRow="1">
                <a:tableStyleId>{5C22544A-7EE6-4342-B048-85BDC9FD1C3A}</a:tableStyleId>
              </a:tblPr>
              <a:tblGrid>
                <a:gridCol w="2374900">
                  <a:extLst>
                    <a:ext uri="{9D8B030D-6E8A-4147-A177-3AD203B41FA5}">
                      <a16:colId xmlns:a16="http://schemas.microsoft.com/office/drawing/2014/main" val="4000448875"/>
                    </a:ext>
                  </a:extLst>
                </a:gridCol>
              </a:tblGrid>
              <a:tr h="190500">
                <a:tc>
                  <a:txBody>
                    <a:bodyPr/>
                    <a:lstStyle/>
                    <a:p>
                      <a:pPr marL="0" marR="0">
                        <a:lnSpc>
                          <a:spcPct val="107000"/>
                        </a:lnSpc>
                        <a:spcBef>
                          <a:spcPts val="0"/>
                        </a:spcBef>
                        <a:spcAft>
                          <a:spcPts val="0"/>
                        </a:spcAft>
                      </a:pPr>
                      <a:r>
                        <a:rPr lang="en-US" sz="1100">
                          <a:effectLst/>
                        </a:rPr>
                        <a:t>SEVERITYCODE      1.000000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24685522"/>
                  </a:ext>
                </a:extLst>
              </a:tr>
              <a:tr h="190500">
                <a:tc>
                  <a:txBody>
                    <a:bodyPr/>
                    <a:lstStyle/>
                    <a:p>
                      <a:pPr marL="0" marR="0">
                        <a:lnSpc>
                          <a:spcPct val="107000"/>
                        </a:lnSpc>
                        <a:spcBef>
                          <a:spcPts val="0"/>
                        </a:spcBef>
                        <a:spcAft>
                          <a:spcPts val="0"/>
                        </a:spcAft>
                      </a:pPr>
                      <a:r>
                        <a:rPr lang="en-US" sz="1100">
                          <a:effectLst/>
                        </a:rPr>
                        <a:t>PEDCOUNT          0.246338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1698463"/>
                  </a:ext>
                </a:extLst>
              </a:tr>
              <a:tr h="190500">
                <a:tc>
                  <a:txBody>
                    <a:bodyPr/>
                    <a:lstStyle/>
                    <a:p>
                      <a:pPr marL="0" marR="0">
                        <a:lnSpc>
                          <a:spcPct val="107000"/>
                        </a:lnSpc>
                        <a:spcBef>
                          <a:spcPts val="0"/>
                        </a:spcBef>
                        <a:spcAft>
                          <a:spcPts val="0"/>
                        </a:spcAft>
                      </a:pPr>
                      <a:r>
                        <a:rPr lang="en-US" sz="1100">
                          <a:effectLst/>
                        </a:rPr>
                        <a:t>PEDCYLCOUNT       0.214218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23012486"/>
                  </a:ext>
                </a:extLst>
              </a:tr>
              <a:tr h="190500">
                <a:tc>
                  <a:txBody>
                    <a:bodyPr/>
                    <a:lstStyle/>
                    <a:p>
                      <a:pPr marL="0" marR="0">
                        <a:lnSpc>
                          <a:spcPct val="107000"/>
                        </a:lnSpc>
                        <a:spcBef>
                          <a:spcPts val="0"/>
                        </a:spcBef>
                        <a:spcAft>
                          <a:spcPts val="0"/>
                        </a:spcAft>
                      </a:pPr>
                      <a:r>
                        <a:rPr lang="en-US" sz="1100">
                          <a:effectLst/>
                        </a:rPr>
                        <a:t>COLLISIONTYPE     0.208529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07541192"/>
                  </a:ext>
                </a:extLst>
              </a:tr>
              <a:tr h="190500">
                <a:tc>
                  <a:txBody>
                    <a:bodyPr/>
                    <a:lstStyle/>
                    <a:p>
                      <a:pPr marL="0" marR="0">
                        <a:lnSpc>
                          <a:spcPct val="107000"/>
                        </a:lnSpc>
                        <a:spcBef>
                          <a:spcPts val="0"/>
                        </a:spcBef>
                        <a:spcAft>
                          <a:spcPts val="0"/>
                        </a:spcAft>
                      </a:pPr>
                      <a:r>
                        <a:rPr lang="en-US" sz="1100">
                          <a:effectLst/>
                        </a:rPr>
                        <a:t>PEDROWNOTGRNT     0.206283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59200472"/>
                  </a:ext>
                </a:extLst>
              </a:tr>
              <a:tr h="190500">
                <a:tc>
                  <a:txBody>
                    <a:bodyPr/>
                    <a:lstStyle/>
                    <a:p>
                      <a:pPr marL="0" marR="0">
                        <a:lnSpc>
                          <a:spcPct val="107000"/>
                        </a:lnSpc>
                        <a:spcBef>
                          <a:spcPts val="0"/>
                        </a:spcBef>
                        <a:spcAft>
                          <a:spcPts val="0"/>
                        </a:spcAft>
                      </a:pPr>
                      <a:r>
                        <a:rPr lang="en-US" sz="1100">
                          <a:effectLst/>
                        </a:rPr>
                        <a:t>PERSONCOUNT       0.130949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31323325"/>
                  </a:ext>
                </a:extLst>
              </a:tr>
              <a:tr h="190500">
                <a:tc>
                  <a:txBody>
                    <a:bodyPr/>
                    <a:lstStyle/>
                    <a:p>
                      <a:pPr marL="0" marR="0">
                        <a:lnSpc>
                          <a:spcPct val="107000"/>
                        </a:lnSpc>
                        <a:spcBef>
                          <a:spcPts val="0"/>
                        </a:spcBef>
                        <a:spcAft>
                          <a:spcPts val="0"/>
                        </a:spcAft>
                      </a:pPr>
                      <a:r>
                        <a:rPr lang="en-US" sz="1100">
                          <a:effectLst/>
                        </a:rPr>
                        <a:t>INATTENTIONIND    0.046378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57536673"/>
                  </a:ext>
                </a:extLst>
              </a:tr>
              <a:tr h="190500">
                <a:tc>
                  <a:txBody>
                    <a:bodyPr/>
                    <a:lstStyle/>
                    <a:p>
                      <a:pPr marL="0" marR="0">
                        <a:lnSpc>
                          <a:spcPct val="107000"/>
                        </a:lnSpc>
                        <a:spcBef>
                          <a:spcPts val="0"/>
                        </a:spcBef>
                        <a:spcAft>
                          <a:spcPts val="0"/>
                        </a:spcAft>
                      </a:pPr>
                      <a:r>
                        <a:rPr lang="en-US" sz="1100">
                          <a:effectLst/>
                        </a:rPr>
                        <a:t>UNDERINFL         0.044377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71562668"/>
                  </a:ext>
                </a:extLst>
              </a:tr>
              <a:tr h="190500">
                <a:tc>
                  <a:txBody>
                    <a:bodyPr/>
                    <a:lstStyle/>
                    <a:p>
                      <a:pPr marL="0" marR="0">
                        <a:lnSpc>
                          <a:spcPct val="107000"/>
                        </a:lnSpc>
                        <a:spcBef>
                          <a:spcPts val="0"/>
                        </a:spcBef>
                        <a:spcAft>
                          <a:spcPts val="0"/>
                        </a:spcAft>
                      </a:pPr>
                      <a:r>
                        <a:rPr lang="en-US" sz="1100">
                          <a:effectLst/>
                        </a:rPr>
                        <a:t>SPEEDING          0.038938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48562529"/>
                  </a:ext>
                </a:extLst>
              </a:tr>
              <a:tr h="190500">
                <a:tc>
                  <a:txBody>
                    <a:bodyPr/>
                    <a:lstStyle/>
                    <a:p>
                      <a:pPr marL="0" marR="0">
                        <a:lnSpc>
                          <a:spcPct val="107000"/>
                        </a:lnSpc>
                        <a:spcBef>
                          <a:spcPts val="0"/>
                        </a:spcBef>
                        <a:spcAft>
                          <a:spcPts val="0"/>
                        </a:spcAft>
                      </a:pPr>
                      <a:r>
                        <a:rPr lang="en-US" sz="1100">
                          <a:effectLst/>
                        </a:rPr>
                        <a:t>MONTH             0.004730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49458601"/>
                  </a:ext>
                </a:extLst>
              </a:tr>
              <a:tr h="190500">
                <a:tc>
                  <a:txBody>
                    <a:bodyPr/>
                    <a:lstStyle/>
                    <a:p>
                      <a:pPr marL="0" marR="0">
                        <a:lnSpc>
                          <a:spcPct val="107000"/>
                        </a:lnSpc>
                        <a:spcBef>
                          <a:spcPts val="0"/>
                        </a:spcBef>
                        <a:spcAft>
                          <a:spcPts val="0"/>
                        </a:spcAft>
                      </a:pPr>
                      <a:r>
                        <a:rPr lang="en-US" sz="1100">
                          <a:effectLst/>
                        </a:rPr>
                        <a:t>DAYOFWEEK        -0.015246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8659485"/>
                  </a:ext>
                </a:extLst>
              </a:tr>
              <a:tr h="190500">
                <a:tc>
                  <a:txBody>
                    <a:bodyPr/>
                    <a:lstStyle/>
                    <a:p>
                      <a:pPr marL="0" marR="0">
                        <a:lnSpc>
                          <a:spcPct val="107000"/>
                        </a:lnSpc>
                        <a:spcBef>
                          <a:spcPts val="0"/>
                        </a:spcBef>
                        <a:spcAft>
                          <a:spcPts val="0"/>
                        </a:spcAft>
                      </a:pPr>
                      <a:r>
                        <a:rPr lang="en-US" sz="1100">
                          <a:effectLst/>
                        </a:rPr>
                        <a:t>VEHCOUNT         -0.054686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89153410"/>
                  </a:ext>
                </a:extLst>
              </a:tr>
              <a:tr h="190500">
                <a:tc>
                  <a:txBody>
                    <a:bodyPr/>
                    <a:lstStyle/>
                    <a:p>
                      <a:pPr marL="0" marR="0">
                        <a:lnSpc>
                          <a:spcPct val="107000"/>
                        </a:lnSpc>
                        <a:spcBef>
                          <a:spcPts val="0"/>
                        </a:spcBef>
                        <a:spcAft>
                          <a:spcPts val="0"/>
                        </a:spcAft>
                      </a:pPr>
                      <a:r>
                        <a:rPr lang="en-US" sz="1100">
                          <a:effectLst/>
                        </a:rPr>
                        <a:t>HITPARKEDCAR     -0.101498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15449065"/>
                  </a:ext>
                </a:extLst>
              </a:tr>
              <a:tr h="190500">
                <a:tc>
                  <a:txBody>
                    <a:bodyPr/>
                    <a:lstStyle/>
                    <a:p>
                      <a:pPr marL="0" marR="0">
                        <a:lnSpc>
                          <a:spcPct val="107000"/>
                        </a:lnSpc>
                        <a:spcBef>
                          <a:spcPts val="0"/>
                        </a:spcBef>
                        <a:spcAft>
                          <a:spcPts val="0"/>
                        </a:spcAft>
                      </a:pPr>
                      <a:r>
                        <a:rPr lang="en-US" sz="1100">
                          <a:effectLst/>
                        </a:rPr>
                        <a:t>LIGHTCOND        -0.139913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71491259"/>
                  </a:ext>
                </a:extLst>
              </a:tr>
              <a:tr h="190500">
                <a:tc>
                  <a:txBody>
                    <a:bodyPr/>
                    <a:lstStyle/>
                    <a:p>
                      <a:pPr marL="0" marR="0">
                        <a:lnSpc>
                          <a:spcPct val="107000"/>
                        </a:lnSpc>
                        <a:spcBef>
                          <a:spcPts val="0"/>
                        </a:spcBef>
                        <a:spcAft>
                          <a:spcPts val="0"/>
                        </a:spcAft>
                      </a:pPr>
                      <a:r>
                        <a:rPr lang="en-US" sz="1100">
                          <a:effectLst/>
                        </a:rPr>
                        <a:t>WEATHER          -0.146811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55619492"/>
                  </a:ext>
                </a:extLst>
              </a:tr>
              <a:tr h="190500">
                <a:tc>
                  <a:txBody>
                    <a:bodyPr/>
                    <a:lstStyle/>
                    <a:p>
                      <a:pPr marL="0" marR="0">
                        <a:lnSpc>
                          <a:spcPct val="107000"/>
                        </a:lnSpc>
                        <a:spcBef>
                          <a:spcPts val="0"/>
                        </a:spcBef>
                        <a:spcAft>
                          <a:spcPts val="0"/>
                        </a:spcAft>
                      </a:pPr>
                      <a:r>
                        <a:rPr lang="en-US" sz="1100">
                          <a:effectLst/>
                        </a:rPr>
                        <a:t>ROADCOND         -0.151747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03222873"/>
                  </a:ext>
                </a:extLst>
              </a:tr>
              <a:tr h="190500">
                <a:tc>
                  <a:txBody>
                    <a:bodyPr/>
                    <a:lstStyle/>
                    <a:p>
                      <a:pPr marL="0" marR="0">
                        <a:lnSpc>
                          <a:spcPct val="107000"/>
                        </a:lnSpc>
                        <a:spcBef>
                          <a:spcPts val="0"/>
                        </a:spcBef>
                        <a:spcAft>
                          <a:spcPts val="0"/>
                        </a:spcAft>
                      </a:pPr>
                      <a:r>
                        <a:rPr lang="en-US" sz="1100">
                          <a:effectLst/>
                        </a:rPr>
                        <a:t>JUNCTIONTYPE     -0.172874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77720671"/>
                  </a:ext>
                </a:extLst>
              </a:tr>
              <a:tr h="190500">
                <a:tc>
                  <a:txBody>
                    <a:bodyPr/>
                    <a:lstStyle/>
                    <a:p>
                      <a:pPr marL="0" marR="0">
                        <a:lnSpc>
                          <a:spcPct val="107000"/>
                        </a:lnSpc>
                        <a:spcBef>
                          <a:spcPts val="0"/>
                        </a:spcBef>
                        <a:spcAft>
                          <a:spcPts val="0"/>
                        </a:spcAft>
                      </a:pPr>
                      <a:r>
                        <a:rPr lang="en-US" sz="1100" dirty="0">
                          <a:effectLst/>
                        </a:rPr>
                        <a:t>ADDRTYPE         -0.196399</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4627284"/>
                  </a:ext>
                </a:extLst>
              </a:tr>
            </a:tbl>
          </a:graphicData>
        </a:graphic>
      </p:graphicFrame>
    </p:spTree>
    <p:extLst>
      <p:ext uri="{BB962C8B-B14F-4D97-AF65-F5344CB8AC3E}">
        <p14:creationId xmlns:p14="http://schemas.microsoft.com/office/powerpoint/2010/main" val="81337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FD50C6-AD86-464A-868E-FEE1C230EFF4}"/>
              </a:ext>
            </a:extLst>
          </p:cNvPr>
          <p:cNvSpPr txBox="1"/>
          <p:nvPr/>
        </p:nvSpPr>
        <p:spPr>
          <a:xfrm>
            <a:off x="1101054" y="671119"/>
            <a:ext cx="7701094" cy="584775"/>
          </a:xfrm>
          <a:prstGeom prst="rect">
            <a:avLst/>
          </a:prstGeom>
          <a:noFill/>
        </p:spPr>
        <p:txBody>
          <a:bodyPr wrap="square" rtlCol="0">
            <a:spAutoFit/>
          </a:bodyPr>
          <a:lstStyle/>
          <a:p>
            <a:r>
              <a:rPr lang="en-US" sz="3200" b="1" dirty="0"/>
              <a:t>Methodology</a:t>
            </a:r>
          </a:p>
        </p:txBody>
      </p:sp>
      <p:sp>
        <p:nvSpPr>
          <p:cNvPr id="5" name="TextBox 4">
            <a:extLst>
              <a:ext uri="{FF2B5EF4-FFF2-40B4-BE49-F238E27FC236}">
                <a16:creationId xmlns:a16="http://schemas.microsoft.com/office/drawing/2014/main" id="{FEB5BCE9-31C7-429E-B6FE-3AC8CE67FAE1}"/>
              </a:ext>
            </a:extLst>
          </p:cNvPr>
          <p:cNvSpPr txBox="1"/>
          <p:nvPr/>
        </p:nvSpPr>
        <p:spPr>
          <a:xfrm>
            <a:off x="1101054" y="2012277"/>
            <a:ext cx="8504339" cy="2031325"/>
          </a:xfrm>
          <a:prstGeom prst="rect">
            <a:avLst/>
          </a:prstGeom>
          <a:noFill/>
        </p:spPr>
        <p:txBody>
          <a:bodyPr wrap="square">
            <a:spAutoFit/>
          </a:bodyPr>
          <a:lstStyle/>
          <a:p>
            <a:r>
              <a:rPr lang="en-US" sz="1800" dirty="0">
                <a:effectLst/>
                <a:latin typeface="Calibri" panose="020F0502020204030204" pitchFamily="34" charset="0"/>
                <a:ea typeface="DengXian" panose="02010600030101010101" pitchFamily="2" charset="-122"/>
              </a:rPr>
              <a:t>Decision Tree, Logistic Regression, k-Nearest Neighbor (KNN) and Support Vector Machine (SVM) are the machine learning models used in the data analysis and prediction. </a:t>
            </a:r>
          </a:p>
          <a:p>
            <a:endParaRPr lang="en-US" dirty="0">
              <a:latin typeface="Calibri" panose="020F0502020204030204" pitchFamily="34" charset="0"/>
              <a:ea typeface="DengXian" panose="02010600030101010101" pitchFamily="2" charset="-122"/>
            </a:endParaRPr>
          </a:p>
          <a:p>
            <a:r>
              <a:rPr lang="en-US" sz="1800" dirty="0">
                <a:effectLst/>
                <a:latin typeface="Calibri" panose="020F0502020204030204" pitchFamily="34" charset="0"/>
                <a:ea typeface="DengXian" panose="02010600030101010101" pitchFamily="2" charset="-122"/>
              </a:rPr>
              <a:t>For each kind of model, we provide a range of hyper-parameters and iterate thought them to figure out which hyper-parameter would return best result. Then we compare the models with their best performance.</a:t>
            </a:r>
            <a:endParaRPr lang="en-US" dirty="0"/>
          </a:p>
        </p:txBody>
      </p:sp>
    </p:spTree>
    <p:extLst>
      <p:ext uri="{BB962C8B-B14F-4D97-AF65-F5344CB8AC3E}">
        <p14:creationId xmlns:p14="http://schemas.microsoft.com/office/powerpoint/2010/main" val="253667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4C505C-DB43-4281-B2A6-944D9EF2474A}"/>
              </a:ext>
            </a:extLst>
          </p:cNvPr>
          <p:cNvSpPr txBox="1"/>
          <p:nvPr/>
        </p:nvSpPr>
        <p:spPr>
          <a:xfrm>
            <a:off x="1101054" y="671119"/>
            <a:ext cx="7701094" cy="584775"/>
          </a:xfrm>
          <a:prstGeom prst="rect">
            <a:avLst/>
          </a:prstGeom>
          <a:noFill/>
        </p:spPr>
        <p:txBody>
          <a:bodyPr wrap="square" rtlCol="0">
            <a:spAutoFit/>
          </a:bodyPr>
          <a:lstStyle/>
          <a:p>
            <a:r>
              <a:rPr lang="en-US" sz="3200" b="1" dirty="0"/>
              <a:t>Result</a:t>
            </a:r>
          </a:p>
        </p:txBody>
      </p:sp>
      <p:graphicFrame>
        <p:nvGraphicFramePr>
          <p:cNvPr id="2" name="Table 1">
            <a:extLst>
              <a:ext uri="{FF2B5EF4-FFF2-40B4-BE49-F238E27FC236}">
                <a16:creationId xmlns:a16="http://schemas.microsoft.com/office/drawing/2014/main" id="{5C475C11-153F-4E6F-A98B-6BFCCF17063E}"/>
              </a:ext>
            </a:extLst>
          </p:cNvPr>
          <p:cNvGraphicFramePr>
            <a:graphicFrameLocks noGrp="1"/>
          </p:cNvGraphicFramePr>
          <p:nvPr>
            <p:extLst>
              <p:ext uri="{D42A27DB-BD31-4B8C-83A1-F6EECF244321}">
                <p14:modId xmlns:p14="http://schemas.microsoft.com/office/powerpoint/2010/main" val="2601440634"/>
              </p:ext>
            </p:extLst>
          </p:nvPr>
        </p:nvGraphicFramePr>
        <p:xfrm>
          <a:off x="1946759" y="2190830"/>
          <a:ext cx="6658908" cy="2269200"/>
        </p:xfrm>
        <a:graphic>
          <a:graphicData uri="http://schemas.openxmlformats.org/drawingml/2006/table">
            <a:tbl>
              <a:tblPr firstRow="1" firstCol="1" bandRow="1">
                <a:tableStyleId>{5C22544A-7EE6-4342-B048-85BDC9FD1C3A}</a:tableStyleId>
              </a:tblPr>
              <a:tblGrid>
                <a:gridCol w="2896911">
                  <a:extLst>
                    <a:ext uri="{9D8B030D-6E8A-4147-A177-3AD203B41FA5}">
                      <a16:colId xmlns:a16="http://schemas.microsoft.com/office/drawing/2014/main" val="949256473"/>
                    </a:ext>
                  </a:extLst>
                </a:gridCol>
                <a:gridCol w="1311097">
                  <a:extLst>
                    <a:ext uri="{9D8B030D-6E8A-4147-A177-3AD203B41FA5}">
                      <a16:colId xmlns:a16="http://schemas.microsoft.com/office/drawing/2014/main" val="3852506749"/>
                    </a:ext>
                  </a:extLst>
                </a:gridCol>
                <a:gridCol w="2450900">
                  <a:extLst>
                    <a:ext uri="{9D8B030D-6E8A-4147-A177-3AD203B41FA5}">
                      <a16:colId xmlns:a16="http://schemas.microsoft.com/office/drawing/2014/main" val="3129068479"/>
                    </a:ext>
                  </a:extLst>
                </a:gridCol>
              </a:tblGrid>
              <a:tr h="453840">
                <a:tc>
                  <a:txBody>
                    <a:bodyPr/>
                    <a:lstStyle/>
                    <a:p>
                      <a:pPr marL="0" marR="0">
                        <a:lnSpc>
                          <a:spcPct val="107000"/>
                        </a:lnSpc>
                        <a:spcBef>
                          <a:spcPts val="0"/>
                        </a:spcBef>
                        <a:spcAft>
                          <a:spcPts val="0"/>
                        </a:spcAft>
                      </a:pPr>
                      <a:r>
                        <a:rPr lang="en-US" sz="1100">
                          <a:effectLst/>
                        </a:rPr>
                        <a:t>Algorithm</a:t>
                      </a:r>
                      <a:endParaRPr lang="en-US"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100">
                          <a:effectLst/>
                        </a:rPr>
                        <a:t>f1-score</a:t>
                      </a:r>
                      <a:endParaRPr lang="en-US"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100">
                          <a:effectLst/>
                        </a:rPr>
                        <a:t>accuracy_score</a:t>
                      </a:r>
                      <a:endParaRPr lang="en-US"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b"/>
                </a:tc>
                <a:extLst>
                  <a:ext uri="{0D108BD9-81ED-4DB2-BD59-A6C34878D82A}">
                    <a16:rowId xmlns:a16="http://schemas.microsoft.com/office/drawing/2014/main" val="3109660270"/>
                  </a:ext>
                </a:extLst>
              </a:tr>
              <a:tr h="453840">
                <a:tc>
                  <a:txBody>
                    <a:bodyPr/>
                    <a:lstStyle/>
                    <a:p>
                      <a:pPr marL="0" marR="0">
                        <a:lnSpc>
                          <a:spcPct val="107000"/>
                        </a:lnSpc>
                        <a:spcBef>
                          <a:spcPts val="0"/>
                        </a:spcBef>
                        <a:spcAft>
                          <a:spcPts val="0"/>
                        </a:spcAft>
                      </a:pPr>
                      <a:r>
                        <a:rPr lang="en-US" sz="1100" dirty="0">
                          <a:effectLst/>
                        </a:rPr>
                        <a:t>KNN</a:t>
                      </a:r>
                      <a:endParaRPr lang="en-US" sz="11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0.7178</a:t>
                      </a:r>
                      <a:endParaRPr lang="en-US"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0.7419</a:t>
                      </a:r>
                      <a:endParaRPr lang="en-US"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b"/>
                </a:tc>
                <a:extLst>
                  <a:ext uri="{0D108BD9-81ED-4DB2-BD59-A6C34878D82A}">
                    <a16:rowId xmlns:a16="http://schemas.microsoft.com/office/drawing/2014/main" val="3467230475"/>
                  </a:ext>
                </a:extLst>
              </a:tr>
              <a:tr h="453840">
                <a:tc>
                  <a:txBody>
                    <a:bodyPr/>
                    <a:lstStyle/>
                    <a:p>
                      <a:pPr marL="0" marR="0">
                        <a:lnSpc>
                          <a:spcPct val="107000"/>
                        </a:lnSpc>
                        <a:spcBef>
                          <a:spcPts val="0"/>
                        </a:spcBef>
                        <a:spcAft>
                          <a:spcPts val="0"/>
                        </a:spcAft>
                      </a:pPr>
                      <a:r>
                        <a:rPr lang="en-US" sz="1100">
                          <a:effectLst/>
                        </a:rPr>
                        <a:t>Decision Tree</a:t>
                      </a:r>
                      <a:endParaRPr lang="en-US"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0.7226</a:t>
                      </a:r>
                      <a:endParaRPr lang="en-US"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0.753</a:t>
                      </a:r>
                      <a:endParaRPr lang="en-US"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b"/>
                </a:tc>
                <a:extLst>
                  <a:ext uri="{0D108BD9-81ED-4DB2-BD59-A6C34878D82A}">
                    <a16:rowId xmlns:a16="http://schemas.microsoft.com/office/drawing/2014/main" val="3420713224"/>
                  </a:ext>
                </a:extLst>
              </a:tr>
              <a:tr h="453840">
                <a:tc>
                  <a:txBody>
                    <a:bodyPr/>
                    <a:lstStyle/>
                    <a:p>
                      <a:pPr marL="0" marR="0">
                        <a:lnSpc>
                          <a:spcPct val="107000"/>
                        </a:lnSpc>
                        <a:spcBef>
                          <a:spcPts val="0"/>
                        </a:spcBef>
                        <a:spcAft>
                          <a:spcPts val="0"/>
                        </a:spcAft>
                      </a:pPr>
                      <a:r>
                        <a:rPr lang="en-US" sz="1100">
                          <a:effectLst/>
                        </a:rPr>
                        <a:t>SVM</a:t>
                      </a:r>
                      <a:endParaRPr lang="en-US"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0.6883</a:t>
                      </a:r>
                      <a:endParaRPr lang="en-US"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0.749</a:t>
                      </a:r>
                      <a:endParaRPr lang="en-US"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b"/>
                </a:tc>
                <a:extLst>
                  <a:ext uri="{0D108BD9-81ED-4DB2-BD59-A6C34878D82A}">
                    <a16:rowId xmlns:a16="http://schemas.microsoft.com/office/drawing/2014/main" val="3894115097"/>
                  </a:ext>
                </a:extLst>
              </a:tr>
              <a:tr h="453840">
                <a:tc>
                  <a:txBody>
                    <a:bodyPr/>
                    <a:lstStyle/>
                    <a:p>
                      <a:pPr marL="0" marR="0">
                        <a:lnSpc>
                          <a:spcPct val="107000"/>
                        </a:lnSpc>
                        <a:spcBef>
                          <a:spcPts val="0"/>
                        </a:spcBef>
                        <a:spcAft>
                          <a:spcPts val="0"/>
                        </a:spcAft>
                      </a:pPr>
                      <a:r>
                        <a:rPr lang="en-US" sz="1100">
                          <a:effectLst/>
                        </a:rPr>
                        <a:t>Logistic Regression</a:t>
                      </a:r>
                      <a:endParaRPr lang="en-US"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0.7012</a:t>
                      </a:r>
                      <a:endParaRPr lang="en-US"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0.7466</a:t>
                      </a:r>
                      <a:endParaRPr lang="en-US" sz="11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b"/>
                </a:tc>
                <a:extLst>
                  <a:ext uri="{0D108BD9-81ED-4DB2-BD59-A6C34878D82A}">
                    <a16:rowId xmlns:a16="http://schemas.microsoft.com/office/drawing/2014/main" val="246791344"/>
                  </a:ext>
                </a:extLst>
              </a:tr>
            </a:tbl>
          </a:graphicData>
        </a:graphic>
      </p:graphicFrame>
    </p:spTree>
    <p:extLst>
      <p:ext uri="{BB962C8B-B14F-4D97-AF65-F5344CB8AC3E}">
        <p14:creationId xmlns:p14="http://schemas.microsoft.com/office/powerpoint/2010/main" val="1480445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12D64C-0A6D-4300-AE25-957ED191957E}"/>
              </a:ext>
            </a:extLst>
          </p:cNvPr>
          <p:cNvSpPr txBox="1"/>
          <p:nvPr/>
        </p:nvSpPr>
        <p:spPr>
          <a:xfrm>
            <a:off x="1101054" y="671119"/>
            <a:ext cx="7701094" cy="584775"/>
          </a:xfrm>
          <a:prstGeom prst="rect">
            <a:avLst/>
          </a:prstGeom>
          <a:noFill/>
        </p:spPr>
        <p:txBody>
          <a:bodyPr wrap="square" rtlCol="0">
            <a:spAutoFit/>
          </a:bodyPr>
          <a:lstStyle/>
          <a:p>
            <a:r>
              <a:rPr lang="en-US" sz="3200" b="1" dirty="0"/>
              <a:t>Discussion</a:t>
            </a:r>
          </a:p>
        </p:txBody>
      </p:sp>
      <p:sp>
        <p:nvSpPr>
          <p:cNvPr id="5" name="TextBox 4">
            <a:extLst>
              <a:ext uri="{FF2B5EF4-FFF2-40B4-BE49-F238E27FC236}">
                <a16:creationId xmlns:a16="http://schemas.microsoft.com/office/drawing/2014/main" id="{F951BFCE-68E3-42AB-B93D-DA52188D9769}"/>
              </a:ext>
            </a:extLst>
          </p:cNvPr>
          <p:cNvSpPr txBox="1"/>
          <p:nvPr/>
        </p:nvSpPr>
        <p:spPr>
          <a:xfrm>
            <a:off x="1101054" y="2012277"/>
            <a:ext cx="8504339" cy="3693319"/>
          </a:xfrm>
          <a:prstGeom prst="rect">
            <a:avLst/>
          </a:prstGeom>
          <a:noFill/>
        </p:spPr>
        <p:txBody>
          <a:bodyPr wrap="square">
            <a:spAutoFit/>
          </a:bodyPr>
          <a:lstStyle/>
          <a:p>
            <a:r>
              <a:rPr lang="en-US" dirty="0"/>
              <a:t>F1-score is a measure of accuracy of the model, which is the harmonic mean of the model’s precision and recall. </a:t>
            </a:r>
          </a:p>
          <a:p>
            <a:endParaRPr lang="en-US" dirty="0"/>
          </a:p>
          <a:p>
            <a:r>
              <a:rPr lang="en-US" dirty="0" err="1"/>
              <a:t>Accuracy_score</a:t>
            </a:r>
            <a:r>
              <a:rPr lang="en-US" dirty="0"/>
              <a:t> function is equal to the </a:t>
            </a:r>
            <a:r>
              <a:rPr lang="en-US" dirty="0" err="1"/>
              <a:t>jaccard_similarity_score</a:t>
            </a:r>
            <a:r>
              <a:rPr lang="en-US" dirty="0"/>
              <a:t> function in binary and multiclass classification. </a:t>
            </a:r>
            <a:r>
              <a:rPr lang="en-US" dirty="0" err="1"/>
              <a:t>jaccard_similarity_score</a:t>
            </a:r>
            <a:r>
              <a:rPr lang="en-US" dirty="0"/>
              <a:t> represents Jaccard similarity coefficient, which is the size of the intersection divided by the size of the union of two label sets and is used to compare set of predicted labels for a sample to the corresponding set of labels in </a:t>
            </a:r>
            <a:r>
              <a:rPr lang="en-US" dirty="0" err="1"/>
              <a:t>y_true</a:t>
            </a:r>
            <a:r>
              <a:rPr lang="en-US" dirty="0"/>
              <a:t>. </a:t>
            </a:r>
          </a:p>
          <a:p>
            <a:endParaRPr lang="en-US" dirty="0"/>
          </a:p>
          <a:p>
            <a:r>
              <a:rPr lang="en-US" dirty="0"/>
              <a:t>Among the four models, Decision Tree has best performance regarding both f1-scores and </a:t>
            </a:r>
            <a:r>
              <a:rPr lang="en-US" dirty="0" err="1"/>
              <a:t>accuracy_scores</a:t>
            </a:r>
            <a:r>
              <a:rPr lang="en-US" dirty="0"/>
              <a:t>, so it is chosen to be our model for predicting car accident severity.</a:t>
            </a:r>
          </a:p>
          <a:p>
            <a:endParaRPr lang="en-US" dirty="0"/>
          </a:p>
        </p:txBody>
      </p:sp>
    </p:spTree>
    <p:extLst>
      <p:ext uri="{BB962C8B-B14F-4D97-AF65-F5344CB8AC3E}">
        <p14:creationId xmlns:p14="http://schemas.microsoft.com/office/powerpoint/2010/main" val="3015936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3E727C-9C17-4C70-8648-07064B4453F0}"/>
              </a:ext>
            </a:extLst>
          </p:cNvPr>
          <p:cNvSpPr txBox="1"/>
          <p:nvPr/>
        </p:nvSpPr>
        <p:spPr>
          <a:xfrm>
            <a:off x="1101054" y="671119"/>
            <a:ext cx="7701094" cy="584775"/>
          </a:xfrm>
          <a:prstGeom prst="rect">
            <a:avLst/>
          </a:prstGeom>
          <a:noFill/>
        </p:spPr>
        <p:txBody>
          <a:bodyPr wrap="square" rtlCol="0">
            <a:spAutoFit/>
          </a:bodyPr>
          <a:lstStyle/>
          <a:p>
            <a:r>
              <a:rPr lang="en-US" sz="3200" b="1" dirty="0"/>
              <a:t>Conclusion</a:t>
            </a:r>
          </a:p>
        </p:txBody>
      </p:sp>
      <p:sp>
        <p:nvSpPr>
          <p:cNvPr id="5" name="TextBox 4">
            <a:extLst>
              <a:ext uri="{FF2B5EF4-FFF2-40B4-BE49-F238E27FC236}">
                <a16:creationId xmlns:a16="http://schemas.microsoft.com/office/drawing/2014/main" id="{109CBA6B-4E32-45C3-9E61-D18EFCB3B543}"/>
              </a:ext>
            </a:extLst>
          </p:cNvPr>
          <p:cNvSpPr txBox="1"/>
          <p:nvPr/>
        </p:nvSpPr>
        <p:spPr>
          <a:xfrm>
            <a:off x="1101054" y="2012277"/>
            <a:ext cx="8504339" cy="4247317"/>
          </a:xfrm>
          <a:prstGeom prst="rect">
            <a:avLst/>
          </a:prstGeom>
          <a:noFill/>
        </p:spPr>
        <p:txBody>
          <a:bodyPr wrap="square">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Based on the data analysis and exploration on the models, we found out the </a:t>
            </a:r>
            <a:r>
              <a:rPr lang="en-US" sz="1800" dirty="0">
                <a:effectLst/>
                <a:latin typeface="Calibri" panose="020F0502020204030204" pitchFamily="34" charset="0"/>
                <a:ea typeface="DengXian" panose="02010600030101010101" pitchFamily="2" charset="-122"/>
              </a:rPr>
              <a:t>Decision Tree </a:t>
            </a:r>
            <a:r>
              <a:rPr lang="en-US" sz="1800" dirty="0">
                <a:effectLst/>
                <a:latin typeface="Calibri" panose="020F0502020204030204" pitchFamily="34" charset="0"/>
                <a:ea typeface="DengXian" panose="02010600030101010101" pitchFamily="2" charset="-122"/>
                <a:cs typeface="Times New Roman" panose="02020603050405020304" pitchFamily="18" charset="0"/>
              </a:rPr>
              <a:t>model is the best one to predict the car accident severity. </a:t>
            </a:r>
          </a:p>
          <a:p>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The conditions that would be relevant to the accident severity are: </a:t>
            </a: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	Collision address type, </a:t>
            </a: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	Collision type,</a:t>
            </a: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	The total number of people involved in the collision,</a:t>
            </a:r>
          </a:p>
          <a:p>
            <a:r>
              <a:rPr lang="en-US" dirty="0">
                <a:latin typeface="Calibri" panose="020F0502020204030204" pitchFamily="34" charset="0"/>
                <a:ea typeface="DengXian" panose="02010600030101010101" pitchFamily="2" charset="-122"/>
                <a:cs typeface="Times New Roman" panose="02020603050405020304" pitchFamily="18" charset="0"/>
              </a:rPr>
              <a:t>	………</a:t>
            </a: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	Whether or not the pedestrian right of way was not granted,</a:t>
            </a: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	Whether or not the collision involved hitting a parked car. </a:t>
            </a:r>
          </a:p>
          <a:p>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After the study of the severity data, the traffic management department can do things to improve the conditions that are critical, and drivers can be notified and pay more attention on certain conditions to avoid severe accident happen.</a:t>
            </a:r>
          </a:p>
          <a:p>
            <a:endParaRPr lang="en-US" dirty="0"/>
          </a:p>
        </p:txBody>
      </p:sp>
    </p:spTree>
    <p:extLst>
      <p:ext uri="{BB962C8B-B14F-4D97-AF65-F5344CB8AC3E}">
        <p14:creationId xmlns:p14="http://schemas.microsoft.com/office/powerpoint/2010/main" val="355731565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TotalTime>
  <Words>689</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Century Gothic</vt:lpstr>
      <vt:lpstr>Wingdings 3</vt:lpstr>
      <vt:lpstr>Slice</vt:lpstr>
      <vt:lpstr>Car Accident Severity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 Wang</dc:creator>
  <cp:lastModifiedBy>Lei Wang</cp:lastModifiedBy>
  <cp:revision>12</cp:revision>
  <dcterms:created xsi:type="dcterms:W3CDTF">2020-09-30T10:09:18Z</dcterms:created>
  <dcterms:modified xsi:type="dcterms:W3CDTF">2020-09-30T23:09:16Z</dcterms:modified>
</cp:coreProperties>
</file>