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92B20-55F4-455F-B600-EB92A520BC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9502E6-2122-4FED-9BD9-6F6FB7E8F3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AE23D6-17F6-45A0-B69E-7AD4B44AB1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A7CBA-6F52-49AF-AA3B-BA9813B5B6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56933-E8C4-4849-A71C-5766826070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FCD73-6FD8-4577-B304-AF5D498E5E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E9F11-19DD-45C2-8E57-8B9C8C9C67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3D98FF-5B3A-4993-B852-C1FD7D2BDC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4450BC-74AD-410B-9A4A-79292A0470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61A33A-A6D0-4815-A887-FE3C0BB276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1E440-4629-452D-98EC-D2F328E42B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BE075-69AF-42A1-80B1-3CBC40997C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A4B5180-20E6-47DD-8440-9D6B0BF20E4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lab.liris.cnrs.fr/plwapet/benchmarking_app_to_test_big_cores/-/blob/main/app/src/main/java/com/opportunistask/scheduling/benchmarking_app_to_test_big_cores/PrimeNumberThread.java" TargetMode="External"/><Relationship Id="rId2" Type="http://schemas.openxmlformats.org/officeDocument/2006/relationships/hyperlink" Target="https://www.tensorflow.org/lite/examples/on_device_training/overview" TargetMode="External"/><Relationship Id="rId3" Type="http://schemas.openxmlformats.org/officeDocument/2006/relationships/hyperlink" Target="https://github.com/gdamaskinos/fleet/" TargetMode="External"/><Relationship Id="rId4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6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6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1504800"/>
            <a:ext cx="9071640" cy="182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Energy-efficient execution of Federated learning tasks on mobile phones: An exploratory study.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600200" y="3523320"/>
            <a:ext cx="73152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Presented by</a:t>
            </a:r>
            <a:r>
              <a:rPr b="0" lang="en-US" sz="1800" spc="-1" strike="noStrike">
                <a:latin typeface="Arial"/>
              </a:rPr>
              <a:t> Patrick Wapet, Post Doc at LIRIS Laboratory, INSA Lyon</a:t>
            </a:r>
            <a:br>
              <a:rPr sz="1800"/>
            </a:br>
            <a:r>
              <a:rPr b="1" lang="en-US" sz="1800" spc="-1" strike="noStrike">
                <a:latin typeface="Arial"/>
              </a:rPr>
              <a:t>In collaboration with</a:t>
            </a:r>
            <a:r>
              <a:rPr b="0" lang="en-US" sz="1800" spc="-1" strike="noStrike">
                <a:latin typeface="Arial"/>
              </a:rPr>
              <a:t> Dr. Tran Giang Son, University of Science and Technology of Hanoi  </a:t>
            </a:r>
            <a:br>
              <a:rPr sz="1800"/>
            </a:br>
            <a:r>
              <a:rPr b="1" lang="en-US" sz="1800" spc="-1" strike="noStrike">
                <a:latin typeface="Arial"/>
              </a:rPr>
              <a:t>and</a:t>
            </a:r>
            <a:r>
              <a:rPr b="0" lang="en-US" sz="1800" spc="-1" strike="noStrike">
                <a:latin typeface="Arial"/>
              </a:rPr>
              <a:t> Dr. Boris Teabe,  INP Toulouse</a:t>
            </a:r>
            <a:br>
              <a:rPr sz="1800"/>
            </a:br>
            <a:r>
              <a:rPr b="1" lang="en-US" sz="1800" spc="-1" strike="noStrike">
                <a:latin typeface="Arial"/>
              </a:rPr>
              <a:t>Supervised by</a:t>
            </a:r>
            <a:r>
              <a:rPr b="0" lang="en-US" sz="1800" spc="-1" strike="noStrike">
                <a:latin typeface="Arial"/>
              </a:rPr>
              <a:t> By Vlad Nitu,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7800" y="314280"/>
            <a:ext cx="3233880" cy="9259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930000" y="276840"/>
            <a:ext cx="2392560" cy="107136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8458200" y="5087160"/>
            <a:ext cx="1143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Times New Roman"/>
              </a:rPr>
              <a:t>2 / ???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3.a. Let us define the </a:t>
            </a:r>
            <a:r>
              <a:rPr b="1" lang="en-US" sz="2800" spc="-1" strike="noStrike">
                <a:latin typeface="Arial"/>
                <a:ea typeface="Microsoft YaHei"/>
              </a:rPr>
              <a:t>metric</a:t>
            </a:r>
            <a:r>
              <a:rPr b="0" lang="en-US" sz="2800" spc="-1" strike="noStrike">
                <a:latin typeface="Arial"/>
                <a:ea typeface="Microsoft YaHei"/>
              </a:rPr>
              <a:t> to optimize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49800" y="-5940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3.b. What influences the energy efficiency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914400" y="824040"/>
            <a:ext cx="8915400" cy="21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type of cores executing the task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Intuitively Big cores consumed high amount of Energy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Some research experiments prove that it can be a factor. [1]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task already present of the cores.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Energy discounted approach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core frequency.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349200" y="4656600"/>
            <a:ext cx="937260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Full-System Simulation of big.LITTLE Multicore  Architecture for Performance and Energy Exploration. </a:t>
            </a:r>
            <a:r>
              <a:rPr b="0" i="1" lang="en-US" sz="1200" spc="-1" strike="noStrike">
                <a:latin typeface="Arial"/>
              </a:rPr>
              <a:t>Anastasiia Butko et al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[2]  Energy Discounted Computing on Multicore Smartphones, </a:t>
            </a:r>
            <a:r>
              <a:rPr b="0" i="1" lang="en-US" sz="1200" spc="-1" strike="noStrike">
                <a:latin typeface="Arial"/>
              </a:rPr>
              <a:t> Meng Zhu Kai Shen University of Rochester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Machine Learning-Based Approaches for Energy-Efficiency Prediction and Scheduling in Composite Cores Architectures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Hossein Sayadi et al. 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[4] Temperature-Aware Scheduler Based on Thermal Behavior Grouping in Multicore Systems Inchoon Yeo and Eun Jung Kim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9144000" y="5242680"/>
            <a:ext cx="9144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9DB92C52-81BE-4BEF-B80C-483638904EEE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49800" y="-5940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3.b. What influences the energy efficiency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914400" y="824040"/>
            <a:ext cx="8915400" cy="21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type of cores executing the task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Intuitively Big cores consumed high amount of Energy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Some research experiments prove that it can be a factor. [1]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task already present of the cores.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Energy discounted approach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core frequency.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349200" y="4656600"/>
            <a:ext cx="937260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Full-System Simulation of big.LITTLE Multicore  Architecture for Performance and Energy Exploration. </a:t>
            </a:r>
            <a:r>
              <a:rPr b="0" i="1" lang="en-US" sz="1200" spc="-1" strike="noStrike">
                <a:latin typeface="Arial"/>
              </a:rPr>
              <a:t>Anastasiia Butko et al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[2]  Energy Discounted Computing on Multicore Smartphones, </a:t>
            </a:r>
            <a:r>
              <a:rPr b="0" i="1" lang="en-US" sz="1200" spc="-1" strike="noStrike">
                <a:latin typeface="Arial"/>
              </a:rPr>
              <a:t> Meng Zhu Kai Shen University of Rochester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Machine Learning-Based Approaches for Energy-Efficiency Prediction and Scheduling in Composite Cores Architectures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Hossein Sayadi et al. 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[4] Temperature-Aware Scheduler Based on Thermal Behavior Grouping in Multicore Systems Inchoon Yeo and Eun Jung Kim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6858000" y="1936800"/>
            <a:ext cx="2971800" cy="2057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marL="216000" indent="-2160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e6a39"/>
                </a:solidFill>
                <a:latin typeface="Arial"/>
                <a:ea typeface="Microsoft YaHei"/>
              </a:rPr>
              <a:t>We wanted to limit ourselves to the previous parameters, but it was with no real basis. 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flipH="1">
            <a:off x="6172200" y="2971800"/>
            <a:ext cx="685800" cy="0"/>
          </a:xfrm>
          <a:prstGeom prst="line">
            <a:avLst/>
          </a:prstGeom>
          <a:ln w="2916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 txBox="1"/>
          <p:nvPr/>
        </p:nvSpPr>
        <p:spPr>
          <a:xfrm>
            <a:off x="9144000" y="5242680"/>
            <a:ext cx="9144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E58E2C2E-9C35-431A-8484-A67DA9F92A51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49800" y="-5940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3.b. What influences the energy efficiency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914400" y="824040"/>
            <a:ext cx="8915400" cy="21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type of cores executing the task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Intuitively Big cores consumed high amount of Energy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Some research experiments prove that it can be a factor. [1]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task already present of the cores.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Energy discounted approach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core frequency.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349200" y="4656600"/>
            <a:ext cx="937260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Full-System Simulation of big.LITTLE Multicore  Architecture for Performance and Energy Exploration. </a:t>
            </a:r>
            <a:r>
              <a:rPr b="0" i="1" lang="en-US" sz="1200" spc="-1" strike="noStrike">
                <a:latin typeface="Arial"/>
              </a:rPr>
              <a:t>Anastasiia Butko et al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[2]  Energy Discounted Computing on Multicore Smartphones, </a:t>
            </a:r>
            <a:r>
              <a:rPr b="0" i="1" lang="en-US" sz="1200" spc="-1" strike="noStrike">
                <a:latin typeface="Arial"/>
              </a:rPr>
              <a:t> Meng Zhu Kai Shen University of Rochester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Machine Learning-Based Approaches for Energy-Efficiency Prediction and Scheduling in Composite Cores Architectures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Hossein Sayadi et al. 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[4] Temperature-Aware Scheduler Based on Thermal Behavior Grouping in Multicore Systems Inchoon Yeo and Eun Jung Kim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6858000" y="1936800"/>
            <a:ext cx="2971800" cy="2057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marL="216000" indent="-2160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e6a39"/>
                </a:solidFill>
                <a:latin typeface="Arial"/>
                <a:ea typeface="Microsoft YaHei"/>
              </a:rPr>
              <a:t>We wanted to limit ourselves to the previous parameters, but it was with no real basis. 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 flipH="1">
            <a:off x="6172200" y="2971800"/>
            <a:ext cx="685800" cy="0"/>
          </a:xfrm>
          <a:prstGeom prst="line">
            <a:avLst/>
          </a:prstGeom>
          <a:ln w="2916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 txBox="1"/>
          <p:nvPr/>
        </p:nvSpPr>
        <p:spPr>
          <a:xfrm>
            <a:off x="9144000" y="5242680"/>
            <a:ext cx="9144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E96B91E-2F19-4F5F-B5F2-BCFD7B35BC54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890640" y="3128400"/>
            <a:ext cx="5738760" cy="131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icrosoft YaHei"/>
              </a:rPr>
              <a:t>The Number of threads of the best effort task 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Microsoft YaHei"/>
              </a:rPr>
              <a:t>Mentioned In research [3].</a:t>
            </a:r>
            <a:endParaRPr b="0" lang="en-US" sz="2000" spc="-1" strike="noStrike">
              <a:solidFill>
                <a:srgbClr val="c9211e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icrosoft YaHei"/>
              </a:rPr>
              <a:t>Core temperature [4].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9372600" y="5185800"/>
            <a:ext cx="63216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1AF11A63-6F06-4AC2-9C8D-76F3F960ABB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1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Number of threads of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4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5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7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9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Number of threads of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620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2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3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6256800" y="3069000"/>
            <a:ext cx="2971800" cy="529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The type of core on which to schedule the task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 flipH="1">
            <a:off x="5486400" y="3598200"/>
            <a:ext cx="7704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1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latin typeface="Arial"/>
              </a:rPr>
              <a:t>Number of threads of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8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9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1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2" name=""/>
          <p:cNvSpPr/>
          <p:nvPr/>
        </p:nvSpPr>
        <p:spPr>
          <a:xfrm>
            <a:off x="6400800" y="4114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 flipH="1">
            <a:off x="5727600" y="4284000"/>
            <a:ext cx="6768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>
            <a:off x="6256800" y="3069000"/>
            <a:ext cx="2971800" cy="529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The type of core on which to schedule the task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9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"/>
          <p:cNvSpPr/>
          <p:nvPr/>
        </p:nvSpPr>
        <p:spPr>
          <a:xfrm flipH="1">
            <a:off x="5486400" y="3598200"/>
            <a:ext cx="7704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7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713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Summary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9071640" cy="36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Context:</a:t>
            </a:r>
            <a:r>
              <a:rPr b="0" lang="en-US" sz="2600" spc="-1" strike="noStrike">
                <a:latin typeface="Arial"/>
                <a:ea typeface="Microsoft YaHei"/>
              </a:rPr>
              <a:t> Federated Learning and mobile phones.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Problem definition:</a:t>
            </a:r>
            <a:r>
              <a:rPr b="0" lang="en-US" sz="2600" spc="-1" strike="noStrike">
                <a:latin typeface="Arial"/>
                <a:ea typeface="Microsoft YaHei"/>
              </a:rPr>
              <a:t> Global scheme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Challenges:</a:t>
            </a:r>
            <a:r>
              <a:rPr b="0" lang="en-US" sz="2600" spc="-1" strike="noStrike">
                <a:latin typeface="Arial"/>
                <a:ea typeface="Microsoft YaHei"/>
              </a:rPr>
              <a:t> Parameters, metrics, approach and measurement tools.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Experiments and observations: </a:t>
            </a:r>
            <a:r>
              <a:rPr b="0" lang="en-US" sz="2600" spc="-1" strike="noStrike">
                <a:latin typeface="Arial"/>
                <a:ea typeface="Microsoft YaHei"/>
              </a:rPr>
              <a:t>reported according to the parameters, graphs and partial conclusions.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Next steps: </a:t>
            </a:r>
            <a:r>
              <a:rPr b="0" lang="en-US" sz="2600" spc="-1" strike="noStrike">
                <a:latin typeface="Arial"/>
                <a:ea typeface="Microsoft YaHei"/>
              </a:rPr>
              <a:t>next experiments, possibly implementations and submissions.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  <a:ea typeface="Microsoft YaHei"/>
              </a:rPr>
              <a:t>3.d </a:t>
            </a:r>
            <a:r>
              <a:rPr b="0" lang="en-US" sz="4400" spc="-1" strike="noStrike">
                <a:latin typeface="Arial"/>
              </a:rPr>
              <a:t>Approach to resolve the problem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subTitle"/>
          </p:nvPr>
        </p:nvSpPr>
        <p:spPr>
          <a:xfrm>
            <a:off x="529560" y="917280"/>
            <a:ext cx="9071640" cy="453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Make in-lab experiments by varying scenarios parameters: 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interactive task present on phones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threads of the FL task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Type of cores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Core frequencies (when possible)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Bringing out the lessons learned </a:t>
            </a:r>
            <a:r>
              <a:rPr b="0" lang="en-US" sz="2600" spc="-1" strike="noStrike">
                <a:solidFill>
                  <a:srgbClr val="c9211e"/>
                </a:solidFill>
                <a:latin typeface="Arial"/>
                <a:ea typeface="Microsoft YaHei"/>
              </a:rPr>
              <a:t>about HOW those parameters influence energy efficiency.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Apply these lessons learned in the FL task scheduling decision:</a:t>
            </a:r>
            <a:endParaRPr b="0" lang="en-US" sz="26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user space Level</a:t>
            </a:r>
            <a:endParaRPr b="0" lang="en-US" sz="20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kernel Level (Scheduler, governor).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-72000"/>
            <a:ext cx="89154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  <a:ea typeface="Microsoft YaHei"/>
              </a:rPr>
              <a:t>3.e Workload measurement</a:t>
            </a:r>
            <a:r>
              <a:rPr b="0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subTitle"/>
          </p:nvPr>
        </p:nvSpPr>
        <p:spPr>
          <a:xfrm>
            <a:off x="300960" y="921960"/>
            <a:ext cx="9071640" cy="32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Benchmarks (In lab Mobile Apps)  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600" spc="-1" strike="noStrike">
                <a:latin typeface="Arial"/>
                <a:ea typeface="Microsoft YaHei"/>
              </a:rPr>
              <a:t>Prime number computation</a:t>
            </a:r>
            <a:r>
              <a:rPr b="0" lang="en-US" sz="2600" spc="-1" strike="noStrike">
                <a:latin typeface="Arial"/>
                <a:ea typeface="Microsoft YaHei"/>
              </a:rPr>
              <a:t> (to quickly get an overview of cores energy efficiency) [1]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latin typeface="Arial"/>
                <a:ea typeface="Microsoft YaHei"/>
              </a:rPr>
              <a:t>Tensor Flow Lite model on Mobile Device [2] (to have ML-like task behavior)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latin typeface="Arial"/>
                <a:ea typeface="Microsoft YaHei"/>
              </a:rPr>
              <a:t>Federated Learning Tool from FLEET (for FL-like experiments) [3]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457200" y="4143600"/>
            <a:ext cx="8458200" cy="134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Prime number computation source code </a:t>
            </a:r>
            <a:r>
              <a:rPr b="0" lang="en-US" sz="1200" spc="-1" strike="noStrike">
                <a:latin typeface="Arial"/>
                <a:hlinkClick r:id="rId1"/>
              </a:rPr>
              <a:t>https://gitlab.liris.cnrs.fr/plwapet/benchmarking_app_to_test_big_cores/-/blob/main/app/src/main/java/com/opportunistask/scheduling/benchmarking_app_to_test_big_cores/PrimeNumberThread.java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[2] On-Device Training with TensorFlow Lite </a:t>
            </a:r>
            <a:r>
              <a:rPr b="0" lang="en-US" sz="1200" spc="-1" strike="noStrike">
                <a:latin typeface="Arial"/>
                <a:hlinkClick r:id="rId2"/>
              </a:rPr>
              <a:t>https://www.tensorflow.org/lite/examples/on_device_training/overview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FLeet: Online Federated Learning via Staleness Awareness and Performance Prediction, Georgios Damaskinos, Rachid Guerraoui, Vlad Nitu et al.  Source code </a:t>
            </a:r>
            <a:r>
              <a:rPr b="0" lang="en-US" sz="1200" spc="-1" strike="noStrike">
                <a:latin typeface="Arial"/>
                <a:hlinkClick r:id="rId3"/>
              </a:rPr>
              <a:t>https://github.com/gdamaskinos/fleet/</a:t>
            </a:r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-72000"/>
            <a:ext cx="89154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  <a:ea typeface="Microsoft YaHei"/>
              </a:rPr>
              <a:t>3.e Workload measurement</a:t>
            </a:r>
            <a:r>
              <a:rPr b="0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subTitle"/>
          </p:nvPr>
        </p:nvSpPr>
        <p:spPr>
          <a:xfrm>
            <a:off x="457200" y="1132200"/>
            <a:ext cx="9071640" cy="389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Phones used for experiments: </a:t>
            </a:r>
            <a:endParaRPr b="0" lang="en-US" sz="2600" spc="-1" strike="noStrike">
              <a:latin typeface="Arial"/>
            </a:endParaRPr>
          </a:p>
          <a:p>
            <a:pPr lvl="1" marL="360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Google Pixel 4A 5G: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Chipset : Qualcomm SM7250 Snapdragon 765G 5G (7 nm)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3 sockets: CPUs 0-5: 1.8048 GHz    CPU 6: 2.208 GHz      CPU7: 2.4 GHz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Memory:  6GB RAM             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Samsung galaxy S8 :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Chipset: Exynos 8895 (10 nm) – EMEA, Qualcomm MSM8998 Snapdragon 835 (10 nm) - USA &amp; China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2 sockets CPUs 0-3 : 1.69 GHz ,      CPUs 4-7: 2.314 GHz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Memory: 4GB RAM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3726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  <a:ea typeface="Microsoft YaHei"/>
              </a:rPr>
              <a:t>3.f Energy consumption measurement: system APIs</a:t>
            </a:r>
            <a:r>
              <a:rPr b="0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subTitle"/>
          </p:nvPr>
        </p:nvSpPr>
        <p:spPr>
          <a:xfrm>
            <a:off x="529560" y="1406880"/>
            <a:ext cx="9071640" cy="34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 </a:t>
            </a:r>
            <a:r>
              <a:rPr b="0" lang="en-US" sz="2400" spc="-1" strike="noStrike">
                <a:latin typeface="Arial"/>
                <a:ea typeface="Microsoft YaHei"/>
              </a:rPr>
              <a:t>API name : “</a:t>
            </a:r>
            <a:r>
              <a:rPr b="0" i="1" lang="en-US" sz="2400" spc="-1" strike="noStrike">
                <a:latin typeface="Arial"/>
                <a:ea typeface="Microsoft YaHei"/>
              </a:rPr>
              <a:t>dumpsys batterystats</a:t>
            </a:r>
            <a:r>
              <a:rPr b="0" lang="en-US" sz="2400" spc="-1" strike="noStrike">
                <a:latin typeface="Arial"/>
                <a:ea typeface="Microsoft YaHei"/>
              </a:rPr>
              <a:t>” from Android OS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Works in almost all phones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except in some configurations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Widely used in research [1]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We have used it for more than 7 months.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Confirms the influence of the above-mentioned parameters on the energy efficiency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But some results incompatible with reality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529560" y="4968720"/>
            <a:ext cx="90716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Resource utilization and per formance,  A comparative study on mobile crossplatform tools,  Lucas Arvidsson, Max Bekkhus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3.f Energy consumption measurement: Power-meter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529560" y="1168560"/>
            <a:ext cx="9071640" cy="41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Also widely used in research [1][2]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The common installation required is expensive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Its makes phone battery no longer usable.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Alternative 1: Software simulation of battery shutdown (Google Pixel 4A, 5G).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Modifying internal system file : “charge_stop_level”, “charge_limit”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USB mode power supply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Retrieving data from powermeter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Alternative 2 : Full battery charging  (Samsung)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Retriving data from system file “cc_info” 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Retrieving data form powermeter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439560" y="5029200"/>
            <a:ext cx="8704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[1]"Energy Consumption and Conservation in WiFi Based Phones: A Measurement-Based Study By Ashima Gupta and Prasant Mohapatra"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[2] Energy-Efficient Collaborative Sensing with Mobile Phones Xiang Sheng∗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565200" y="-10080"/>
            <a:ext cx="9493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33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34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35" name=""/>
          <p:cNvSpPr txBox="1"/>
          <p:nvPr/>
        </p:nvSpPr>
        <p:spPr>
          <a:xfrm>
            <a:off x="457560" y="78804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Type or Core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216000" y="-10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37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38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39" name=""/>
          <p:cNvSpPr/>
          <p:nvPr/>
        </p:nvSpPr>
        <p:spPr>
          <a:xfrm>
            <a:off x="3922200" y="914400"/>
            <a:ext cx="2250000" cy="11430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Big Cores consume a lot of energy compared to little  cores 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40" name=""/>
          <p:cNvSpPr/>
          <p:nvPr/>
        </p:nvSpPr>
        <p:spPr>
          <a:xfrm>
            <a:off x="1035000" y="27432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 flipH="1">
            <a:off x="3657600" y="13716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"/>
          <p:cNvSpPr/>
          <p:nvPr/>
        </p:nvSpPr>
        <p:spPr>
          <a:xfrm flipV="1">
            <a:off x="3657600" y="1371600"/>
            <a:ext cx="360" cy="1371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"/>
          <p:cNvSpPr/>
          <p:nvPr/>
        </p:nvSpPr>
        <p:spPr>
          <a:xfrm>
            <a:off x="24066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"/>
          <p:cNvSpPr/>
          <p:nvPr/>
        </p:nvSpPr>
        <p:spPr>
          <a:xfrm flipH="1">
            <a:off x="1035000" y="2743200"/>
            <a:ext cx="262296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 txBox="1"/>
          <p:nvPr/>
        </p:nvSpPr>
        <p:spPr>
          <a:xfrm>
            <a:off x="457560" y="78804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Type or Core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47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48" name=""/>
          <p:cNvSpPr/>
          <p:nvPr/>
        </p:nvSpPr>
        <p:spPr>
          <a:xfrm>
            <a:off x="3922200" y="914400"/>
            <a:ext cx="2250000" cy="11430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Big Cores consume a lot of energy compared to little  cores 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6665400" y="880560"/>
            <a:ext cx="1828800" cy="10922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Big cores are very fast in computation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1035000" y="27432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"/>
          <p:cNvSpPr/>
          <p:nvPr/>
        </p:nvSpPr>
        <p:spPr>
          <a:xfrm flipH="1">
            <a:off x="3657600" y="13716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"/>
          <p:cNvSpPr/>
          <p:nvPr/>
        </p:nvSpPr>
        <p:spPr>
          <a:xfrm flipV="1">
            <a:off x="3657600" y="1371600"/>
            <a:ext cx="360" cy="1371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8001000" y="1972800"/>
            <a:ext cx="0" cy="7704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24066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 flipH="1">
            <a:off x="1035000" y="2743200"/>
            <a:ext cx="262296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 flipH="1">
            <a:off x="6051600" y="2743200"/>
            <a:ext cx="1949400" cy="12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6051600" y="27558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"/>
          <p:cNvSpPr/>
          <p:nvPr/>
        </p:nvSpPr>
        <p:spPr>
          <a:xfrm>
            <a:off x="75438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"/>
          <p:cNvSpPr txBox="1"/>
          <p:nvPr/>
        </p:nvSpPr>
        <p:spPr>
          <a:xfrm>
            <a:off x="457560" y="78804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Type or Core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62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63" name=""/>
          <p:cNvSpPr txBox="1"/>
          <p:nvPr/>
        </p:nvSpPr>
        <p:spPr>
          <a:xfrm>
            <a:off x="457560" y="788040"/>
            <a:ext cx="3657240" cy="14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66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67" name=""/>
          <p:cNvSpPr/>
          <p:nvPr/>
        </p:nvSpPr>
        <p:spPr>
          <a:xfrm>
            <a:off x="4800600" y="1972800"/>
            <a:ext cx="0" cy="2599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"/>
          <p:cNvSpPr/>
          <p:nvPr/>
        </p:nvSpPr>
        <p:spPr>
          <a:xfrm flipH="1">
            <a:off x="1828800" y="45720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 rot="19140000">
            <a:off x="785160" y="4433400"/>
            <a:ext cx="1540800" cy="318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"/>
          <p:cNvSpPr txBox="1"/>
          <p:nvPr/>
        </p:nvSpPr>
        <p:spPr>
          <a:xfrm>
            <a:off x="457560" y="788040"/>
            <a:ext cx="3657240" cy="14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1" name=""/>
          <p:cNvSpPr/>
          <p:nvPr/>
        </p:nvSpPr>
        <p:spPr>
          <a:xfrm>
            <a:off x="4114800" y="842400"/>
            <a:ext cx="2286000" cy="1130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energy consumed always grows  linearly with the number of threads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1. Context: Federated Learning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Artificial Intelligence is more and more used in everyday life.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By default it is a system that centralizes data.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Posing the problem of privacy.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 solution: keep the data with the users.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On their devices : </a:t>
            </a:r>
            <a:r>
              <a:rPr b="1" lang="en-US" sz="2600" spc="-1" strike="noStrike">
                <a:latin typeface="Arial"/>
                <a:ea typeface="Microsoft YaHei"/>
              </a:rPr>
              <a:t>Mobile phones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Do the processing on these phones: </a:t>
            </a:r>
            <a:r>
              <a:rPr b="1" lang="en-US" sz="2600" spc="-1" strike="noStrike">
                <a:latin typeface="Arial"/>
                <a:ea typeface="Microsoft YaHei"/>
              </a:rPr>
              <a:t>Federated Learning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74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75" name=""/>
          <p:cNvSpPr/>
          <p:nvPr/>
        </p:nvSpPr>
        <p:spPr>
          <a:xfrm>
            <a:off x="8001000" y="18288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"/>
          <p:cNvSpPr/>
          <p:nvPr/>
        </p:nvSpPr>
        <p:spPr>
          <a:xfrm>
            <a:off x="4800600" y="1972800"/>
            <a:ext cx="0" cy="2599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"/>
          <p:cNvSpPr/>
          <p:nvPr/>
        </p:nvSpPr>
        <p:spPr>
          <a:xfrm flipH="1">
            <a:off x="1828800" y="45720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"/>
          <p:cNvSpPr/>
          <p:nvPr/>
        </p:nvSpPr>
        <p:spPr>
          <a:xfrm flipH="1">
            <a:off x="6629400" y="2743200"/>
            <a:ext cx="1371600" cy="12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"/>
          <p:cNvSpPr/>
          <p:nvPr/>
        </p:nvSpPr>
        <p:spPr>
          <a:xfrm>
            <a:off x="66294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 rot="19140000">
            <a:off x="785160" y="4433400"/>
            <a:ext cx="1540800" cy="318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 txBox="1"/>
          <p:nvPr/>
        </p:nvSpPr>
        <p:spPr>
          <a:xfrm>
            <a:off x="457560" y="788040"/>
            <a:ext cx="3657240" cy="14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114800" y="842400"/>
            <a:ext cx="2286000" cy="1130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energy consumed always grows  linearly with the number of threads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6629400" y="1058400"/>
            <a:ext cx="2743200" cy="770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workload computed  grows  linearly with the number of threads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 rot="19140000">
            <a:off x="5580360" y="4338360"/>
            <a:ext cx="1949400" cy="318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"/>
          <p:cNvSpPr txBox="1"/>
          <p:nvPr/>
        </p:nvSpPr>
        <p:spPr>
          <a:xfrm>
            <a:off x="457200" y="78768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87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788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"/>
          <p:cNvSpPr txBox="1"/>
          <p:nvPr/>
        </p:nvSpPr>
        <p:spPr>
          <a:xfrm>
            <a:off x="457200" y="78768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228600" y="2514600"/>
            <a:ext cx="36576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On the same socket the number of threads slightly increases with the efficiency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91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792" name=""/>
          <p:cNvSpPr/>
          <p:nvPr/>
        </p:nvSpPr>
        <p:spPr>
          <a:xfrm>
            <a:off x="3886200" y="18288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>
            <a:off x="6858000" y="1828800"/>
            <a:ext cx="0" cy="947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3886200" y="18288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 rot="600000">
            <a:off x="4835880" y="2929320"/>
            <a:ext cx="1812600" cy="5166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rot="1500000">
            <a:off x="6439320" y="2929320"/>
            <a:ext cx="1603440" cy="5166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5486400" y="1828800"/>
            <a:ext cx="0" cy="947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800" name=""/>
          <p:cNvSpPr txBox="1"/>
          <p:nvPr/>
        </p:nvSpPr>
        <p:spPr>
          <a:xfrm>
            <a:off x="228600" y="787680"/>
            <a:ext cx="38862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CPU intensive tasks 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803" name=""/>
          <p:cNvSpPr txBox="1"/>
          <p:nvPr/>
        </p:nvSpPr>
        <p:spPr>
          <a:xfrm>
            <a:off x="228600" y="787680"/>
            <a:ext cx="38862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CPU intensive tasks 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228600" y="29718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threads are on the same socket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 rot="240000">
            <a:off x="4876560" y="2765880"/>
            <a:ext cx="3133080" cy="5940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 rot="180000">
            <a:off x="7602480" y="1367280"/>
            <a:ext cx="1966320" cy="18262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"/>
          <p:cNvSpPr/>
          <p:nvPr/>
        </p:nvSpPr>
        <p:spPr>
          <a:xfrm>
            <a:off x="3886560" y="1828800"/>
            <a:ext cx="366948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 flipH="1">
            <a:off x="3886200" y="1828800"/>
            <a:ext cx="720" cy="11430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5715000" y="18288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5279400" cy="3959640"/>
          </a:xfrm>
          <a:prstGeom prst="rect">
            <a:avLst/>
          </a:prstGeom>
          <a:ln w="0">
            <a:noFill/>
          </a:ln>
        </p:spPr>
      </p:pic>
      <p:sp>
        <p:nvSpPr>
          <p:cNvPr id="812" name=""/>
          <p:cNvSpPr txBox="1"/>
          <p:nvPr/>
        </p:nvSpPr>
        <p:spPr>
          <a:xfrm>
            <a:off x="228600" y="914400"/>
            <a:ext cx="38862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interactive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5 and- 10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1_Int_1_BE-0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Interactive thread on Big Socket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benchmarked thread on big Socket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big socket</a:t>
            </a:r>
            <a:r>
              <a:rPr b="0" lang="en-US" sz="1600" spc="-1" strike="noStrike">
                <a:latin typeface="Arial"/>
              </a:rPr>
              <a:t>	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5279400" cy="3959640"/>
          </a:xfrm>
          <a:prstGeom prst="rect">
            <a:avLst/>
          </a:prstGeom>
          <a:ln w="0">
            <a:noFill/>
          </a:ln>
        </p:spPr>
      </p:pic>
      <p:sp>
        <p:nvSpPr>
          <p:cNvPr id="815" name=""/>
          <p:cNvSpPr txBox="1"/>
          <p:nvPr/>
        </p:nvSpPr>
        <p:spPr>
          <a:xfrm>
            <a:off x="228600" y="914400"/>
            <a:ext cx="38862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interactive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5 and- 10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1_Int_1_BE-0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Interactive thread on Big Socket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benchmarked thread on big Socket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big socket</a:t>
            </a:r>
            <a:r>
              <a:rPr b="0" lang="en-US" sz="1600" spc="-1" strike="noStrike">
                <a:latin typeface="Arial"/>
              </a:rPr>
              <a:t>	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 flipV="1">
            <a:off x="4114800" y="1600200"/>
            <a:ext cx="0" cy="1600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H="1">
            <a:off x="4114800" y="1600200"/>
            <a:ext cx="45720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"/>
          <p:cNvSpPr/>
          <p:nvPr/>
        </p:nvSpPr>
        <p:spPr>
          <a:xfrm>
            <a:off x="8686800" y="16002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"/>
          <p:cNvSpPr/>
          <p:nvPr/>
        </p:nvSpPr>
        <p:spPr>
          <a:xfrm>
            <a:off x="7893000" y="1600200"/>
            <a:ext cx="0" cy="23724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>
            <a:off x="6172200" y="1600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5279400" cy="3959640"/>
          </a:xfrm>
          <a:prstGeom prst="rect">
            <a:avLst/>
          </a:prstGeom>
          <a:ln w="0">
            <a:noFill/>
          </a:ln>
        </p:spPr>
      </p:pic>
      <p:sp>
        <p:nvSpPr>
          <p:cNvPr id="825" name=""/>
          <p:cNvSpPr txBox="1"/>
          <p:nvPr/>
        </p:nvSpPr>
        <p:spPr>
          <a:xfrm>
            <a:off x="228600" y="914400"/>
            <a:ext cx="38862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interactive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5 and- 10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1_Int_1_BE-0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Interactive thread on Big Socket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benchmarked thread on big Socket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big socket</a:t>
            </a:r>
            <a:r>
              <a:rPr b="0" lang="en-US" sz="1600" spc="-1" strike="noStrike">
                <a:latin typeface="Arial"/>
              </a:rPr>
              <a:t>	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 flipV="1">
            <a:off x="4114800" y="1600200"/>
            <a:ext cx="0" cy="1600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"/>
          <p:cNvSpPr/>
          <p:nvPr/>
        </p:nvSpPr>
        <p:spPr>
          <a:xfrm flipH="1">
            <a:off x="4114800" y="1600200"/>
            <a:ext cx="45720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8686800" y="16002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7893000" y="1600200"/>
            <a:ext cx="0" cy="23724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"/>
          <p:cNvSpPr/>
          <p:nvPr/>
        </p:nvSpPr>
        <p:spPr>
          <a:xfrm>
            <a:off x="6172200" y="1600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228600" y="4343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Co-location is more efficient on Big Sockets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33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 flipV="1">
            <a:off x="4114800" y="48006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>
            <a:off x="4114800" y="5257800"/>
            <a:ext cx="45720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 flipV="1">
            <a:off x="8686800" y="5029200"/>
            <a:ext cx="0" cy="228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" descr=""/>
          <p:cNvPicPr/>
          <p:nvPr/>
        </p:nvPicPr>
        <p:blipFill>
          <a:blip r:embed="rId1"/>
          <a:stretch/>
        </p:blipFill>
        <p:spPr>
          <a:xfrm>
            <a:off x="4235400" y="9144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39" name=""/>
          <p:cNvSpPr txBox="1"/>
          <p:nvPr/>
        </p:nvSpPr>
        <p:spPr>
          <a:xfrm>
            <a:off x="313200" y="787680"/>
            <a:ext cx="43434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0-1_mid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Big socket runs with frequency at middle level.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Mid = middle level, min = minimum level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Max = maximum frequency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0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" descr=""/>
          <p:cNvPicPr/>
          <p:nvPr/>
        </p:nvPicPr>
        <p:blipFill>
          <a:blip r:embed="rId1"/>
          <a:stretch/>
        </p:blipFill>
        <p:spPr>
          <a:xfrm>
            <a:off x="4235400" y="9144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42" name=""/>
          <p:cNvSpPr txBox="1"/>
          <p:nvPr/>
        </p:nvSpPr>
        <p:spPr>
          <a:xfrm>
            <a:off x="313200" y="787680"/>
            <a:ext cx="43434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0-1_mid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Big socket runs with frequency at middle level.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Mid = middle level, min = minimum level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Max = maximum frequency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313200" y="335124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At slightly reduced frequency the Little cores are efficient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 rot="21000000">
            <a:off x="5713200" y="2978280"/>
            <a:ext cx="15966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4199400" y="3351240"/>
            <a:ext cx="15156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458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2. Let state the problem: general scheme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" descr=""/>
          <p:cNvPicPr/>
          <p:nvPr/>
        </p:nvPicPr>
        <p:blipFill>
          <a:blip r:embed="rId1"/>
          <a:stretch/>
        </p:blipFill>
        <p:spPr>
          <a:xfrm>
            <a:off x="4235400" y="9144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48" name=""/>
          <p:cNvSpPr txBox="1"/>
          <p:nvPr/>
        </p:nvSpPr>
        <p:spPr>
          <a:xfrm>
            <a:off x="313200" y="787680"/>
            <a:ext cx="43434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0-1_mid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Big socket runs with frequency at middle level.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Mid = middle level, min = minimum level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Max = maximum frequency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313200" y="335124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At slightly reduced frequency the Little cores are efficient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 rot="21000000">
            <a:off x="5713200" y="2978280"/>
            <a:ext cx="15966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4199400" y="3351240"/>
            <a:ext cx="15156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>
            <a:off x="228600" y="4343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It is more efficient to reduced frequency on the Big cores as much as possible for one task.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 flipV="1">
            <a:off x="8001000" y="41148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 flipV="1">
            <a:off x="3742200" y="5029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>
            <a:off x="3742200" y="5486400"/>
            <a:ext cx="4258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 rot="420000">
            <a:off x="7291440" y="3524040"/>
            <a:ext cx="15966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" descr=""/>
          <p:cNvPicPr/>
          <p:nvPr/>
        </p:nvPicPr>
        <p:blipFill>
          <a:blip r:embed="rId1"/>
          <a:stretch/>
        </p:blipFill>
        <p:spPr>
          <a:xfrm>
            <a:off x="4572000" y="1167840"/>
            <a:ext cx="5209200" cy="3906720"/>
          </a:xfrm>
          <a:prstGeom prst="rect">
            <a:avLst/>
          </a:prstGeom>
          <a:ln w="0">
            <a:noFill/>
          </a:ln>
        </p:spPr>
      </p:pic>
      <p:sp>
        <p:nvSpPr>
          <p:cNvPr id="859" name=""/>
          <p:cNvSpPr txBox="1"/>
          <p:nvPr/>
        </p:nvSpPr>
        <p:spPr>
          <a:xfrm>
            <a:off x="228600" y="842400"/>
            <a:ext cx="4572000" cy="235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 and other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1_Inter_1BE_mid-0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Interactive thread on Big Socket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benchmarked thread on big Socket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0 thread on Little sockets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Little socket runs with frequency at middle level.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Mid = middle level, min = minimum level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Max = maximum frequency</a:t>
            </a:r>
            <a:r>
              <a:rPr b="0" lang="en-US" sz="1300" spc="-1" strike="noStrike">
                <a:latin typeface="Arial"/>
              </a:rPr>
              <a:t>	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385200" y="3429000"/>
            <a:ext cx="3958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presence of other tasks does not influence the impact of frequency on efficiency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61" name=""/>
          <p:cNvSpPr/>
          <p:nvPr/>
        </p:nvSpPr>
        <p:spPr>
          <a:xfrm>
            <a:off x="5486400" y="842400"/>
            <a:ext cx="0" cy="757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4343400" y="685800"/>
            <a:ext cx="5149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rot="420000">
            <a:off x="5054400" y="1721880"/>
            <a:ext cx="20322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rot="2040000">
            <a:off x="7109640" y="1997280"/>
            <a:ext cx="2694600" cy="74124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>
            <a:off x="9493200" y="6858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5486400" y="685800"/>
            <a:ext cx="0" cy="90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"/>
          <p:cNvSpPr/>
          <p:nvPr/>
        </p:nvSpPr>
        <p:spPr>
          <a:xfrm>
            <a:off x="4343400" y="685800"/>
            <a:ext cx="0" cy="2743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"/>
          <p:cNvSpPr txBox="1"/>
          <p:nvPr/>
        </p:nvSpPr>
        <p:spPr>
          <a:xfrm>
            <a:off x="216000" y="-117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" descr=""/>
          <p:cNvPicPr/>
          <p:nvPr/>
        </p:nvPicPr>
        <p:blipFill>
          <a:blip r:embed="rId1"/>
          <a:stretch/>
        </p:blipFill>
        <p:spPr>
          <a:xfrm>
            <a:off x="4572000" y="1167840"/>
            <a:ext cx="5209200" cy="3906720"/>
          </a:xfrm>
          <a:prstGeom prst="rect">
            <a:avLst/>
          </a:prstGeom>
          <a:ln w="0">
            <a:noFill/>
          </a:ln>
        </p:spPr>
      </p:pic>
      <p:sp>
        <p:nvSpPr>
          <p:cNvPr id="870" name=""/>
          <p:cNvSpPr txBox="1"/>
          <p:nvPr/>
        </p:nvSpPr>
        <p:spPr>
          <a:xfrm>
            <a:off x="228600" y="842400"/>
            <a:ext cx="4572000" cy="235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 and other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1_Inter_1BE_mid-0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Interactive thread on Big Socket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benchmarked thread on big Socket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0 thread on Little sockets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Little socket runs with frequency at middle level.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Mid = middle level, min = minimum level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Max = maximum frequency</a:t>
            </a:r>
            <a:r>
              <a:rPr b="0" lang="en-US" sz="1300" spc="-1" strike="noStrike">
                <a:latin typeface="Arial"/>
              </a:rPr>
              <a:t>	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385200" y="3429000"/>
            <a:ext cx="3958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presence of other tasks does not influence the impact of frequency on efficiency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349200" y="4271400"/>
            <a:ext cx="46440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10d0c"/>
                </a:solidFill>
                <a:latin typeface="Arial"/>
                <a:ea typeface="Microsoft YaHei"/>
              </a:rPr>
              <a:t>Type of Core: </a:t>
            </a:r>
            <a:r>
              <a:rPr b="0" lang="en-US" sz="1600" spc="-1" strike="noStrike">
                <a:latin typeface="Arial"/>
                <a:ea typeface="Microsoft YaHei"/>
              </a:rPr>
              <a:t>It is more efficient to reduced frequency</a:t>
            </a:r>
            <a:endParaRPr b="1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Arial"/>
              </a:rPr>
              <a:t>slightly on Little cores</a:t>
            </a:r>
            <a:endParaRPr b="1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as much as possible </a:t>
            </a:r>
            <a:r>
              <a:rPr b="1" lang="en-US" sz="1600" spc="-1" strike="noStrike">
                <a:latin typeface="Arial"/>
              </a:rPr>
              <a:t>on the Big cores.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486400" y="842400"/>
            <a:ext cx="0" cy="757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"/>
          <p:cNvSpPr/>
          <p:nvPr/>
        </p:nvSpPr>
        <p:spPr>
          <a:xfrm>
            <a:off x="4343400" y="685800"/>
            <a:ext cx="5149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"/>
          <p:cNvSpPr/>
          <p:nvPr/>
        </p:nvSpPr>
        <p:spPr>
          <a:xfrm rot="420000">
            <a:off x="5054400" y="1721880"/>
            <a:ext cx="20322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 rot="2040000">
            <a:off x="7109640" y="1997280"/>
            <a:ext cx="2694600" cy="74124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"/>
          <p:cNvSpPr/>
          <p:nvPr/>
        </p:nvSpPr>
        <p:spPr>
          <a:xfrm>
            <a:off x="9493200" y="6858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"/>
          <p:cNvSpPr/>
          <p:nvPr/>
        </p:nvSpPr>
        <p:spPr>
          <a:xfrm>
            <a:off x="5486400" y="685800"/>
            <a:ext cx="0" cy="90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4343400" y="685800"/>
            <a:ext cx="0" cy="2743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 txBox="1"/>
          <p:nvPr/>
        </p:nvSpPr>
        <p:spPr>
          <a:xfrm>
            <a:off x="216000" y="-117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" descr=""/>
          <p:cNvPicPr/>
          <p:nvPr/>
        </p:nvPicPr>
        <p:blipFill>
          <a:blip r:embed="rId1"/>
          <a:stretch/>
        </p:blipFill>
        <p:spPr>
          <a:xfrm>
            <a:off x="4114800" y="6012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82" name=""/>
          <p:cNvSpPr txBox="1"/>
          <p:nvPr/>
        </p:nvSpPr>
        <p:spPr>
          <a:xfrm>
            <a:off x="817200" y="1147680"/>
            <a:ext cx="43434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Temperature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N-0-1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Normal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  <a:ea typeface="Microsoft YaHei"/>
              </a:rPr>
              <a:t>Configuration C-0-1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Cooled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216000" y="-117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" descr=""/>
          <p:cNvPicPr/>
          <p:nvPr/>
        </p:nvPicPr>
        <p:blipFill>
          <a:blip r:embed="rId1"/>
          <a:stretch/>
        </p:blipFill>
        <p:spPr>
          <a:xfrm>
            <a:off x="4114800" y="6012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85" name=""/>
          <p:cNvSpPr txBox="1"/>
          <p:nvPr/>
        </p:nvSpPr>
        <p:spPr>
          <a:xfrm>
            <a:off x="817200" y="1147680"/>
            <a:ext cx="43434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Temperature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N-0-1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Normal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  <a:ea typeface="Microsoft YaHei"/>
              </a:rPr>
              <a:t>Configuration C-0-1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Cooled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114800" y="4777200"/>
            <a:ext cx="4487400" cy="48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"/>
          <p:cNvSpPr/>
          <p:nvPr/>
        </p:nvSpPr>
        <p:spPr>
          <a:xfrm flipV="1">
            <a:off x="8602200" y="4114800"/>
            <a:ext cx="0" cy="731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28600" y="4239360"/>
            <a:ext cx="3886200" cy="6818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Low temperature cores seem much more efficient than high temperature ones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 rot="240000">
            <a:off x="4907520" y="903600"/>
            <a:ext cx="2409480" cy="31521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 flipV="1">
            <a:off x="6172200" y="4066200"/>
            <a:ext cx="0" cy="734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 rot="240000">
            <a:off x="7486920" y="986040"/>
            <a:ext cx="2157840" cy="295524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"/>
          <p:cNvSpPr txBox="1"/>
          <p:nvPr/>
        </p:nvSpPr>
        <p:spPr>
          <a:xfrm>
            <a:off x="216000" y="-81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" descr=""/>
          <p:cNvPicPr/>
          <p:nvPr/>
        </p:nvPicPr>
        <p:blipFill>
          <a:blip r:embed="rId1"/>
          <a:stretch/>
        </p:blipFill>
        <p:spPr>
          <a:xfrm>
            <a:off x="4248000" y="903600"/>
            <a:ext cx="5805720" cy="4354200"/>
          </a:xfrm>
          <a:prstGeom prst="rect">
            <a:avLst/>
          </a:prstGeom>
          <a:ln w="0">
            <a:noFill/>
          </a:ln>
        </p:spPr>
      </p:pic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44000" y="163800"/>
            <a:ext cx="100584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4. Strange observations made using APIs on google Pixel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745560" y="1147680"/>
            <a:ext cx="4343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" descr=""/>
          <p:cNvPicPr/>
          <p:nvPr/>
        </p:nvPicPr>
        <p:blipFill>
          <a:blip r:embed="rId1"/>
          <a:stretch/>
        </p:blipFill>
        <p:spPr>
          <a:xfrm>
            <a:off x="4248000" y="903600"/>
            <a:ext cx="5805720" cy="4354200"/>
          </a:xfrm>
          <a:prstGeom prst="rect">
            <a:avLst/>
          </a:prstGeom>
          <a:ln w="0">
            <a:noFill/>
          </a:ln>
        </p:spPr>
      </p:pic>
      <p:sp>
        <p:nvSpPr>
          <p:cNvPr id="897" name=""/>
          <p:cNvSpPr/>
          <p:nvPr/>
        </p:nvSpPr>
        <p:spPr>
          <a:xfrm>
            <a:off x="385200" y="3106080"/>
            <a:ext cx="3886200" cy="6818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Little core seems to consume more energy than Big core.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745560" y="1147680"/>
            <a:ext cx="4343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271400" y="3295800"/>
            <a:ext cx="3814200" cy="48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8085600" y="3344400"/>
            <a:ext cx="0" cy="770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>
            <a:off x="5211000" y="3295800"/>
            <a:ext cx="0" cy="777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"/>
          <p:cNvSpPr txBox="1"/>
          <p:nvPr/>
        </p:nvSpPr>
        <p:spPr>
          <a:xfrm>
            <a:off x="144000" y="164160"/>
            <a:ext cx="100584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4. Strange observations made using APIs on google Pixel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" descr=""/>
          <p:cNvPicPr/>
          <p:nvPr/>
        </p:nvPicPr>
        <p:blipFill>
          <a:blip r:embed="rId1"/>
          <a:stretch/>
        </p:blipFill>
        <p:spPr>
          <a:xfrm>
            <a:off x="4248000" y="903600"/>
            <a:ext cx="5805720" cy="4354200"/>
          </a:xfrm>
          <a:prstGeom prst="rect">
            <a:avLst/>
          </a:prstGeom>
          <a:ln w="0">
            <a:noFill/>
          </a:ln>
        </p:spPr>
      </p:pic>
      <p:sp>
        <p:nvSpPr>
          <p:cNvPr id="904" name=""/>
          <p:cNvSpPr/>
          <p:nvPr/>
        </p:nvSpPr>
        <p:spPr>
          <a:xfrm>
            <a:off x="385200" y="3106080"/>
            <a:ext cx="3886200" cy="6818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Little core seems to consume more energy than Big core.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745560" y="1147680"/>
            <a:ext cx="4343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4271400" y="3295800"/>
            <a:ext cx="3814200" cy="48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8085600" y="3344400"/>
            <a:ext cx="0" cy="770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5211000" y="3295800"/>
            <a:ext cx="0" cy="777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457200" y="3886200"/>
            <a:ext cx="38862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d281e"/>
                </a:solidFill>
                <a:latin typeface="Arial"/>
              </a:rPr>
              <a:t>We had to restart experiments to validate previous observations </a:t>
            </a:r>
            <a:br>
              <a:rPr sz="1600"/>
            </a:br>
            <a:r>
              <a:rPr b="1" lang="en-US" sz="1600" spc="-1" strike="noStrike">
                <a:solidFill>
                  <a:srgbClr val="8d281e"/>
                </a:solidFill>
                <a:latin typeface="Arial"/>
              </a:rPr>
              <a:t>(Missing submission death-lines) </a:t>
            </a:r>
            <a:endParaRPr b="1" lang="en-US" sz="1600" spc="-1" strike="noStrike">
              <a:solidFill>
                <a:srgbClr val="8d281e"/>
              </a:solidFill>
              <a:latin typeface="Arial"/>
            </a:endParaRPr>
          </a:p>
        </p:txBody>
      </p:sp>
      <p:sp>
        <p:nvSpPr>
          <p:cNvPr id="910" name=""/>
          <p:cNvSpPr txBox="1"/>
          <p:nvPr/>
        </p:nvSpPr>
        <p:spPr>
          <a:xfrm>
            <a:off x="144000" y="164160"/>
            <a:ext cx="100584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4. Strange observations made using APIs on google Pixel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" descr=""/>
          <p:cNvPicPr/>
          <p:nvPr/>
        </p:nvPicPr>
        <p:blipFill>
          <a:blip r:embed="rId1"/>
          <a:stretch/>
        </p:blipFill>
        <p:spPr>
          <a:xfrm>
            <a:off x="3978000" y="86904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12" name=""/>
          <p:cNvSpPr txBox="1"/>
          <p:nvPr/>
        </p:nvSpPr>
        <p:spPr>
          <a:xfrm>
            <a:off x="228600" y="1147680"/>
            <a:ext cx="50292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0-1_BM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Battery at Middle level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Idle = phone is idle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370800" y="108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" descr=""/>
          <p:cNvPicPr/>
          <p:nvPr/>
        </p:nvPicPr>
        <p:blipFill>
          <a:blip r:embed="rId1"/>
          <a:stretch/>
        </p:blipFill>
        <p:spPr>
          <a:xfrm>
            <a:off x="3978000" y="86904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15" name=""/>
          <p:cNvSpPr txBox="1"/>
          <p:nvPr/>
        </p:nvSpPr>
        <p:spPr>
          <a:xfrm>
            <a:off x="228600" y="1147680"/>
            <a:ext cx="50292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0-1_BM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Battery at Middle level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Idle = phone is idle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3794400" y="3860640"/>
            <a:ext cx="3063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"/>
          <p:cNvSpPr/>
          <p:nvPr/>
        </p:nvSpPr>
        <p:spPr>
          <a:xfrm>
            <a:off x="6858000" y="3860640"/>
            <a:ext cx="0" cy="254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"/>
          <p:cNvSpPr/>
          <p:nvPr/>
        </p:nvSpPr>
        <p:spPr>
          <a:xfrm>
            <a:off x="457200" y="3706200"/>
            <a:ext cx="3337200" cy="51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quality of the equipment (USB cable) impact results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6460200" y="3886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458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2. Let state the problem: general scheme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" descr=""/>
          <p:cNvPicPr/>
          <p:nvPr/>
        </p:nvPicPr>
        <p:blipFill>
          <a:blip r:embed="rId1"/>
          <a:stretch/>
        </p:blipFill>
        <p:spPr>
          <a:xfrm>
            <a:off x="3978000" y="86904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22" name=""/>
          <p:cNvSpPr txBox="1"/>
          <p:nvPr/>
        </p:nvSpPr>
        <p:spPr>
          <a:xfrm>
            <a:off x="228600" y="1147680"/>
            <a:ext cx="50292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0-1_BM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Battery at Middle level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Idle = phone is idle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3794400" y="3860640"/>
            <a:ext cx="3063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"/>
          <p:cNvSpPr/>
          <p:nvPr/>
        </p:nvSpPr>
        <p:spPr>
          <a:xfrm>
            <a:off x="6858000" y="3860640"/>
            <a:ext cx="0" cy="254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"/>
          <p:cNvSpPr/>
          <p:nvPr/>
        </p:nvSpPr>
        <p:spPr>
          <a:xfrm>
            <a:off x="457200" y="3706200"/>
            <a:ext cx="3337200" cy="51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quality of the equipment (USB cable) impact results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6460200" y="3886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457200" y="4512600"/>
            <a:ext cx="3337200" cy="51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e6a39"/>
                </a:solidFill>
                <a:latin typeface="Arial"/>
              </a:rPr>
              <a:t>With the power-meter, results</a:t>
            </a:r>
            <a:r>
              <a:rPr b="0" lang="en-US" sz="1600" spc="-1" strike="noStrike">
                <a:solidFill>
                  <a:srgbClr val="1e6a39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1e6a39"/>
                </a:solidFill>
                <a:latin typeface="Arial"/>
              </a:rPr>
              <a:t>seem</a:t>
            </a:r>
            <a:r>
              <a:rPr b="1" lang="en-US" sz="1600" spc="-1" strike="noStrike">
                <a:solidFill>
                  <a:srgbClr val="1e6a39"/>
                </a:solidFill>
                <a:latin typeface="Arial"/>
              </a:rPr>
              <a:t> consistent with reality</a:t>
            </a:r>
            <a:endParaRPr b="1" lang="en-US" sz="16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3621600" y="5329800"/>
            <a:ext cx="5581800" cy="4536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 flipV="1">
            <a:off x="9203400" y="49086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"/>
          <p:cNvSpPr/>
          <p:nvPr/>
        </p:nvSpPr>
        <p:spPr>
          <a:xfrm flipV="1">
            <a:off x="8083800" y="4872600"/>
            <a:ext cx="0" cy="5025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"/>
          <p:cNvSpPr/>
          <p:nvPr/>
        </p:nvSpPr>
        <p:spPr>
          <a:xfrm>
            <a:off x="3621600" y="5029200"/>
            <a:ext cx="0" cy="300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34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370800" y="37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37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3657600" y="2286000"/>
            <a:ext cx="4343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>
            <a:off x="264600" y="3210840"/>
            <a:ext cx="36576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On the same socket the number of threads slightly increases with the efficiency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 rot="1920000">
            <a:off x="5517000" y="2896200"/>
            <a:ext cx="1812600" cy="5166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"/>
          <p:cNvSpPr/>
          <p:nvPr/>
        </p:nvSpPr>
        <p:spPr>
          <a:xfrm flipV="1">
            <a:off x="3657600" y="2286000"/>
            <a:ext cx="0" cy="92484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6629400" y="22860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"/>
          <p:cNvSpPr/>
          <p:nvPr/>
        </p:nvSpPr>
        <p:spPr>
          <a:xfrm rot="1920000">
            <a:off x="7654320" y="3004200"/>
            <a:ext cx="636120" cy="201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"/>
          <p:cNvSpPr/>
          <p:nvPr/>
        </p:nvSpPr>
        <p:spPr>
          <a:xfrm>
            <a:off x="8001000" y="22860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264600" y="3210840"/>
            <a:ext cx="36576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On the same socket the number of threads slightly increases with the efficiency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48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Type of Cores 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51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Type of Cores 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3657600" y="2286000"/>
            <a:ext cx="4487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"/>
          <p:cNvSpPr/>
          <p:nvPr/>
        </p:nvSpPr>
        <p:spPr>
          <a:xfrm flipV="1">
            <a:off x="3657600" y="2286000"/>
            <a:ext cx="0" cy="92484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"/>
          <p:cNvSpPr/>
          <p:nvPr/>
        </p:nvSpPr>
        <p:spPr>
          <a:xfrm>
            <a:off x="6017400" y="22860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"/>
          <p:cNvSpPr/>
          <p:nvPr/>
        </p:nvSpPr>
        <p:spPr>
          <a:xfrm>
            <a:off x="8145000" y="22860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"/>
          <p:cNvSpPr/>
          <p:nvPr/>
        </p:nvSpPr>
        <p:spPr>
          <a:xfrm>
            <a:off x="457200" y="3200400"/>
            <a:ext cx="34290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Big cores are much more efficient than little cores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7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59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Type of Cores 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3657600" y="2286000"/>
            <a:ext cx="4487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"/>
          <p:cNvSpPr/>
          <p:nvPr/>
        </p:nvSpPr>
        <p:spPr>
          <a:xfrm flipV="1">
            <a:off x="3657600" y="2286000"/>
            <a:ext cx="0" cy="92484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"/>
          <p:cNvSpPr/>
          <p:nvPr/>
        </p:nvSpPr>
        <p:spPr>
          <a:xfrm>
            <a:off x="6017400" y="22860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"/>
          <p:cNvSpPr/>
          <p:nvPr/>
        </p:nvSpPr>
        <p:spPr>
          <a:xfrm>
            <a:off x="8145000" y="22860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"/>
          <p:cNvSpPr/>
          <p:nvPr/>
        </p:nvSpPr>
        <p:spPr>
          <a:xfrm>
            <a:off x="457200" y="3200400"/>
            <a:ext cx="34290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Big cores are much more efficient than little cores (for about …%)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6209640" y="3187440"/>
            <a:ext cx="2539080" cy="222120"/>
          </a:xfrm>
          <a:prstGeom prst="line">
            <a:avLst/>
          </a:prstGeom>
          <a:ln w="12600">
            <a:solidFill>
              <a:srgbClr val="c9211e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 flipV="1">
            <a:off x="7315200" y="3200400"/>
            <a:ext cx="0" cy="2286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3429000" y="5486400"/>
            <a:ext cx="38862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"/>
          <p:cNvSpPr/>
          <p:nvPr/>
        </p:nvSpPr>
        <p:spPr>
          <a:xfrm>
            <a:off x="5943600" y="2743200"/>
            <a:ext cx="2563200" cy="463320"/>
          </a:xfrm>
          <a:prstGeom prst="line">
            <a:avLst/>
          </a:prstGeom>
          <a:ln w="12600">
            <a:solidFill>
              <a:srgbClr val="c9211e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3429000" y="48006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"/>
          <p:cNvSpPr/>
          <p:nvPr/>
        </p:nvSpPr>
        <p:spPr>
          <a:xfrm>
            <a:off x="480600" y="3994200"/>
            <a:ext cx="34290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The efficiency of the big cores influences the overall efficiency of the configuration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370800" y="37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" descr=""/>
          <p:cNvPicPr/>
          <p:nvPr/>
        </p:nvPicPr>
        <p:blipFill>
          <a:blip r:embed="rId1"/>
          <a:stretch/>
        </p:blipFill>
        <p:spPr>
          <a:xfrm>
            <a:off x="3713760" y="996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973" name=""/>
          <p:cNvSpPr txBox="1"/>
          <p:nvPr/>
        </p:nvSpPr>
        <p:spPr>
          <a:xfrm>
            <a:off x="180000" y="836640"/>
            <a:ext cx="407880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" descr=""/>
          <p:cNvPicPr/>
          <p:nvPr/>
        </p:nvPicPr>
        <p:blipFill>
          <a:blip r:embed="rId1"/>
          <a:stretch/>
        </p:blipFill>
        <p:spPr>
          <a:xfrm>
            <a:off x="3713760" y="996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976" name=""/>
          <p:cNvSpPr txBox="1"/>
          <p:nvPr/>
        </p:nvSpPr>
        <p:spPr>
          <a:xfrm>
            <a:off x="144000" y="836640"/>
            <a:ext cx="407880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264600" y="3657600"/>
            <a:ext cx="3164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On the Little cores we are much more efficient with the maximum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 rot="1920000">
            <a:off x="6371640" y="3885120"/>
            <a:ext cx="442080" cy="2941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 rot="2520000">
            <a:off x="5536080" y="3633840"/>
            <a:ext cx="872280" cy="2037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"/>
          <p:cNvSpPr/>
          <p:nvPr/>
        </p:nvSpPr>
        <p:spPr>
          <a:xfrm rot="3900000">
            <a:off x="4937400" y="2938320"/>
            <a:ext cx="916920" cy="27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"/>
          <p:cNvSpPr/>
          <p:nvPr/>
        </p:nvSpPr>
        <p:spPr>
          <a:xfrm>
            <a:off x="3429000" y="45720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"/>
          <p:cNvSpPr/>
          <p:nvPr/>
        </p:nvSpPr>
        <p:spPr>
          <a:xfrm>
            <a:off x="5943600" y="1672200"/>
            <a:ext cx="36000" cy="1805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5401800" y="1672200"/>
            <a:ext cx="0" cy="975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3657600" y="16722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6629400" y="1672200"/>
            <a:ext cx="0" cy="2178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>
            <a:off x="3657600" y="1672200"/>
            <a:ext cx="0" cy="2899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 txBox="1"/>
          <p:nvPr/>
        </p:nvSpPr>
        <p:spPr>
          <a:xfrm>
            <a:off x="370800" y="37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" descr=""/>
          <p:cNvPicPr/>
          <p:nvPr/>
        </p:nvPicPr>
        <p:blipFill>
          <a:blip r:embed="rId1"/>
          <a:stretch/>
        </p:blipFill>
        <p:spPr>
          <a:xfrm>
            <a:off x="3713760" y="996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989" name=""/>
          <p:cNvSpPr txBox="1"/>
          <p:nvPr/>
        </p:nvSpPr>
        <p:spPr>
          <a:xfrm>
            <a:off x="144000" y="836640"/>
            <a:ext cx="407880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264600" y="3657600"/>
            <a:ext cx="3164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On the Little cores we are much more efficient with the maximum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 rot="1920000">
            <a:off x="6371640" y="3885120"/>
            <a:ext cx="442080" cy="2941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 rot="2520000">
            <a:off x="5536080" y="3633840"/>
            <a:ext cx="872280" cy="2037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 rot="3900000">
            <a:off x="4937400" y="2938320"/>
            <a:ext cx="916920" cy="27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429000" y="45720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>
            <a:off x="5943600" y="1672200"/>
            <a:ext cx="36000" cy="1805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5401800" y="1672200"/>
            <a:ext cx="0" cy="975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"/>
          <p:cNvSpPr/>
          <p:nvPr/>
        </p:nvSpPr>
        <p:spPr>
          <a:xfrm>
            <a:off x="3657600" y="16722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"/>
          <p:cNvSpPr/>
          <p:nvPr/>
        </p:nvSpPr>
        <p:spPr>
          <a:xfrm>
            <a:off x="6629400" y="1672200"/>
            <a:ext cx="0" cy="2178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"/>
          <p:cNvSpPr/>
          <p:nvPr/>
        </p:nvSpPr>
        <p:spPr>
          <a:xfrm>
            <a:off x="3657600" y="1672200"/>
            <a:ext cx="0" cy="2899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"/>
          <p:cNvSpPr/>
          <p:nvPr/>
        </p:nvSpPr>
        <p:spPr>
          <a:xfrm>
            <a:off x="8317440" y="3917880"/>
            <a:ext cx="597960" cy="4255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7631640" y="3689280"/>
            <a:ext cx="597960" cy="4255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"/>
          <p:cNvSpPr/>
          <p:nvPr/>
        </p:nvSpPr>
        <p:spPr>
          <a:xfrm>
            <a:off x="264600" y="4755600"/>
            <a:ext cx="3164400" cy="730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On the Big cores we are much more efficient with the mid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3429000" y="5486400"/>
            <a:ext cx="5257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 flipV="1">
            <a:off x="8686800" y="4343400"/>
            <a:ext cx="0" cy="1143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 flipV="1">
            <a:off x="8001000" y="41148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"/>
          <p:cNvSpPr txBox="1"/>
          <p:nvPr/>
        </p:nvSpPr>
        <p:spPr>
          <a:xfrm>
            <a:off x="370800" y="3744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" descr=""/>
          <p:cNvPicPr/>
          <p:nvPr/>
        </p:nvPicPr>
        <p:blipFill>
          <a:blip r:embed="rId1"/>
          <a:stretch/>
        </p:blipFill>
        <p:spPr>
          <a:xfrm>
            <a:off x="3713760" y="852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1008" name=""/>
          <p:cNvSpPr txBox="1"/>
          <p:nvPr/>
        </p:nvSpPr>
        <p:spPr>
          <a:xfrm>
            <a:off x="180000" y="836640"/>
            <a:ext cx="4078800" cy="27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 and 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370800" y="144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915400" cy="118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3.a. Let us define the </a:t>
            </a:r>
            <a:r>
              <a:rPr b="1" lang="en-US" sz="3600" spc="-1" strike="noStrike">
                <a:latin typeface="Arial"/>
              </a:rPr>
              <a:t>metric</a:t>
            </a:r>
            <a:r>
              <a:rPr b="0" lang="en-US" sz="3600" spc="-1" strike="noStrike">
                <a:latin typeface="Arial"/>
              </a:rPr>
              <a:t> to optimize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938160" y="1371600"/>
            <a:ext cx="7941240" cy="31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latin typeface="Arial"/>
                <a:ea typeface="Microsoft YaHei"/>
              </a:rPr>
              <a:t>The metric should reflect both:</a:t>
            </a:r>
            <a:endParaRPr b="0" lang="en-US" sz="2200" spc="-1" strike="noStrike">
              <a:latin typeface="Arial"/>
            </a:endParaRPr>
          </a:p>
          <a:p>
            <a:pPr lvl="1" marL="360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  <a:ea typeface="Microsoft YaHei"/>
              </a:rPr>
              <a:t>Computing power</a:t>
            </a:r>
            <a:r>
              <a:rPr b="0" lang="en-US" sz="2000" spc="-1" strike="noStrike">
                <a:latin typeface="Arial"/>
                <a:ea typeface="Microsoft YaHei"/>
              </a:rPr>
              <a:t> of the FL task execution</a:t>
            </a:r>
            <a:endParaRPr b="0" lang="en-US" sz="2000" spc="-1" strike="noStrike">
              <a:latin typeface="Arial"/>
            </a:endParaRPr>
          </a:p>
          <a:p>
            <a:pPr lvl="1" marL="360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  <a:ea typeface="Microsoft YaHei"/>
              </a:rPr>
              <a:t>Electrical power absorption</a:t>
            </a:r>
            <a:r>
              <a:rPr b="0" lang="en-US" sz="2000" spc="-1" strike="noStrike">
                <a:latin typeface="Arial"/>
                <a:ea typeface="Microsoft YaHei"/>
              </a:rPr>
              <a:t> of the phone.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To compute this metric we have:</a:t>
            </a:r>
            <a:endParaRPr b="0" lang="en-US" sz="22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latin typeface="Arial"/>
                <a:ea typeface="Microsoft YaHei"/>
              </a:rPr>
              <a:t>The workload of the FL task: number of CPU operations.</a:t>
            </a:r>
            <a:endParaRPr b="0" lang="en-US" sz="22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latin typeface="Arial"/>
                <a:ea typeface="Microsoft YaHei"/>
              </a:rPr>
              <a:t>The total energy consumed: obtained by measurements.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Metric adopted for the project: </a:t>
            </a:r>
            <a:r>
              <a:rPr b="1" lang="en-US" sz="2200" spc="-1" strike="noStrike">
                <a:latin typeface="Arial"/>
                <a:ea typeface="Microsoft YaHei"/>
              </a:rPr>
              <a:t>energy efficiency</a:t>
            </a:r>
            <a:endParaRPr b="0" lang="en-US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6" name=""/>
              <p:cNvSpPr txBox="1"/>
              <p:nvPr/>
            </p:nvSpPr>
            <p:spPr>
              <a:xfrm>
                <a:off x="2971800" y="4716720"/>
                <a:ext cx="4133160" cy="676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energy</m:t>
                        </m:r>
                      </m:e>
                      <m:sub>
                        <m:r>
                          <m:t xml:space="preserve">eff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Energy</m:t>
                        </m:r>
                        <m:r>
                          <m:t xml:space="preserve">consumed</m:t>
                        </m:r>
                      </m:num>
                      <m:den>
                        <m:r>
                          <m:t xml:space="preserve">workload</m:t>
                        </m:r>
                        <m:r>
                          <m:t xml:space="preserve">computed</m:t>
                        </m:r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Power</m:t>
                        </m:r>
                        <m:r>
                          <m:t xml:space="preserve">absorbed</m:t>
                        </m:r>
                      </m:num>
                      <m:den>
                        <m:r>
                          <m:t xml:space="preserve">Computing</m:t>
                        </m:r>
                        <m:r>
                          <m:t xml:space="preserve">power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" descr=""/>
          <p:cNvPicPr/>
          <p:nvPr/>
        </p:nvPicPr>
        <p:blipFill>
          <a:blip r:embed="rId1"/>
          <a:stretch/>
        </p:blipFill>
        <p:spPr>
          <a:xfrm>
            <a:off x="3713760" y="852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1011" name=""/>
          <p:cNvSpPr txBox="1"/>
          <p:nvPr/>
        </p:nvSpPr>
        <p:spPr>
          <a:xfrm>
            <a:off x="180000" y="836640"/>
            <a:ext cx="4078800" cy="27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 and 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2" name=""/>
          <p:cNvSpPr/>
          <p:nvPr/>
        </p:nvSpPr>
        <p:spPr>
          <a:xfrm>
            <a:off x="264600" y="3657600"/>
            <a:ext cx="3164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Fixing the frequency at mid level and increasing the number of threads increases the efficiency drastically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 flipV="1">
            <a:off x="5679000" y="3657600"/>
            <a:ext cx="0" cy="1828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3200400" y="5486400"/>
            <a:ext cx="2165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"/>
          <p:cNvSpPr/>
          <p:nvPr/>
        </p:nvSpPr>
        <p:spPr>
          <a:xfrm flipV="1">
            <a:off x="3200400" y="45720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"/>
          <p:cNvSpPr/>
          <p:nvPr/>
        </p:nvSpPr>
        <p:spPr>
          <a:xfrm>
            <a:off x="3200760" y="5486400"/>
            <a:ext cx="247824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5321880" y="2964960"/>
            <a:ext cx="676800" cy="85968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 flipH="1" flipV="1">
            <a:off x="5907600" y="3742200"/>
            <a:ext cx="685800" cy="329040"/>
          </a:xfrm>
          <a:prstGeom prst="line">
            <a:avLst/>
          </a:prstGeom>
          <a:ln w="12600">
            <a:solidFill>
              <a:srgbClr val="c9211e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370800" y="144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" descr=""/>
          <p:cNvPicPr/>
          <p:nvPr/>
        </p:nvPicPr>
        <p:blipFill>
          <a:blip r:embed="rId1"/>
          <a:stretch/>
        </p:blipFill>
        <p:spPr>
          <a:xfrm>
            <a:off x="5486400" y="1828800"/>
            <a:ext cx="3657600" cy="2743200"/>
          </a:xfrm>
          <a:prstGeom prst="rect">
            <a:avLst/>
          </a:prstGeom>
          <a:ln w="0">
            <a:noFill/>
          </a:ln>
        </p:spPr>
      </p:pic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349200" y="-94680"/>
            <a:ext cx="9372600" cy="8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4. Next steps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2" name="" descr=""/>
          <p:cNvPicPr/>
          <p:nvPr/>
        </p:nvPicPr>
        <p:blipFill>
          <a:blip r:embed="rId2"/>
          <a:stretch/>
        </p:blipFill>
        <p:spPr>
          <a:xfrm>
            <a:off x="5583600" y="1598400"/>
            <a:ext cx="3560400" cy="3009600"/>
          </a:xfrm>
          <a:prstGeom prst="rect">
            <a:avLst/>
          </a:prstGeom>
          <a:ln w="0">
            <a:noFill/>
          </a:ln>
        </p:spPr>
      </p:pic>
      <p:pic>
        <p:nvPicPr>
          <p:cNvPr id="1023" name="" descr=""/>
          <p:cNvPicPr/>
          <p:nvPr/>
        </p:nvPicPr>
        <p:blipFill>
          <a:blip r:embed="rId3"/>
          <a:stretch/>
        </p:blipFill>
        <p:spPr>
          <a:xfrm>
            <a:off x="1143000" y="1828800"/>
            <a:ext cx="3657600" cy="2743200"/>
          </a:xfrm>
          <a:prstGeom prst="rect">
            <a:avLst/>
          </a:prstGeom>
          <a:ln w="0">
            <a:noFill/>
          </a:ln>
        </p:spPr>
      </p:pic>
      <p:sp>
        <p:nvSpPr>
          <p:cNvPr id="1024" name=""/>
          <p:cNvSpPr txBox="1"/>
          <p:nvPr/>
        </p:nvSpPr>
        <p:spPr>
          <a:xfrm>
            <a:off x="613800" y="421200"/>
            <a:ext cx="8915400" cy="14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Same experiments on Samsung </a:t>
            </a:r>
            <a:endParaRPr b="0" lang="en-US" sz="24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Good news: No limitations on the number of configurations as with APIs. </a:t>
            </a:r>
            <a:br>
              <a:rPr sz="1800"/>
            </a:br>
            <a:r>
              <a:rPr b="0" lang="en-US" sz="1800" spc="-1" strike="noStrike">
                <a:latin typeface="Arial"/>
                <a:ea typeface="Microsoft YaHei"/>
              </a:rPr>
              <a:t>     We use </a:t>
            </a:r>
            <a:r>
              <a:rPr b="0" i="1" lang="en-US" sz="1800" spc="-1" strike="noStrike">
                <a:latin typeface="Arial"/>
                <a:ea typeface="Microsoft YaHei"/>
              </a:rPr>
              <a:t>cc_info</a:t>
            </a:r>
            <a:r>
              <a:rPr b="0" lang="en-US" sz="1800" spc="-1" strike="noStrike">
                <a:latin typeface="Arial"/>
                <a:ea typeface="Microsoft YaHei"/>
              </a:rPr>
              <a:t> file and the</a:t>
            </a:r>
            <a:r>
              <a:rPr b="0" i="1" lang="en-US" sz="1800" spc="-1" strike="noStrike">
                <a:latin typeface="Arial"/>
                <a:ea typeface="Microsoft YaHei"/>
              </a:rPr>
              <a:t> power-meter</a:t>
            </a:r>
            <a:endParaRPr b="0" lang="en-US" sz="18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We suspect that APIs on samsung was not far from reality in term of energy ratio.</a:t>
            </a:r>
            <a:endParaRPr b="0" lang="en-US" sz="1800" spc="-1" strike="noStrike">
              <a:latin typeface="Arial"/>
              <a:ea typeface="Microsoft YaHei"/>
            </a:endParaRPr>
          </a:p>
        </p:txBody>
      </p:sp>
      <p:sp>
        <p:nvSpPr>
          <p:cNvPr id="1025" name=""/>
          <p:cNvSpPr/>
          <p:nvPr/>
        </p:nvSpPr>
        <p:spPr>
          <a:xfrm flipH="1">
            <a:off x="7279200" y="2021400"/>
            <a:ext cx="1251000" cy="986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6" name=""/>
          <p:cNvSpPr/>
          <p:nvPr/>
        </p:nvSpPr>
        <p:spPr>
          <a:xfrm flipH="1">
            <a:off x="2116800" y="2214000"/>
            <a:ext cx="1828800" cy="1443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7" name=""/>
          <p:cNvSpPr/>
          <p:nvPr/>
        </p:nvSpPr>
        <p:spPr>
          <a:xfrm>
            <a:off x="1672200" y="2178000"/>
            <a:ext cx="1792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Google APIs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6172200" y="2021400"/>
            <a:ext cx="1828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the power-meter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6035040" y="3986640"/>
            <a:ext cx="2622600" cy="311040"/>
          </a:xfrm>
          <a:prstGeom prst="rect">
            <a:avLst/>
          </a:prstGeom>
          <a:solidFill>
            <a:srgbClr val="3465a4">
              <a:alpha val="66000"/>
            </a:srgbClr>
          </a:solidFill>
          <a:ln w="0">
            <a:solidFill>
              <a:srgbClr val="3465a4"/>
            </a:solidFill>
          </a:ln>
          <a:effectLst>
            <a:softEdge rad="126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349200" y="-94680"/>
            <a:ext cx="9372600" cy="8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4. Next steps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31" name="" descr=""/>
          <p:cNvPicPr/>
          <p:nvPr/>
        </p:nvPicPr>
        <p:blipFill>
          <a:blip r:embed="rId1"/>
          <a:stretch/>
        </p:blipFill>
        <p:spPr>
          <a:xfrm>
            <a:off x="5583600" y="1742400"/>
            <a:ext cx="3560400" cy="2388240"/>
          </a:xfrm>
          <a:prstGeom prst="rect">
            <a:avLst/>
          </a:prstGeom>
          <a:ln w="0">
            <a:noFill/>
          </a:ln>
        </p:spPr>
      </p:pic>
      <p:pic>
        <p:nvPicPr>
          <p:cNvPr id="1032" name="" descr=""/>
          <p:cNvPicPr/>
          <p:nvPr/>
        </p:nvPicPr>
        <p:blipFill>
          <a:blip r:embed="rId2"/>
          <a:stretch/>
        </p:blipFill>
        <p:spPr>
          <a:xfrm>
            <a:off x="1143000" y="1828800"/>
            <a:ext cx="3657600" cy="2286000"/>
          </a:xfrm>
          <a:prstGeom prst="rect">
            <a:avLst/>
          </a:prstGeom>
          <a:ln w="0">
            <a:noFill/>
          </a:ln>
        </p:spPr>
      </p:pic>
      <p:sp>
        <p:nvSpPr>
          <p:cNvPr id="1033" name=""/>
          <p:cNvSpPr txBox="1"/>
          <p:nvPr/>
        </p:nvSpPr>
        <p:spPr>
          <a:xfrm>
            <a:off x="613800" y="457200"/>
            <a:ext cx="8915400" cy="14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Made same experiments on Samsung  </a:t>
            </a:r>
            <a:endParaRPr b="0" lang="en-US" sz="24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Good news: No limitations on the number of configurations as with APIs. </a:t>
            </a:r>
            <a:br>
              <a:rPr sz="1800"/>
            </a:br>
            <a:r>
              <a:rPr b="0" lang="en-US" sz="1800" spc="-1" strike="noStrike">
                <a:latin typeface="Arial"/>
                <a:ea typeface="Microsoft YaHei"/>
              </a:rPr>
              <a:t>     We use </a:t>
            </a:r>
            <a:r>
              <a:rPr b="0" i="1" lang="en-US" sz="1800" spc="-1" strike="noStrike">
                <a:latin typeface="Arial"/>
                <a:ea typeface="Microsoft YaHei"/>
              </a:rPr>
              <a:t>cc_info</a:t>
            </a:r>
            <a:r>
              <a:rPr b="0" lang="en-US" sz="1800" spc="-1" strike="noStrike">
                <a:latin typeface="Arial"/>
                <a:ea typeface="Microsoft YaHei"/>
              </a:rPr>
              <a:t> file and the</a:t>
            </a:r>
            <a:r>
              <a:rPr b="0" i="1" lang="en-US" sz="1800" spc="-1" strike="noStrike">
                <a:latin typeface="Arial"/>
                <a:ea typeface="Microsoft YaHei"/>
              </a:rPr>
              <a:t> power-meter</a:t>
            </a:r>
            <a:endParaRPr b="0" lang="en-US" sz="18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We suspect that APIs on samsung was not far from reality in term of energy ratio.</a:t>
            </a:r>
            <a:endParaRPr b="0" lang="en-US" sz="1800" spc="-1" strike="noStrike">
              <a:latin typeface="Arial"/>
              <a:ea typeface="Microsoft YaHei"/>
            </a:endParaRPr>
          </a:p>
        </p:txBody>
      </p:sp>
      <p:sp>
        <p:nvSpPr>
          <p:cNvPr id="1034" name=""/>
          <p:cNvSpPr/>
          <p:nvPr/>
        </p:nvSpPr>
        <p:spPr>
          <a:xfrm flipH="1">
            <a:off x="7279200" y="2021400"/>
            <a:ext cx="1251000" cy="986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5" name=""/>
          <p:cNvSpPr/>
          <p:nvPr/>
        </p:nvSpPr>
        <p:spPr>
          <a:xfrm flipH="1">
            <a:off x="2116800" y="2214000"/>
            <a:ext cx="1828800" cy="1443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6" name=""/>
          <p:cNvSpPr/>
          <p:nvPr/>
        </p:nvSpPr>
        <p:spPr>
          <a:xfrm>
            <a:off x="1672200" y="2178000"/>
            <a:ext cx="1792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Google APIs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37" name=""/>
          <p:cNvSpPr/>
          <p:nvPr/>
        </p:nvSpPr>
        <p:spPr>
          <a:xfrm>
            <a:off x="6064200" y="2057400"/>
            <a:ext cx="1828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the power-meter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6100200" y="3457080"/>
            <a:ext cx="2523600" cy="255960"/>
          </a:xfrm>
          <a:prstGeom prst="rect">
            <a:avLst/>
          </a:prstGeom>
          <a:solidFill>
            <a:srgbClr val="3465a4">
              <a:alpha val="66000"/>
            </a:srgbClr>
          </a:solidFill>
          <a:ln cap="sq" w="0">
            <a:solidFill>
              <a:srgbClr val="3465a4"/>
            </a:solidFill>
          </a:ln>
          <a:effectLst>
            <a:softEdge rad="126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9" name=""/>
          <p:cNvSpPr txBox="1"/>
          <p:nvPr/>
        </p:nvSpPr>
        <p:spPr>
          <a:xfrm>
            <a:off x="685800" y="4321440"/>
            <a:ext cx="8915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e6a39"/>
                </a:solidFill>
                <a:latin typeface="Arial"/>
                <a:ea typeface="Microsoft YaHei"/>
              </a:rPr>
              <a:t>Validate observations made with other Benchmaks </a:t>
            </a:r>
            <a:endParaRPr b="1" lang="en-US" sz="2400" spc="-1" strike="noStrike">
              <a:solidFill>
                <a:srgbClr val="1e6a3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349200" y="-94680"/>
            <a:ext cx="9372600" cy="8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4. Next steps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1" name="" descr=""/>
          <p:cNvPicPr/>
          <p:nvPr/>
        </p:nvPicPr>
        <p:blipFill>
          <a:blip r:embed="rId1"/>
          <a:stretch/>
        </p:blipFill>
        <p:spPr>
          <a:xfrm>
            <a:off x="5583600" y="1742400"/>
            <a:ext cx="3560400" cy="2388240"/>
          </a:xfrm>
          <a:prstGeom prst="rect">
            <a:avLst/>
          </a:prstGeom>
          <a:ln w="0">
            <a:noFill/>
          </a:ln>
        </p:spPr>
      </p:pic>
      <p:pic>
        <p:nvPicPr>
          <p:cNvPr id="1042" name="" descr=""/>
          <p:cNvPicPr/>
          <p:nvPr/>
        </p:nvPicPr>
        <p:blipFill>
          <a:blip r:embed="rId2"/>
          <a:stretch/>
        </p:blipFill>
        <p:spPr>
          <a:xfrm>
            <a:off x="1143000" y="1828800"/>
            <a:ext cx="3657600" cy="2286000"/>
          </a:xfrm>
          <a:prstGeom prst="rect">
            <a:avLst/>
          </a:prstGeom>
          <a:ln w="0">
            <a:noFill/>
          </a:ln>
        </p:spPr>
      </p:pic>
      <p:sp>
        <p:nvSpPr>
          <p:cNvPr id="1043" name=""/>
          <p:cNvSpPr txBox="1"/>
          <p:nvPr/>
        </p:nvSpPr>
        <p:spPr>
          <a:xfrm>
            <a:off x="613800" y="457200"/>
            <a:ext cx="8915400" cy="14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Made same experiments on Samsung  </a:t>
            </a:r>
            <a:endParaRPr b="0" lang="en-US" sz="24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Good news: No limitations on the number of configurations as with APIs. </a:t>
            </a:r>
            <a:br>
              <a:rPr sz="1800"/>
            </a:br>
            <a:r>
              <a:rPr b="0" lang="en-US" sz="1800" spc="-1" strike="noStrike">
                <a:latin typeface="Arial"/>
                <a:ea typeface="Microsoft YaHei"/>
              </a:rPr>
              <a:t>     We use </a:t>
            </a:r>
            <a:r>
              <a:rPr b="0" i="1" lang="en-US" sz="1800" spc="-1" strike="noStrike">
                <a:latin typeface="Arial"/>
                <a:ea typeface="Microsoft YaHei"/>
              </a:rPr>
              <a:t>cc_info</a:t>
            </a:r>
            <a:r>
              <a:rPr b="0" lang="en-US" sz="1800" spc="-1" strike="noStrike">
                <a:latin typeface="Arial"/>
                <a:ea typeface="Microsoft YaHei"/>
              </a:rPr>
              <a:t> file and the</a:t>
            </a:r>
            <a:r>
              <a:rPr b="0" i="1" lang="en-US" sz="1800" spc="-1" strike="noStrike">
                <a:latin typeface="Arial"/>
                <a:ea typeface="Microsoft YaHei"/>
              </a:rPr>
              <a:t> power-meter</a:t>
            </a:r>
            <a:endParaRPr b="0" lang="en-US" sz="18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We suspect that APIs on samsung was not far from reality in term of energy ratio.</a:t>
            </a:r>
            <a:endParaRPr b="0" lang="en-US" sz="1800" spc="-1" strike="noStrike">
              <a:latin typeface="Arial"/>
              <a:ea typeface="Microsoft YaHei"/>
            </a:endParaRPr>
          </a:p>
        </p:txBody>
      </p:sp>
      <p:sp>
        <p:nvSpPr>
          <p:cNvPr id="1044" name=""/>
          <p:cNvSpPr/>
          <p:nvPr/>
        </p:nvSpPr>
        <p:spPr>
          <a:xfrm flipH="1">
            <a:off x="7279200" y="2021400"/>
            <a:ext cx="1251000" cy="986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5" name=""/>
          <p:cNvSpPr/>
          <p:nvPr/>
        </p:nvSpPr>
        <p:spPr>
          <a:xfrm flipH="1">
            <a:off x="2116800" y="2214000"/>
            <a:ext cx="1828800" cy="1443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6" name=""/>
          <p:cNvSpPr/>
          <p:nvPr/>
        </p:nvSpPr>
        <p:spPr>
          <a:xfrm>
            <a:off x="1672200" y="2178000"/>
            <a:ext cx="1792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Google APIs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064200" y="2057400"/>
            <a:ext cx="1828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the power-meter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6100200" y="3457080"/>
            <a:ext cx="2523600" cy="255960"/>
          </a:xfrm>
          <a:prstGeom prst="rect">
            <a:avLst/>
          </a:prstGeom>
          <a:solidFill>
            <a:srgbClr val="3465a4">
              <a:alpha val="66000"/>
            </a:srgbClr>
          </a:solidFill>
          <a:ln cap="sq" w="0">
            <a:solidFill>
              <a:srgbClr val="3465a4"/>
            </a:solidFill>
          </a:ln>
          <a:effectLst>
            <a:softEdge rad="126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9" name=""/>
          <p:cNvSpPr txBox="1"/>
          <p:nvPr/>
        </p:nvSpPr>
        <p:spPr>
          <a:xfrm>
            <a:off x="228600" y="4902840"/>
            <a:ext cx="100584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e6a39"/>
                </a:solidFill>
                <a:latin typeface="Arial"/>
                <a:ea typeface="Microsoft YaHei"/>
              </a:rPr>
              <a:t>Valorise lesson learned and observations (publication, solution..). </a:t>
            </a:r>
            <a:endParaRPr b="1" lang="en-US" sz="24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685800" y="4321440"/>
            <a:ext cx="8915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e6a39"/>
                </a:solidFill>
                <a:latin typeface="Arial"/>
                <a:ea typeface="Microsoft YaHei"/>
              </a:rPr>
              <a:t>Validate observations made with other Benchmaks </a:t>
            </a:r>
            <a:endParaRPr b="1" lang="en-US" sz="2400" spc="-1" strike="noStrike">
              <a:solidFill>
                <a:srgbClr val="1e6a3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3726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  <a:ea typeface="Microsoft YaHei"/>
              </a:rPr>
              <a:t>Tank you for your attention.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3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4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5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6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7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8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9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1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2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3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4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6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latin typeface="Arial"/>
              </a:rPr>
              <a:t>Number of threads to paralellise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1087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9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0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2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6400800" y="4114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 flipH="1">
            <a:off x="5727600" y="4284000"/>
            <a:ext cx="6768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"/>
          <p:cNvSpPr/>
          <p:nvPr/>
        </p:nvSpPr>
        <p:spPr>
          <a:xfrm>
            <a:off x="6256800" y="3069000"/>
            <a:ext cx="2971800" cy="529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The type of core on which to schedule the task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0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"/>
          <p:cNvSpPr/>
          <p:nvPr/>
        </p:nvSpPr>
        <p:spPr>
          <a:xfrm flipH="1">
            <a:off x="5486400" y="3598200"/>
            <a:ext cx="7704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8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9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1114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15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16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General Problem Scheme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2. template slide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subTitle"/>
          </p:nvPr>
        </p:nvSpPr>
        <p:spPr>
          <a:xfrm>
            <a:off x="529560" y="1101600"/>
            <a:ext cx="9071640" cy="416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Manually make experiments by varying scenarios parameters: 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interactive task present on phones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threads to paralellise the FL task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Type of cores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Core frequencies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Bringing out the lessons learned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Apply these lessons learned in the FL task scheduling process:</a:t>
            </a:r>
            <a:endParaRPr b="0" lang="en-US" sz="26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user space Level</a:t>
            </a:r>
            <a:endParaRPr b="0" lang="en-US" sz="20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kernel Level (Scheduler, governor).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458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2. Let state the problem: general scheme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3.a. Let us define the </a:t>
            </a:r>
            <a:r>
              <a:rPr b="1" lang="en-US" sz="2800" spc="-1" strike="noStrike">
                <a:latin typeface="Arial"/>
                <a:ea typeface="Microsoft YaHei"/>
              </a:rPr>
              <a:t>metric</a:t>
            </a:r>
            <a:r>
              <a:rPr b="0" lang="en-US" sz="2800" spc="-1" strike="noStrike">
                <a:latin typeface="Arial"/>
                <a:ea typeface="Microsoft YaHei"/>
              </a:rPr>
              <a:t> to optimize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3.a. Let us define the </a:t>
            </a:r>
            <a:r>
              <a:rPr b="1" lang="en-US" sz="2800" spc="-1" strike="noStrike">
                <a:latin typeface="Arial"/>
                <a:ea typeface="Microsoft YaHei"/>
              </a:rPr>
              <a:t>metric</a:t>
            </a:r>
            <a:r>
              <a:rPr b="0" lang="en-US" sz="2800" spc="-1" strike="noStrike">
                <a:latin typeface="Arial"/>
                <a:ea typeface="Microsoft YaHei"/>
              </a:rPr>
              <a:t> to optimize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2022-05-02T14:36:32Z</dcterms:created>
  <dc:creator/>
  <dc:description/>
  <dc:language>en-US</dc:language>
  <cp:lastModifiedBy/>
  <dcterms:modified xsi:type="dcterms:W3CDTF">2022-05-05T15:55:08Z</dcterms:modified>
  <cp:revision>62</cp:revision>
  <dc:subject/>
  <dc:title/>
</cp:coreProperties>
</file>