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62" r:id="rId4"/>
    <p:sldId id="264" r:id="rId5"/>
    <p:sldId id="266" r:id="rId6"/>
    <p:sldId id="271" r:id="rId7"/>
    <p:sldId id="268" r:id="rId8"/>
    <p:sldId id="272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635"/>
    <a:srgbClr val="EBC164"/>
    <a:srgbClr val="14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3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1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64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8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102"/>
            <a:ext cx="12192000" cy="893898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768935" y="1620100"/>
            <a:ext cx="5573388" cy="285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07</a:t>
            </a:r>
            <a:endParaRPr lang="zh-CN" altLang="en-US" sz="17925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328919" y="2653075"/>
            <a:ext cx="7697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07</a:t>
            </a:r>
            <a:endParaRPr lang="zh-CN" altLang="en-US" sz="45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04533" y="2648274"/>
            <a:ext cx="9787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en-US" sz="4800" b="1" dirty="0">
              <a:solidFill>
                <a:srgbClr val="00397C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244127" y="2527301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40460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0559E87-0639-4B08-96CF-EE7FB5E319C7}" type="slidenum"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69334" y="6407151"/>
            <a:ext cx="1165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SOE ·</a:t>
            </a:r>
            <a:r>
              <a:rPr lang="en-US" altLang="zh-CN" sz="1800" baseline="0" dirty="0">
                <a:solidFill>
                  <a:schemeClr val="bg1">
                    <a:lumMod val="65000"/>
                  </a:schemeClr>
                </a:solidFill>
              </a:rPr>
              <a:t> WISE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5030" y="126784"/>
            <a:ext cx="1753725" cy="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102"/>
            <a:ext cx="12192000" cy="893898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768935" y="1620100"/>
            <a:ext cx="5573388" cy="285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09</a:t>
            </a:r>
            <a:endParaRPr lang="zh-CN" altLang="en-US" sz="17925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328919" y="2653075"/>
            <a:ext cx="7777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09</a:t>
            </a:r>
            <a:endParaRPr lang="zh-CN" altLang="en-US" sz="45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04533" y="2648274"/>
            <a:ext cx="9787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en-US" sz="4800" b="1" dirty="0">
              <a:solidFill>
                <a:srgbClr val="00397C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244127" y="2527301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40460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0559E87-0639-4B08-96CF-EE7FB5E319C7}" type="slidenum"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69334" y="6407151"/>
            <a:ext cx="1165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SOE ·</a:t>
            </a:r>
            <a:r>
              <a:rPr lang="en-US" altLang="zh-CN" sz="1800" baseline="0" dirty="0">
                <a:solidFill>
                  <a:schemeClr val="bg1">
                    <a:lumMod val="65000"/>
                  </a:schemeClr>
                </a:solidFill>
              </a:rPr>
              <a:t> WISE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5030" y="126784"/>
            <a:ext cx="1753725" cy="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102"/>
            <a:ext cx="12192000" cy="893898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3768935" y="1620100"/>
            <a:ext cx="5573388" cy="2850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925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08</a:t>
            </a:r>
            <a:endParaRPr lang="zh-CN" altLang="en-US" sz="17925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328919" y="2653075"/>
            <a:ext cx="7777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08</a:t>
            </a:r>
            <a:endParaRPr lang="zh-CN" altLang="en-US" sz="45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404533" y="2648274"/>
            <a:ext cx="97874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zh-CN" altLang="en-US" sz="4800" b="1" dirty="0">
              <a:solidFill>
                <a:srgbClr val="00397C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244127" y="2527301"/>
            <a:ext cx="0" cy="1069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1140460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0559E87-0639-4B08-96CF-EE7FB5E319C7}" type="slidenum"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69334" y="6407151"/>
            <a:ext cx="1165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SOE ·</a:t>
            </a:r>
            <a:r>
              <a:rPr lang="en-US" altLang="zh-CN" sz="1800" baseline="0" dirty="0">
                <a:solidFill>
                  <a:schemeClr val="bg1">
                    <a:lumMod val="65000"/>
                  </a:schemeClr>
                </a:solidFill>
              </a:rPr>
              <a:t> WISE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5030" y="126784"/>
            <a:ext cx="1753725" cy="3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4102"/>
            <a:ext cx="12192000" cy="89389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404600" y="6477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0559E87-0639-4B08-96CF-EE7FB5E319C7}" type="slidenum"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69334" y="6407151"/>
            <a:ext cx="1165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SOE ·</a:t>
            </a:r>
            <a:r>
              <a:rPr lang="en-US" altLang="zh-CN" sz="1800" baseline="0" dirty="0">
                <a:solidFill>
                  <a:schemeClr val="bg1">
                    <a:lumMod val="65000"/>
                  </a:schemeClr>
                </a:solidFill>
              </a:rPr>
              <a:t> WISE</a:t>
            </a:r>
            <a:endParaRPr lang="zh-CN" alt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0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99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0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38"/>
            <a:ext cx="12192000" cy="68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0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FD79-2BE0-4B7E-B1DE-F647A2D3A090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9AE0-10D0-40CA-B193-C7EB647AA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7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9" r:id="rId12"/>
    <p:sldLayoutId id="2147483678" r:id="rId13"/>
    <p:sldLayoutId id="2147483679" r:id="rId14"/>
    <p:sldLayoutId id="21474836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66" t="160"/>
          <a:stretch/>
        </p:blipFill>
        <p:spPr>
          <a:xfrm>
            <a:off x="-9525" y="-28575"/>
            <a:ext cx="12197825" cy="68865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782894" y="2537549"/>
            <a:ext cx="50463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陆雯炳</a:t>
            </a:r>
            <a:r>
              <a:rPr lang="zh-CN" altLang="en-US" sz="36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3600" b="1" dirty="0">
              <a:solidFill>
                <a:srgbClr val="3A3A3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厦门大学王亚南经济研究院</a:t>
            </a:r>
            <a:endParaRPr lang="en-US" altLang="zh-CN" sz="2400" b="1" dirty="0">
              <a:solidFill>
                <a:srgbClr val="3A3A3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2020</a:t>
            </a:r>
            <a:r>
              <a:rPr lang="zh-CN" altLang="en-US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级应用统计专业硕士</a:t>
            </a:r>
            <a:endParaRPr lang="en-US" altLang="zh-CN" sz="2400" b="1" dirty="0">
              <a:solidFill>
                <a:srgbClr val="3A3A3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2021</a:t>
            </a:r>
            <a:r>
              <a:rPr lang="zh-CN" altLang="en-US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400" b="1" dirty="0">
                <a:solidFill>
                  <a:srgbClr val="3A3A3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537927" y="1447928"/>
            <a:ext cx="9667102" cy="987089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rgbClr val="0039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AIWIN-T4-</a:t>
            </a:r>
            <a:r>
              <a:rPr lang="zh-CN" altLang="en-US" sz="4800" b="1" dirty="0">
                <a:solidFill>
                  <a:srgbClr val="0039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962" y="212509"/>
            <a:ext cx="2323115" cy="673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3B6C9B-8DC6-4408-A173-921CB6848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28836" y="-250589"/>
            <a:ext cx="814041" cy="15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4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个人介绍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厦门大学王亚南经济研究院</a:t>
            </a:r>
            <a:r>
              <a:rPr lang="en-US" altLang="zh-CN" dirty="0"/>
              <a:t>2020</a:t>
            </a:r>
            <a:r>
              <a:rPr lang="zh-CN" altLang="en-US" dirty="0"/>
              <a:t>级应用统计专业硕士</a:t>
            </a:r>
            <a:endParaRPr lang="en-US" altLang="zh-CN" dirty="0"/>
          </a:p>
          <a:p>
            <a:r>
              <a:rPr lang="zh-CN" altLang="en-US" dirty="0"/>
              <a:t>热爱数据挖掘分析，相信数据驱动未来</a:t>
            </a:r>
            <a:endParaRPr lang="en-US" altLang="zh-CN" dirty="0"/>
          </a:p>
          <a:p>
            <a:r>
              <a:rPr lang="zh-CN" altLang="en-US" dirty="0"/>
              <a:t>乐于进行生活和学习分享</a:t>
            </a:r>
            <a:endParaRPr lang="en-US" altLang="zh-CN" dirty="0"/>
          </a:p>
          <a:p>
            <a:r>
              <a:rPr lang="zh-CN" altLang="en-US" dirty="0"/>
              <a:t>知乎及公众号：早起</a:t>
            </a:r>
            <a:r>
              <a:rPr lang="en-US" altLang="zh-CN" dirty="0"/>
              <a:t>Statistics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717C77-2C10-4B20-9DD3-1EC44A192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838884"/>
            <a:ext cx="3886200" cy="31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1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赛题任务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zh-CN" altLang="en-US" b="1" dirty="0">
                <a:solidFill>
                  <a:srgbClr val="FF0000"/>
                </a:solidFill>
              </a:rPr>
              <a:t>宏观数据、行情数据或者其它特色数据</a:t>
            </a:r>
            <a:r>
              <a:rPr lang="zh-CN" altLang="en-US" dirty="0"/>
              <a:t>构建特征，进行机器学习建模，对中债</a:t>
            </a:r>
            <a:r>
              <a:rPr lang="en-US" altLang="zh-CN" dirty="0"/>
              <a:t>10</a:t>
            </a:r>
            <a:r>
              <a:rPr lang="zh-CN" altLang="en-US" dirty="0"/>
              <a:t>年期国债、中债</a:t>
            </a:r>
            <a:r>
              <a:rPr lang="en-US" altLang="zh-CN" dirty="0"/>
              <a:t>10</a:t>
            </a:r>
            <a:r>
              <a:rPr lang="zh-CN" altLang="en-US" dirty="0"/>
              <a:t>年期国开债、中债</a:t>
            </a:r>
            <a:r>
              <a:rPr lang="en-US" altLang="zh-CN" dirty="0"/>
              <a:t>10</a:t>
            </a:r>
            <a:r>
              <a:rPr lang="zh-CN" altLang="en-US" dirty="0"/>
              <a:t>年期</a:t>
            </a:r>
            <a:r>
              <a:rPr lang="en-US" altLang="zh-CN" dirty="0"/>
              <a:t>AAA</a:t>
            </a:r>
            <a:r>
              <a:rPr lang="zh-CN" altLang="en-US" dirty="0"/>
              <a:t>级地方政府债、中债</a:t>
            </a:r>
            <a:r>
              <a:rPr lang="en-US" altLang="zh-CN" dirty="0"/>
              <a:t>10</a:t>
            </a:r>
            <a:r>
              <a:rPr lang="zh-CN" altLang="en-US" dirty="0"/>
              <a:t>年期</a:t>
            </a:r>
            <a:r>
              <a:rPr lang="en-US" altLang="zh-CN" dirty="0"/>
              <a:t>AAA</a:t>
            </a:r>
            <a:r>
              <a:rPr lang="zh-CN" altLang="en-US" dirty="0"/>
              <a:t>级城投债以及中债</a:t>
            </a:r>
            <a:r>
              <a:rPr lang="en-US" altLang="zh-CN" dirty="0"/>
              <a:t>10</a:t>
            </a:r>
            <a:r>
              <a:rPr lang="zh-CN" altLang="en-US" dirty="0"/>
              <a:t>年期</a:t>
            </a:r>
            <a:r>
              <a:rPr lang="en-US" altLang="zh-CN" dirty="0"/>
              <a:t>AAA</a:t>
            </a:r>
            <a:r>
              <a:rPr lang="zh-CN" altLang="en-US" dirty="0"/>
              <a:t>级企业债到期收益率进行预测，预测给定的未来时间段（</a:t>
            </a:r>
            <a:r>
              <a:rPr lang="en-US" altLang="zh-CN" b="1" dirty="0">
                <a:solidFill>
                  <a:srgbClr val="FF0000"/>
                </a:solidFill>
              </a:rPr>
              <a:t>2021.5.6-2021.6.4</a:t>
            </a:r>
            <a:r>
              <a:rPr lang="zh-CN" altLang="en-US" b="1" dirty="0">
                <a:solidFill>
                  <a:srgbClr val="FF0000"/>
                </a:solidFill>
              </a:rPr>
              <a:t>期间，包含两端日期，共 </a:t>
            </a:r>
            <a:r>
              <a:rPr lang="en-US" altLang="zh-CN" b="1" dirty="0">
                <a:solidFill>
                  <a:srgbClr val="FF0000"/>
                </a:solidFill>
              </a:rPr>
              <a:t>23 </a:t>
            </a:r>
            <a:r>
              <a:rPr lang="zh-CN" altLang="en-US" b="1" dirty="0">
                <a:solidFill>
                  <a:srgbClr val="FF0000"/>
                </a:solidFill>
              </a:rPr>
              <a:t>个交易日</a:t>
            </a:r>
            <a:r>
              <a:rPr lang="zh-CN" altLang="en-US" dirty="0"/>
              <a:t>）的系列十年期债券利率价格，并分析所用特征重要程度，给出相关逻辑解释。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初步数据构建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106805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时间序列预测问题</a:t>
            </a:r>
            <a:r>
              <a:rPr lang="en-US" altLang="zh-CN" dirty="0"/>
              <a:t>-</a:t>
            </a:r>
            <a:r>
              <a:rPr lang="zh-CN" altLang="en-US" dirty="0"/>
              <a:t>时间滑窗</a:t>
            </a:r>
            <a:r>
              <a:rPr lang="en-US" altLang="zh-CN" dirty="0"/>
              <a:t>-</a:t>
            </a:r>
            <a:r>
              <a:rPr lang="zh-CN" altLang="en-US" dirty="0"/>
              <a:t>监督学习问题</a:t>
            </a:r>
            <a:endParaRPr lang="en-US" altLang="zh-CN" dirty="0"/>
          </a:p>
          <a:p>
            <a:r>
              <a:rPr lang="zh-CN" altLang="en-US" dirty="0"/>
              <a:t>金融序列波动性、随机性较大，针对具体问题情景挖掘数据规律</a:t>
            </a:r>
            <a:endParaRPr lang="en-US" altLang="zh-CN" dirty="0"/>
          </a:p>
          <a:p>
            <a:r>
              <a:rPr lang="zh-CN" altLang="en-US" dirty="0"/>
              <a:t>任意前</a:t>
            </a:r>
            <a:r>
              <a:rPr lang="en-US" altLang="zh-CN" dirty="0"/>
              <a:t>21</a:t>
            </a:r>
            <a:r>
              <a:rPr lang="zh-CN" altLang="en-US" dirty="0"/>
              <a:t>个交易日          接下来</a:t>
            </a:r>
            <a:r>
              <a:rPr lang="en-US" altLang="zh-CN" dirty="0"/>
              <a:t>5</a:t>
            </a:r>
            <a:r>
              <a:rPr lang="zh-CN" altLang="en-US" dirty="0"/>
              <a:t>个交易日                 </a:t>
            </a:r>
            <a:r>
              <a:rPr lang="zh-CN" altLang="en-US" b="1" dirty="0">
                <a:solidFill>
                  <a:srgbClr val="FF0000"/>
                </a:solidFill>
              </a:rPr>
              <a:t>一般性</a:t>
            </a:r>
          </a:p>
          <a:p>
            <a:r>
              <a:rPr lang="zh-CN" altLang="en-US" dirty="0"/>
              <a:t>上月倒数</a:t>
            </a:r>
            <a:r>
              <a:rPr lang="en-US" altLang="zh-CN" dirty="0"/>
              <a:t>21</a:t>
            </a:r>
            <a:r>
              <a:rPr lang="zh-CN" altLang="en-US" dirty="0"/>
              <a:t>个交易日            下月前</a:t>
            </a:r>
            <a:r>
              <a:rPr lang="en-US" altLang="zh-CN" dirty="0"/>
              <a:t>5</a:t>
            </a:r>
            <a:r>
              <a:rPr lang="zh-CN" altLang="en-US" dirty="0"/>
              <a:t>个交易日           </a:t>
            </a:r>
            <a:r>
              <a:rPr lang="zh-CN" altLang="en-US" b="1" dirty="0">
                <a:solidFill>
                  <a:srgbClr val="FF0000"/>
                </a:solidFill>
              </a:rPr>
              <a:t>特殊性</a:t>
            </a:r>
            <a:endParaRPr lang="en-US" altLang="zh-CN" dirty="0"/>
          </a:p>
          <a:p>
            <a:r>
              <a:rPr lang="zh-CN" altLang="en-US" dirty="0"/>
              <a:t>上月倒数</a:t>
            </a:r>
            <a:r>
              <a:rPr lang="en-US" altLang="zh-CN" dirty="0"/>
              <a:t>11</a:t>
            </a:r>
            <a:r>
              <a:rPr lang="zh-CN" altLang="en-US" dirty="0"/>
              <a:t>个交易日</a:t>
            </a:r>
            <a:r>
              <a:rPr lang="en-US" altLang="zh-CN" dirty="0"/>
              <a:t>+</a:t>
            </a:r>
            <a:r>
              <a:rPr lang="zh-CN" altLang="en-US" dirty="0"/>
              <a:t>下月前</a:t>
            </a:r>
            <a:r>
              <a:rPr lang="en-US" altLang="zh-CN" dirty="0"/>
              <a:t>10</a:t>
            </a:r>
            <a:r>
              <a:rPr lang="zh-CN" altLang="en-US" dirty="0"/>
              <a:t>个交易日            下月第</a:t>
            </a:r>
            <a:r>
              <a:rPr lang="en-US" altLang="zh-CN" dirty="0"/>
              <a:t>11-15</a:t>
            </a:r>
            <a:r>
              <a:rPr lang="zh-CN" altLang="en-US" dirty="0"/>
              <a:t>个交易日</a:t>
            </a:r>
            <a:endParaRPr lang="en-US" altLang="zh-CN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715E219-7152-4E2D-AA10-84242EBFBCAE}"/>
              </a:ext>
            </a:extLst>
          </p:cNvPr>
          <p:cNvSpPr/>
          <p:nvPr/>
        </p:nvSpPr>
        <p:spPr>
          <a:xfrm>
            <a:off x="4067174" y="2893219"/>
            <a:ext cx="69532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C1A3CFD-2BD0-4FAA-B379-5CF75FD20D2F}"/>
              </a:ext>
            </a:extLst>
          </p:cNvPr>
          <p:cNvSpPr/>
          <p:nvPr/>
        </p:nvSpPr>
        <p:spPr>
          <a:xfrm>
            <a:off x="4524374" y="3405187"/>
            <a:ext cx="69532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2841418-E39E-4801-84CB-F4E7278B2C12}"/>
              </a:ext>
            </a:extLst>
          </p:cNvPr>
          <p:cNvSpPr/>
          <p:nvPr/>
        </p:nvSpPr>
        <p:spPr>
          <a:xfrm>
            <a:off x="7562849" y="3931444"/>
            <a:ext cx="69532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85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初步模型构建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125855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Bianchi D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等，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《Bond risk premiums with machine learning. 》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：每种债券的不同到期期限的收益率（</a:t>
            </a:r>
            <a:r>
              <a:rPr lang="en-US" altLang="zh-CN" dirty="0"/>
              <a:t>21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MLP</a:t>
            </a:r>
            <a:r>
              <a:rPr lang="zh-CN" altLang="en-US" dirty="0"/>
              <a:t>：对每种债券不同到期期限收益率进行组合，挖掘特征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：每种债券的不同到期期限的收益率（</a:t>
            </a:r>
            <a:r>
              <a:rPr lang="en-US" altLang="zh-CN" dirty="0"/>
              <a:t>5</a:t>
            </a: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宏观经济变量分组后，构建多个多元多步（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步）预测的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MLP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进行堆叠，模型结构如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(c)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所示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C7D659-FB1D-492E-885C-EB3A273B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966" y="365125"/>
            <a:ext cx="9090478" cy="559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5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递归的预测策略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23</a:t>
            </a:r>
            <a:r>
              <a:rPr lang="zh-CN" altLang="en-US" dirty="0"/>
              <a:t>期的多步预测问题转化为</a:t>
            </a:r>
            <a:r>
              <a:rPr lang="en-US" altLang="zh-CN" dirty="0"/>
              <a:t>3</a:t>
            </a:r>
            <a:r>
              <a:rPr lang="zh-CN" altLang="en-US" dirty="0"/>
              <a:t>次的递归预测。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上月倒数</a:t>
            </a:r>
            <a:r>
              <a:rPr lang="en-US" altLang="zh-CN" dirty="0"/>
              <a:t>21</a:t>
            </a:r>
            <a:r>
              <a:rPr lang="zh-CN" altLang="en-US" dirty="0"/>
              <a:t>天                 下月前</a:t>
            </a:r>
            <a:r>
              <a:rPr lang="en-US" altLang="zh-CN" dirty="0"/>
              <a:t>5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上月倒数</a:t>
            </a:r>
            <a:r>
              <a:rPr lang="en-US" altLang="zh-CN" dirty="0"/>
              <a:t>21</a:t>
            </a:r>
            <a:r>
              <a:rPr lang="zh-CN" altLang="en-US" dirty="0"/>
              <a:t>天</a:t>
            </a:r>
            <a:r>
              <a:rPr lang="en-US" altLang="zh-CN" dirty="0"/>
              <a:t>+</a:t>
            </a:r>
            <a:r>
              <a:rPr lang="zh-CN" altLang="en-US" dirty="0"/>
              <a:t>预测的下月前</a:t>
            </a:r>
            <a:r>
              <a:rPr lang="en-US" altLang="zh-CN" dirty="0"/>
              <a:t>5</a:t>
            </a:r>
            <a:r>
              <a:rPr lang="zh-CN" altLang="en-US" dirty="0"/>
              <a:t>天                  下月</a:t>
            </a:r>
            <a:r>
              <a:rPr lang="en-US" altLang="zh-CN" dirty="0"/>
              <a:t>6-11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上月倒数</a:t>
            </a:r>
            <a:r>
              <a:rPr lang="en-US" altLang="zh-CN" dirty="0"/>
              <a:t>21</a:t>
            </a:r>
            <a:r>
              <a:rPr lang="zh-CN" altLang="en-US" dirty="0"/>
              <a:t>天</a:t>
            </a:r>
            <a:r>
              <a:rPr lang="en-US" altLang="zh-CN" dirty="0"/>
              <a:t>+</a:t>
            </a:r>
            <a:r>
              <a:rPr lang="zh-CN" altLang="en-US" dirty="0"/>
              <a:t>预测的下月前</a:t>
            </a:r>
            <a:r>
              <a:rPr lang="en-US" altLang="zh-CN" dirty="0"/>
              <a:t>11</a:t>
            </a:r>
            <a:r>
              <a:rPr lang="zh-CN" altLang="en-US" dirty="0"/>
              <a:t>天                下月</a:t>
            </a:r>
            <a:r>
              <a:rPr lang="en-US" altLang="zh-CN" dirty="0"/>
              <a:t>12-23</a:t>
            </a:r>
            <a:r>
              <a:rPr lang="zh-CN" altLang="en-US" dirty="0"/>
              <a:t>天？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月共有</a:t>
            </a:r>
            <a:r>
              <a:rPr lang="en-US" altLang="zh-CN" dirty="0"/>
              <a:t>19</a:t>
            </a:r>
            <a:r>
              <a:rPr lang="zh-CN" altLang="en-US" dirty="0"/>
              <a:t>个交易日</a:t>
            </a:r>
            <a:endParaRPr lang="en-US" altLang="zh-CN" dirty="0"/>
          </a:p>
          <a:p>
            <a:pPr marL="285750" indent="-285750"/>
            <a:r>
              <a:rPr lang="zh-CN" altLang="en-US" dirty="0"/>
              <a:t>上月倒数</a:t>
            </a:r>
            <a:r>
              <a:rPr lang="en-US" altLang="zh-CN" dirty="0"/>
              <a:t>21</a:t>
            </a:r>
            <a:r>
              <a:rPr lang="zh-CN" altLang="en-US" dirty="0"/>
              <a:t>天</a:t>
            </a:r>
            <a:r>
              <a:rPr lang="en-US" altLang="zh-CN" dirty="0"/>
              <a:t>+</a:t>
            </a:r>
            <a:r>
              <a:rPr lang="zh-CN" altLang="en-US" dirty="0"/>
              <a:t>预测的下月前</a:t>
            </a:r>
            <a:r>
              <a:rPr lang="en-US" altLang="zh-CN" dirty="0"/>
              <a:t>11</a:t>
            </a:r>
            <a:r>
              <a:rPr lang="zh-CN" altLang="en-US" dirty="0"/>
              <a:t>天                下月</a:t>
            </a:r>
            <a:r>
              <a:rPr lang="en-US" altLang="zh-CN" dirty="0"/>
              <a:t>12-19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预测的</a:t>
            </a:r>
            <a:r>
              <a:rPr lang="en-US" altLang="zh-CN" dirty="0"/>
              <a:t>5</a:t>
            </a:r>
            <a:r>
              <a:rPr lang="zh-CN" altLang="en-US" dirty="0"/>
              <a:t>月倒数</a:t>
            </a:r>
            <a:r>
              <a:rPr lang="en-US" altLang="zh-CN" dirty="0"/>
              <a:t>21</a:t>
            </a:r>
            <a:r>
              <a:rPr lang="zh-CN" altLang="en-US" dirty="0"/>
              <a:t>天               </a:t>
            </a:r>
            <a:r>
              <a:rPr lang="en-US" altLang="zh-CN" dirty="0"/>
              <a:t>6</a:t>
            </a:r>
            <a:r>
              <a:rPr lang="zh-CN" altLang="en-US" dirty="0"/>
              <a:t>月前</a:t>
            </a:r>
            <a:r>
              <a:rPr lang="en-US" altLang="zh-CN" dirty="0"/>
              <a:t>5</a:t>
            </a:r>
            <a:r>
              <a:rPr lang="zh-CN" altLang="en-US" dirty="0"/>
              <a:t>天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586BA9-4690-4580-B8C9-702C44BD1471}"/>
              </a:ext>
            </a:extLst>
          </p:cNvPr>
          <p:cNvSpPr/>
          <p:nvPr/>
        </p:nvSpPr>
        <p:spPr>
          <a:xfrm>
            <a:off x="3600450" y="2305032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FD2498B-1878-4288-82BA-DDDBA03F431D}"/>
              </a:ext>
            </a:extLst>
          </p:cNvPr>
          <p:cNvSpPr/>
          <p:nvPr/>
        </p:nvSpPr>
        <p:spPr>
          <a:xfrm>
            <a:off x="6462711" y="2834873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12B7C32-212C-4ACB-AAAD-B39B5BDC3578}"/>
              </a:ext>
            </a:extLst>
          </p:cNvPr>
          <p:cNvSpPr/>
          <p:nvPr/>
        </p:nvSpPr>
        <p:spPr>
          <a:xfrm>
            <a:off x="4362450" y="4876782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599CB8-7635-4409-9F30-41E1E93F0691}"/>
              </a:ext>
            </a:extLst>
          </p:cNvPr>
          <p:cNvSpPr/>
          <p:nvPr/>
        </p:nvSpPr>
        <p:spPr>
          <a:xfrm>
            <a:off x="6462711" y="4350123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83C4DE8-E2CA-4E93-AB76-702B70DD5BED}"/>
              </a:ext>
            </a:extLst>
          </p:cNvPr>
          <p:cNvSpPr/>
          <p:nvPr/>
        </p:nvSpPr>
        <p:spPr>
          <a:xfrm>
            <a:off x="6462711" y="3366288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D8DF17-CCCE-474D-9EB1-0702BFEEE1CA}"/>
              </a:ext>
            </a:extLst>
          </p:cNvPr>
          <p:cNvSpPr txBox="1"/>
          <p:nvPr/>
        </p:nvSpPr>
        <p:spPr>
          <a:xfrm>
            <a:off x="9098756" y="2409699"/>
            <a:ext cx="309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向前预测比例不超过</a:t>
            </a:r>
            <a:r>
              <a:rPr lang="en-US" altLang="zh-CN" sz="2000" b="1" dirty="0"/>
              <a:t>1/4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2DB70C-13A1-404B-A93D-B2D7729B6A4A}"/>
              </a:ext>
            </a:extLst>
          </p:cNvPr>
          <p:cNvSpPr txBox="1"/>
          <p:nvPr/>
        </p:nvSpPr>
        <p:spPr>
          <a:xfrm>
            <a:off x="9098756" y="3899963"/>
            <a:ext cx="271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向前预测比例超过</a:t>
            </a:r>
            <a:r>
              <a:rPr lang="en-US" altLang="zh-CN" sz="2000" b="1" dirty="0">
                <a:solidFill>
                  <a:srgbClr val="FF0000"/>
                </a:solidFill>
              </a:rPr>
              <a:t>1/3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067D0-2E5D-436D-A107-E383C1E0F11E}"/>
              </a:ext>
            </a:extLst>
          </p:cNvPr>
          <p:cNvSpPr txBox="1"/>
          <p:nvPr/>
        </p:nvSpPr>
        <p:spPr>
          <a:xfrm>
            <a:off x="9098756" y="4943397"/>
            <a:ext cx="309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向前预测比例不超过</a:t>
            </a:r>
            <a:r>
              <a:rPr lang="en-US" altLang="zh-CN" sz="2000" b="1" dirty="0"/>
              <a:t>1/4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84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递归的预测策略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最终的预测策略及步骤，</a:t>
            </a:r>
            <a:r>
              <a:rPr lang="en-US" altLang="zh-CN" dirty="0"/>
              <a:t>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①上月倒数</a:t>
            </a:r>
            <a:r>
              <a:rPr lang="en-US" altLang="zh-CN" dirty="0"/>
              <a:t>21</a:t>
            </a:r>
            <a:r>
              <a:rPr lang="zh-CN" altLang="en-US" dirty="0"/>
              <a:t>天                 下月前</a:t>
            </a:r>
            <a:r>
              <a:rPr lang="en-US" altLang="zh-CN" dirty="0"/>
              <a:t>5</a:t>
            </a:r>
            <a:r>
              <a:rPr lang="zh-CN" altLang="en-US" dirty="0"/>
              <a:t>天                                             模型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②上月倒数</a:t>
            </a:r>
            <a:r>
              <a:rPr lang="en-US" altLang="zh-CN" dirty="0"/>
              <a:t>21</a:t>
            </a:r>
            <a:r>
              <a:rPr lang="zh-CN" altLang="en-US" dirty="0"/>
              <a:t>天</a:t>
            </a:r>
            <a:r>
              <a:rPr lang="en-US" altLang="zh-CN" dirty="0"/>
              <a:t>+</a:t>
            </a:r>
            <a:r>
              <a:rPr lang="zh-CN" altLang="en-US" dirty="0"/>
              <a:t>预测的下月前</a:t>
            </a:r>
            <a:r>
              <a:rPr lang="en-US" altLang="zh-CN" dirty="0"/>
              <a:t>5</a:t>
            </a:r>
            <a:r>
              <a:rPr lang="zh-CN" altLang="en-US" dirty="0"/>
              <a:t>天                  下月</a:t>
            </a:r>
            <a:r>
              <a:rPr lang="en-US" altLang="zh-CN" dirty="0"/>
              <a:t>6-11</a:t>
            </a:r>
            <a:r>
              <a:rPr lang="zh-CN" altLang="en-US" dirty="0"/>
              <a:t>天       模型</a:t>
            </a:r>
            <a:r>
              <a:rPr lang="en-US" altLang="zh-CN" dirty="0"/>
              <a:t>2</a:t>
            </a:r>
          </a:p>
          <a:p>
            <a:pPr marL="285750" indent="-285750"/>
            <a:r>
              <a:rPr lang="zh-CN" altLang="en-US" dirty="0"/>
              <a:t>③上月倒数</a:t>
            </a:r>
            <a:r>
              <a:rPr lang="en-US" altLang="zh-CN" dirty="0"/>
              <a:t>21</a:t>
            </a:r>
            <a:r>
              <a:rPr lang="zh-CN" altLang="en-US" dirty="0"/>
              <a:t>天</a:t>
            </a:r>
            <a:r>
              <a:rPr lang="en-US" altLang="zh-CN" dirty="0"/>
              <a:t>+</a:t>
            </a:r>
            <a:r>
              <a:rPr lang="zh-CN" altLang="en-US" dirty="0"/>
              <a:t>预测的下月前</a:t>
            </a:r>
            <a:r>
              <a:rPr lang="en-US" altLang="zh-CN" dirty="0"/>
              <a:t>11</a:t>
            </a:r>
            <a:r>
              <a:rPr lang="zh-CN" altLang="en-US" dirty="0"/>
              <a:t>天                下月</a:t>
            </a:r>
            <a:r>
              <a:rPr lang="en-US" altLang="zh-CN" dirty="0"/>
              <a:t>12-19</a:t>
            </a:r>
            <a:r>
              <a:rPr lang="zh-CN" altLang="en-US" dirty="0"/>
              <a:t>天     模型</a:t>
            </a:r>
            <a:r>
              <a:rPr lang="en-US" altLang="zh-CN" dirty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④预测的</a:t>
            </a:r>
            <a:r>
              <a:rPr lang="en-US" altLang="zh-CN" dirty="0"/>
              <a:t>5</a:t>
            </a:r>
            <a:r>
              <a:rPr lang="zh-CN" altLang="en-US" dirty="0"/>
              <a:t>月倒数</a:t>
            </a:r>
            <a:r>
              <a:rPr lang="en-US" altLang="zh-CN" dirty="0"/>
              <a:t>21</a:t>
            </a:r>
            <a:r>
              <a:rPr lang="zh-CN" altLang="en-US" dirty="0"/>
              <a:t>天               </a:t>
            </a:r>
            <a:r>
              <a:rPr lang="en-US" altLang="zh-CN" dirty="0"/>
              <a:t>6</a:t>
            </a:r>
            <a:r>
              <a:rPr lang="zh-CN" altLang="en-US" dirty="0"/>
              <a:t>月前</a:t>
            </a:r>
            <a:r>
              <a:rPr lang="en-US" altLang="zh-CN" dirty="0"/>
              <a:t>5</a:t>
            </a:r>
            <a:r>
              <a:rPr lang="zh-CN" altLang="en-US" dirty="0"/>
              <a:t>天                                      模型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/>
            <a:r>
              <a:rPr lang="zh-CN" altLang="en-US" sz="2800" dirty="0"/>
              <a:t>参数：</a:t>
            </a:r>
            <a:r>
              <a:rPr lang="en-US" altLang="zh-CN" sz="2800" dirty="0"/>
              <a:t>(n_neuron1, n_neuron2, n_neuron3) = (100, 200, 300)</a:t>
            </a:r>
          </a:p>
          <a:p>
            <a:pPr marL="285750" indent="-285750"/>
            <a:r>
              <a:rPr lang="zh-CN" altLang="en-US" dirty="0"/>
              <a:t>最终结果，</a:t>
            </a:r>
            <a:r>
              <a:rPr lang="en-US" altLang="zh-CN" dirty="0"/>
              <a:t>5</a:t>
            </a:r>
            <a:r>
              <a:rPr lang="zh-CN" altLang="en-US" dirty="0"/>
              <a:t>次平均</a:t>
            </a: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586BA9-4690-4580-B8C9-702C44BD1471}"/>
              </a:ext>
            </a:extLst>
          </p:cNvPr>
          <p:cNvSpPr/>
          <p:nvPr/>
        </p:nvSpPr>
        <p:spPr>
          <a:xfrm>
            <a:off x="3987403" y="2343084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FD2498B-1878-4288-82BA-DDDBA03F431D}"/>
              </a:ext>
            </a:extLst>
          </p:cNvPr>
          <p:cNvSpPr/>
          <p:nvPr/>
        </p:nvSpPr>
        <p:spPr>
          <a:xfrm>
            <a:off x="6905621" y="2813436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4599CB8-7635-4409-9F30-41E1E93F0691}"/>
              </a:ext>
            </a:extLst>
          </p:cNvPr>
          <p:cNvSpPr/>
          <p:nvPr/>
        </p:nvSpPr>
        <p:spPr>
          <a:xfrm>
            <a:off x="4729161" y="3890498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83C4DE8-E2CA-4E93-AB76-702B70DD5BED}"/>
              </a:ext>
            </a:extLst>
          </p:cNvPr>
          <p:cNvSpPr/>
          <p:nvPr/>
        </p:nvSpPr>
        <p:spPr>
          <a:xfrm>
            <a:off x="6905621" y="3344477"/>
            <a:ext cx="981075" cy="466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F16175-7D58-4AC4-B605-A20EE2EDD41C}"/>
              </a:ext>
            </a:extLst>
          </p:cNvPr>
          <p:cNvSpPr txBox="1"/>
          <p:nvPr/>
        </p:nvSpPr>
        <p:spPr>
          <a:xfrm>
            <a:off x="6472237" y="5414307"/>
            <a:ext cx="258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0.020   rank 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4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36536" y="3284730"/>
            <a:ext cx="3479799" cy="646331"/>
          </a:xfrm>
          <a:prstGeom prst="rect">
            <a:avLst/>
          </a:prstGeom>
          <a:solidFill>
            <a:srgbClr val="FBB6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1454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3600" dirty="0">
              <a:solidFill>
                <a:srgbClr val="1454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1" y="2269067"/>
            <a:ext cx="6007100" cy="1015663"/>
          </a:xfrm>
          <a:prstGeom prst="rect">
            <a:avLst/>
          </a:prstGeom>
          <a:solidFill>
            <a:srgbClr val="1454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FBB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A77CDF-DCE2-4522-8549-EE8CDCBB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87" y="212509"/>
            <a:ext cx="2323115" cy="6733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46697B-0B42-401A-9EE0-357F5A44F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861" y="-250589"/>
            <a:ext cx="814041" cy="15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0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1901</TotalTime>
  <Words>532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Yu Gothic UI Light</vt:lpstr>
      <vt:lpstr>华文楷体</vt:lpstr>
      <vt:lpstr>微软雅黑</vt:lpstr>
      <vt:lpstr>Arial</vt:lpstr>
      <vt:lpstr>Arial Black</vt:lpstr>
      <vt:lpstr>Calibri</vt:lpstr>
      <vt:lpstr>Calibri Light</vt:lpstr>
      <vt:lpstr>Office 主题</vt:lpstr>
      <vt:lpstr>PowerPoint 演示文稿</vt:lpstr>
      <vt:lpstr>个人介绍</vt:lpstr>
      <vt:lpstr>赛题任务</vt:lpstr>
      <vt:lpstr>初步数据构建</vt:lpstr>
      <vt:lpstr>初步模型构建</vt:lpstr>
      <vt:lpstr>PowerPoint 演示文稿</vt:lpstr>
      <vt:lpstr>递归的预测策略</vt:lpstr>
      <vt:lpstr>递归的预测策略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陆 雯炳</cp:lastModifiedBy>
  <cp:revision>32</cp:revision>
  <dcterms:created xsi:type="dcterms:W3CDTF">2016-12-20T00:59:13Z</dcterms:created>
  <dcterms:modified xsi:type="dcterms:W3CDTF">2021-06-12T06:12:52Z</dcterms:modified>
</cp:coreProperties>
</file>