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erriweather" panose="020B0604020202020204" charset="0"/>
      <p:regular r:id="rId15"/>
      <p:bold r:id="rId16"/>
      <p:italic r:id="rId17"/>
      <p:boldItalic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c707906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c707906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906fed86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906fed8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906fed86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906fed86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41e5eaec9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b41e5eaec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b4294105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b4294105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41e5eaec9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41e5eaec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4294105b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4294105b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41e5eaec9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41e5eaec9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41e5eaec9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41e5eaec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41e5eaec9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41e5eaec9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c7079065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c707906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slack.com/team/U019Y03L0R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pp.slack.com/team/U019VRFS279" TargetMode="External"/><Relationship Id="rId5" Type="http://schemas.openxmlformats.org/officeDocument/2006/relationships/hyperlink" Target="https://app.slack.com/team/U01B0GLRFFS" TargetMode="External"/><Relationship Id="rId4" Type="http://schemas.openxmlformats.org/officeDocument/2006/relationships/hyperlink" Target="https://app.slack.com/team/U01B0GPJF0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Insuring Insurance Payments</a:t>
            </a:r>
            <a:endParaRPr/>
          </a:p>
        </p:txBody>
      </p:sp>
      <p:sp>
        <p:nvSpPr>
          <p:cNvPr id="65" name="Google Shape;65;p13"/>
          <p:cNvSpPr txBox="1">
            <a:spLocks noGrp="1"/>
          </p:cNvSpPr>
          <p:nvPr>
            <p:ph type="subTitle" idx="1"/>
          </p:nvPr>
        </p:nvSpPr>
        <p:spPr>
          <a:xfrm>
            <a:off x="4530975" y="41087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i="1">
                <a:solidFill>
                  <a:srgbClr val="FFFFFF"/>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Alex Domenick</a:t>
            </a:r>
            <a:r>
              <a:rPr lang="en" sz="1400" b="1" i="1">
                <a:solidFill>
                  <a:srgbClr val="FFFFFF"/>
                </a:solidFill>
                <a:latin typeface="Arial"/>
                <a:ea typeface="Arial"/>
                <a:cs typeface="Arial"/>
                <a:sym typeface="Arial"/>
              </a:rPr>
              <a:t>, </a:t>
            </a:r>
            <a:r>
              <a:rPr lang="en" sz="1400" b="1" i="1">
                <a:solidFill>
                  <a:srgbClr val="FFFFFF"/>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Feng Zhang</a:t>
            </a:r>
            <a:r>
              <a:rPr lang="en" sz="1400" b="1" i="1">
                <a:solidFill>
                  <a:srgbClr val="FFFFFF"/>
                </a:solidFill>
                <a:latin typeface="Arial"/>
                <a:ea typeface="Arial"/>
                <a:cs typeface="Arial"/>
                <a:sym typeface="Arial"/>
              </a:rPr>
              <a:t> , </a:t>
            </a:r>
            <a:r>
              <a:rPr lang="en" sz="1400" b="1" i="1">
                <a:solidFill>
                  <a:srgbClr val="FFFFFF"/>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Jeffrey Berger</a:t>
            </a:r>
            <a:r>
              <a:rPr lang="en" sz="1400" b="1" i="1">
                <a:solidFill>
                  <a:srgbClr val="FFFFFF"/>
                </a:solidFill>
                <a:latin typeface="Arial"/>
                <a:ea typeface="Arial"/>
                <a:cs typeface="Arial"/>
                <a:sym typeface="Arial"/>
              </a:rPr>
              <a:t>, Leith Bakhit, </a:t>
            </a:r>
            <a:r>
              <a:rPr lang="en" sz="1400" b="1" i="1">
                <a:solidFill>
                  <a:srgbClr val="FFFFFF"/>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Umme Sadeka Arusha</a:t>
            </a:r>
            <a:endParaRPr sz="1400" b="1" i="1">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4842725" y="271350"/>
            <a:ext cx="3959701" cy="2198350"/>
          </a:xfrm>
          <a:prstGeom prst="rect">
            <a:avLst/>
          </a:prstGeom>
          <a:noFill/>
          <a:ln>
            <a:noFill/>
          </a:ln>
        </p:spPr>
      </p:pic>
      <p:pic>
        <p:nvPicPr>
          <p:cNvPr id="129" name="Google Shape;129;p22"/>
          <p:cNvPicPr preferRelativeResize="0"/>
          <p:nvPr/>
        </p:nvPicPr>
        <p:blipFill>
          <a:blip r:embed="rId4">
            <a:alphaModFix/>
          </a:blip>
          <a:stretch>
            <a:fillRect/>
          </a:stretch>
        </p:blipFill>
        <p:spPr>
          <a:xfrm>
            <a:off x="329912" y="2955450"/>
            <a:ext cx="4115814" cy="1970475"/>
          </a:xfrm>
          <a:prstGeom prst="rect">
            <a:avLst/>
          </a:prstGeom>
          <a:noFill/>
          <a:ln>
            <a:noFill/>
          </a:ln>
        </p:spPr>
      </p:pic>
      <p:pic>
        <p:nvPicPr>
          <p:cNvPr id="130" name="Google Shape;130;p22"/>
          <p:cNvPicPr preferRelativeResize="0"/>
          <p:nvPr/>
        </p:nvPicPr>
        <p:blipFill>
          <a:blip r:embed="rId5">
            <a:alphaModFix/>
          </a:blip>
          <a:stretch>
            <a:fillRect/>
          </a:stretch>
        </p:blipFill>
        <p:spPr>
          <a:xfrm>
            <a:off x="4842725" y="2955450"/>
            <a:ext cx="3959701" cy="1970475"/>
          </a:xfrm>
          <a:prstGeom prst="rect">
            <a:avLst/>
          </a:prstGeom>
          <a:noFill/>
          <a:ln>
            <a:noFill/>
          </a:ln>
        </p:spPr>
      </p:pic>
      <p:pic>
        <p:nvPicPr>
          <p:cNvPr id="131" name="Google Shape;131;p22"/>
          <p:cNvPicPr preferRelativeResize="0"/>
          <p:nvPr/>
        </p:nvPicPr>
        <p:blipFill>
          <a:blip r:embed="rId6">
            <a:alphaModFix/>
          </a:blip>
          <a:stretch>
            <a:fillRect/>
          </a:stretch>
        </p:blipFill>
        <p:spPr>
          <a:xfrm>
            <a:off x="329589" y="301375"/>
            <a:ext cx="4116136" cy="219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Portfolio Optimization</a:t>
            </a:r>
            <a:endParaRPr/>
          </a:p>
        </p:txBody>
      </p:sp>
      <p:pic>
        <p:nvPicPr>
          <p:cNvPr id="137" name="Google Shape;137;p23"/>
          <p:cNvPicPr preferRelativeResize="0"/>
          <p:nvPr/>
        </p:nvPicPr>
        <p:blipFill>
          <a:blip r:embed="rId3">
            <a:alphaModFix/>
          </a:blip>
          <a:stretch>
            <a:fillRect/>
          </a:stretch>
        </p:blipFill>
        <p:spPr>
          <a:xfrm>
            <a:off x="820501" y="2468527"/>
            <a:ext cx="5365675" cy="2129950"/>
          </a:xfrm>
          <a:prstGeom prst="rect">
            <a:avLst/>
          </a:prstGeom>
          <a:noFill/>
          <a:ln>
            <a:noFill/>
          </a:ln>
        </p:spPr>
      </p:pic>
      <p:pic>
        <p:nvPicPr>
          <p:cNvPr id="138" name="Google Shape;138;p23"/>
          <p:cNvPicPr preferRelativeResize="0"/>
          <p:nvPr/>
        </p:nvPicPr>
        <p:blipFill>
          <a:blip r:embed="rId4">
            <a:alphaModFix/>
          </a:blip>
          <a:stretch>
            <a:fillRect/>
          </a:stretch>
        </p:blipFill>
        <p:spPr>
          <a:xfrm>
            <a:off x="3025200" y="821550"/>
            <a:ext cx="5408425" cy="114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4721575" y="72763"/>
            <a:ext cx="4419575" cy="4997973"/>
          </a:xfrm>
          <a:prstGeom prst="rect">
            <a:avLst/>
          </a:prstGeom>
          <a:noFill/>
          <a:ln>
            <a:noFill/>
          </a:ln>
        </p:spPr>
      </p:pic>
      <p:sp>
        <p:nvSpPr>
          <p:cNvPr id="144" name="Google Shape;144;p24"/>
          <p:cNvSpPr txBox="1"/>
          <p:nvPr/>
        </p:nvSpPr>
        <p:spPr>
          <a:xfrm>
            <a:off x="311425" y="482200"/>
            <a:ext cx="36465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FFFFFF"/>
                </a:solidFill>
                <a:latin typeface="Roboto"/>
                <a:ea typeface="Roboto"/>
                <a:cs typeface="Roboto"/>
                <a:sym typeface="Roboto"/>
              </a:rPr>
              <a:t>Efficient Frontier</a:t>
            </a:r>
            <a:endParaRPr sz="2700" b="1">
              <a:solidFill>
                <a:srgbClr val="FFFFFF"/>
              </a:solidFill>
              <a:latin typeface="Roboto"/>
              <a:ea typeface="Roboto"/>
              <a:cs typeface="Roboto"/>
              <a:sym typeface="Roboto"/>
            </a:endParaRPr>
          </a:p>
        </p:txBody>
      </p:sp>
      <p:pic>
        <p:nvPicPr>
          <p:cNvPr id="145" name="Google Shape;145;p24"/>
          <p:cNvPicPr preferRelativeResize="0"/>
          <p:nvPr/>
        </p:nvPicPr>
        <p:blipFill>
          <a:blip r:embed="rId4">
            <a:alphaModFix/>
          </a:blip>
          <a:stretch>
            <a:fillRect/>
          </a:stretch>
        </p:blipFill>
        <p:spPr>
          <a:xfrm>
            <a:off x="152400" y="1234900"/>
            <a:ext cx="4416775" cy="3368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Hypothesis</a:t>
            </a:r>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To define the optimal weighted portfolio and returns for Life Insurance companies to get a safe/adequate return to keep up with the rising death benefit payouts while still growing their AUM over time. </a:t>
            </a:r>
            <a:endParaRPr/>
          </a:p>
          <a:p>
            <a:pPr marL="0" lvl="0" indent="0" algn="l" rtl="0">
              <a:spcBef>
                <a:spcPts val="1200"/>
              </a:spcBef>
              <a:spcAft>
                <a:spcPts val="0"/>
              </a:spcAft>
              <a:buNone/>
            </a:pPr>
            <a:r>
              <a:rPr lang="en"/>
              <a:t>How could a Life Insurance company still increase their assets under management if their death claims doubled in 1 year or if a Pandemic caused a big increase in payouts over consecutive years? </a:t>
            </a:r>
            <a:endParaRPr/>
          </a:p>
          <a:p>
            <a:pPr marL="0" lvl="0" indent="0" algn="l" rtl="0">
              <a:spcBef>
                <a:spcPts val="1200"/>
              </a:spcBef>
              <a:spcAft>
                <a:spcPts val="0"/>
              </a:spcAft>
              <a:buNone/>
            </a:pPr>
            <a:r>
              <a:rPr lang="en"/>
              <a:t>What would happen to overall AUM if a large percentage of policies lapsed and payouts still increased? </a:t>
            </a:r>
            <a:endParaRPr/>
          </a:p>
          <a:p>
            <a:pPr marL="0" lvl="0" indent="0" algn="l" rtl="0">
              <a:spcBef>
                <a:spcPts val="1200"/>
              </a:spcBef>
              <a:spcAft>
                <a:spcPts val="0"/>
              </a:spcAft>
              <a:buNone/>
            </a:pPr>
            <a:r>
              <a:rPr lang="en"/>
              <a:t>Our models will show how a company can Insure their ability to pay out death claims even under unprecedented circumstances.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a:solidFill>
                  <a:srgbClr val="F3F3F3"/>
                </a:solidFill>
                <a:latin typeface="Roboto"/>
                <a:ea typeface="Roboto"/>
                <a:cs typeface="Roboto"/>
                <a:sym typeface="Roboto"/>
              </a:rPr>
              <a:t>Sector/ETF Selection</a:t>
            </a:r>
            <a:endParaRPr sz="1600">
              <a:solidFill>
                <a:srgbClr val="F3F3F3"/>
              </a:solidFill>
              <a:latin typeface="Roboto"/>
              <a:ea typeface="Roboto"/>
              <a:cs typeface="Roboto"/>
              <a:sym typeface="Roboto"/>
            </a:endParaRPr>
          </a:p>
          <a:p>
            <a:pPr marL="0" lvl="0" indent="0" algn="l" rtl="0">
              <a:lnSpc>
                <a:spcPct val="115000"/>
              </a:lnSpc>
              <a:spcBef>
                <a:spcPts val="1200"/>
              </a:spcBef>
              <a:spcAft>
                <a:spcPts val="0"/>
              </a:spcAft>
              <a:buNone/>
            </a:pPr>
            <a:endParaRPr sz="1600">
              <a:solidFill>
                <a:srgbClr val="F3F3F3"/>
              </a:solidFill>
              <a:latin typeface="Roboto"/>
              <a:ea typeface="Roboto"/>
              <a:cs typeface="Roboto"/>
              <a:sym typeface="Roboto"/>
            </a:endParaRPr>
          </a:p>
          <a:p>
            <a:pPr marL="0" lvl="0" indent="0" algn="l" rtl="0">
              <a:lnSpc>
                <a:spcPct val="115000"/>
              </a:lnSpc>
              <a:spcBef>
                <a:spcPts val="1200"/>
              </a:spcBef>
              <a:spcAft>
                <a:spcPts val="1200"/>
              </a:spcAft>
              <a:buNone/>
            </a:pPr>
            <a:endParaRPr sz="1600">
              <a:solidFill>
                <a:srgbClr val="F3F3F3"/>
              </a:solidFill>
              <a:latin typeface="Roboto"/>
              <a:ea typeface="Roboto"/>
              <a:cs typeface="Roboto"/>
              <a:sym typeface="Roboto"/>
            </a:endParaRPr>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Based on current life insurer assets allocation guidelines from “LIFE INSURERS FACT BOOK 2020” , we selected eight diversified sectors to build our portfolio.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8" name="Google Shape;78;p15"/>
          <p:cNvPicPr preferRelativeResize="0"/>
          <p:nvPr/>
        </p:nvPicPr>
        <p:blipFill>
          <a:blip r:embed="rId3">
            <a:alphaModFix/>
          </a:blip>
          <a:stretch>
            <a:fillRect/>
          </a:stretch>
        </p:blipFill>
        <p:spPr>
          <a:xfrm>
            <a:off x="4572000" y="1483275"/>
            <a:ext cx="3848703" cy="2855751"/>
          </a:xfrm>
          <a:prstGeom prst="rect">
            <a:avLst/>
          </a:prstGeom>
          <a:noFill/>
          <a:ln>
            <a:noFill/>
          </a:ln>
        </p:spPr>
      </p:pic>
      <p:pic>
        <p:nvPicPr>
          <p:cNvPr id="79" name="Google Shape;79;p15"/>
          <p:cNvPicPr preferRelativeResize="0"/>
          <p:nvPr/>
        </p:nvPicPr>
        <p:blipFill>
          <a:blip r:embed="rId4">
            <a:alphaModFix/>
          </a:blip>
          <a:stretch>
            <a:fillRect/>
          </a:stretch>
        </p:blipFill>
        <p:spPr>
          <a:xfrm>
            <a:off x="351525" y="1162450"/>
            <a:ext cx="3372650" cy="3497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Measuring Investment Risk</a:t>
            </a:r>
            <a:endParaRPr/>
          </a:p>
          <a:p>
            <a:pPr marL="0" lvl="0" indent="0" algn="l" rtl="0">
              <a:spcBef>
                <a:spcPts val="0"/>
              </a:spcBef>
              <a:spcAft>
                <a:spcPts val="0"/>
              </a:spcAft>
              <a:buNone/>
            </a:pPr>
            <a:r>
              <a:rPr lang="en"/>
              <a:t>[Sharpe Ratio]</a:t>
            </a:r>
            <a:endParaRPr/>
          </a:p>
          <a:p>
            <a:pPr marL="0" lvl="0" indent="0" algn="l" rtl="0">
              <a:spcBef>
                <a:spcPts val="0"/>
              </a:spcBef>
              <a:spcAft>
                <a:spcPts val="0"/>
              </a:spcAft>
              <a:buNone/>
            </a:pPr>
            <a:endParaRPr/>
          </a:p>
        </p:txBody>
      </p:sp>
      <p:sp>
        <p:nvSpPr>
          <p:cNvPr id="85" name="Google Shape;85;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732" b="1" i="1">
                <a:solidFill>
                  <a:srgbClr val="674EA7"/>
                </a:solidFill>
                <a:highlight>
                  <a:srgbClr val="FFFFFF"/>
                </a:highlight>
                <a:latin typeface="Arial"/>
                <a:ea typeface="Arial"/>
                <a:cs typeface="Arial"/>
                <a:sym typeface="Arial"/>
              </a:rPr>
              <a:t>Why</a:t>
            </a:r>
            <a:endParaRPr sz="1732" b="1" i="1">
              <a:solidFill>
                <a:srgbClr val="674EA7"/>
              </a:solidFill>
              <a:highlight>
                <a:srgbClr val="FFFFFF"/>
              </a:highlight>
              <a:latin typeface="Arial"/>
              <a:ea typeface="Arial"/>
              <a:cs typeface="Arial"/>
              <a:sym typeface="Arial"/>
            </a:endParaRPr>
          </a:p>
          <a:p>
            <a:pPr marL="0" lvl="0" indent="0" algn="l" rtl="0">
              <a:spcBef>
                <a:spcPts val="0"/>
              </a:spcBef>
              <a:spcAft>
                <a:spcPts val="0"/>
              </a:spcAft>
              <a:buNone/>
            </a:pPr>
            <a:r>
              <a:rPr lang="en" b="1">
                <a:solidFill>
                  <a:srgbClr val="111111"/>
                </a:solidFill>
                <a:highlight>
                  <a:schemeClr val="lt1"/>
                </a:highlight>
                <a:latin typeface="Arial"/>
                <a:ea typeface="Arial"/>
                <a:cs typeface="Arial"/>
                <a:sym typeface="Arial"/>
              </a:rPr>
              <a:t>Sharpe Ratio </a:t>
            </a:r>
            <a:r>
              <a:rPr lang="en">
                <a:solidFill>
                  <a:srgbClr val="111111"/>
                </a:solidFill>
                <a:highlight>
                  <a:schemeClr val="lt1"/>
                </a:highlight>
                <a:latin typeface="Arial"/>
                <a:ea typeface="Arial"/>
                <a:cs typeface="Arial"/>
                <a:sym typeface="Arial"/>
              </a:rPr>
              <a:t>is used to determine whether the risk level of an investment.</a:t>
            </a:r>
            <a:endParaRPr>
              <a:solidFill>
                <a:srgbClr val="111111"/>
              </a:solidFill>
              <a:highlight>
                <a:schemeClr val="lt1"/>
              </a:highlight>
              <a:latin typeface="Arial"/>
              <a:ea typeface="Arial"/>
              <a:cs typeface="Arial"/>
              <a:sym typeface="Arial"/>
            </a:endParaRPr>
          </a:p>
          <a:p>
            <a:pPr marL="0" lvl="0" indent="0" algn="l" rtl="0">
              <a:spcBef>
                <a:spcPts val="0"/>
              </a:spcBef>
              <a:spcAft>
                <a:spcPts val="0"/>
              </a:spcAft>
              <a:buNone/>
            </a:pPr>
            <a:endParaRPr>
              <a:solidFill>
                <a:srgbClr val="111111"/>
              </a:solidFill>
              <a:highlight>
                <a:schemeClr val="lt1"/>
              </a:highlight>
              <a:latin typeface="Arial"/>
              <a:ea typeface="Arial"/>
              <a:cs typeface="Arial"/>
              <a:sym typeface="Arial"/>
            </a:endParaRPr>
          </a:p>
          <a:p>
            <a:pPr marL="0" lvl="0" indent="0" algn="l" rtl="0">
              <a:spcBef>
                <a:spcPts val="0"/>
              </a:spcBef>
              <a:spcAft>
                <a:spcPts val="0"/>
              </a:spcAft>
              <a:buNone/>
            </a:pPr>
            <a:r>
              <a:rPr lang="en">
                <a:solidFill>
                  <a:srgbClr val="111111"/>
                </a:solidFill>
                <a:highlight>
                  <a:srgbClr val="FFFFFF"/>
                </a:highlight>
                <a:latin typeface="Arial"/>
                <a:ea typeface="Arial"/>
                <a:cs typeface="Arial"/>
                <a:sym typeface="Arial"/>
              </a:rPr>
              <a:t>We developed a module to calculate </a:t>
            </a:r>
            <a:r>
              <a:rPr lang="en" b="1">
                <a:solidFill>
                  <a:srgbClr val="111111"/>
                </a:solidFill>
                <a:highlight>
                  <a:srgbClr val="FFFFFF"/>
                </a:highlight>
                <a:latin typeface="Arial"/>
                <a:ea typeface="Arial"/>
                <a:cs typeface="Arial"/>
                <a:sym typeface="Arial"/>
              </a:rPr>
              <a:t>Sharpe Ratio</a:t>
            </a:r>
            <a:r>
              <a:rPr lang="en">
                <a:solidFill>
                  <a:srgbClr val="111111"/>
                </a:solidFill>
                <a:highlight>
                  <a:srgbClr val="FFFFFF"/>
                </a:highlight>
                <a:latin typeface="Arial"/>
                <a:ea typeface="Arial"/>
                <a:cs typeface="Arial"/>
                <a:sym typeface="Arial"/>
              </a:rPr>
              <a:t> of different ETFs based on historical data.</a:t>
            </a:r>
            <a:endParaRPr>
              <a:solidFill>
                <a:srgbClr val="111111"/>
              </a:solidFill>
              <a:highlight>
                <a:srgbClr val="FFFFFF"/>
              </a:highlight>
              <a:latin typeface="Arial"/>
              <a:ea typeface="Arial"/>
              <a:cs typeface="Arial"/>
              <a:sym typeface="Arial"/>
            </a:endParaRPr>
          </a:p>
          <a:p>
            <a:pPr marL="0" lvl="0" indent="0" algn="l" rtl="0">
              <a:spcBef>
                <a:spcPts val="0"/>
              </a:spcBef>
              <a:spcAft>
                <a:spcPts val="0"/>
              </a:spcAft>
              <a:buNone/>
            </a:pPr>
            <a:endParaRPr>
              <a:solidFill>
                <a:srgbClr val="111111"/>
              </a:solidFill>
              <a:highlight>
                <a:srgbClr val="FFFFFF"/>
              </a:highlight>
              <a:latin typeface="Arial"/>
              <a:ea typeface="Arial"/>
              <a:cs typeface="Arial"/>
              <a:sym typeface="Arial"/>
            </a:endParaRPr>
          </a:p>
          <a:p>
            <a:pPr marL="0" lvl="0" indent="0" algn="l" rtl="0">
              <a:spcBef>
                <a:spcPts val="0"/>
              </a:spcBef>
              <a:spcAft>
                <a:spcPts val="0"/>
              </a:spcAft>
              <a:buNone/>
            </a:pPr>
            <a:r>
              <a:rPr lang="en">
                <a:solidFill>
                  <a:srgbClr val="111111"/>
                </a:solidFill>
                <a:highlight>
                  <a:srgbClr val="FFFFFF"/>
                </a:highlight>
                <a:latin typeface="Arial"/>
                <a:ea typeface="Arial"/>
                <a:cs typeface="Arial"/>
                <a:sym typeface="Arial"/>
              </a:rPr>
              <a:t>The result was used to determine which ETFs to choose from for the next step of the process.</a:t>
            </a:r>
            <a:endParaRPr>
              <a:solidFill>
                <a:srgbClr val="111111"/>
              </a:solidFill>
              <a:highlight>
                <a:srgbClr val="FFFFFF"/>
              </a:highlight>
              <a:latin typeface="Arial"/>
              <a:ea typeface="Arial"/>
              <a:cs typeface="Arial"/>
              <a:sym typeface="Arial"/>
            </a:endParaRPr>
          </a:p>
          <a:p>
            <a:pPr marL="0" lvl="0" indent="0" algn="l" rtl="0">
              <a:spcBef>
                <a:spcPts val="0"/>
              </a:spcBef>
              <a:spcAft>
                <a:spcPts val="0"/>
              </a:spcAft>
              <a:buNone/>
            </a:pPr>
            <a:endParaRPr sz="1732" b="1" i="1">
              <a:solidFill>
                <a:srgbClr val="674EA7"/>
              </a:solidFill>
              <a:highlight>
                <a:srgbClr val="FFFFFF"/>
              </a:highlight>
              <a:latin typeface="Arial"/>
              <a:ea typeface="Arial"/>
              <a:cs typeface="Arial"/>
              <a:sym typeface="Arial"/>
            </a:endParaRPr>
          </a:p>
          <a:p>
            <a:pPr marL="0" lvl="0" indent="0" algn="l" rtl="0">
              <a:spcBef>
                <a:spcPts val="0"/>
              </a:spcBef>
              <a:spcAft>
                <a:spcPts val="0"/>
              </a:spcAft>
              <a:buNone/>
            </a:pPr>
            <a:r>
              <a:rPr lang="en" sz="1732" b="1" i="1">
                <a:solidFill>
                  <a:srgbClr val="674EA7"/>
                </a:solidFill>
                <a:highlight>
                  <a:srgbClr val="FFFFFF"/>
                </a:highlight>
                <a:latin typeface="Arial"/>
                <a:ea typeface="Arial"/>
                <a:cs typeface="Arial"/>
                <a:sym typeface="Arial"/>
              </a:rPr>
              <a:t>How</a:t>
            </a:r>
            <a:endParaRPr sz="1732" b="1" i="1">
              <a:solidFill>
                <a:srgbClr val="674EA7"/>
              </a:solidFill>
              <a:highlight>
                <a:srgbClr val="FFFFFF"/>
              </a:highlight>
              <a:latin typeface="Arial"/>
              <a:ea typeface="Arial"/>
              <a:cs typeface="Arial"/>
              <a:sym typeface="Arial"/>
            </a:endParaRPr>
          </a:p>
          <a:p>
            <a:pPr marL="0" lvl="0" indent="0" algn="l" rtl="0">
              <a:spcBef>
                <a:spcPts val="0"/>
              </a:spcBef>
              <a:spcAft>
                <a:spcPts val="0"/>
              </a:spcAft>
              <a:buNone/>
            </a:pPr>
            <a:r>
              <a:rPr lang="en">
                <a:solidFill>
                  <a:srgbClr val="111111"/>
                </a:solidFill>
                <a:highlight>
                  <a:srgbClr val="FFFFFF"/>
                </a:highlight>
                <a:latin typeface="Arial"/>
                <a:ea typeface="Arial"/>
                <a:cs typeface="Arial"/>
                <a:sym typeface="Arial"/>
              </a:rPr>
              <a:t>To calculate the Sharpe Ratio, investors first subtract the risk-free rate from the portfolio’s rate of return, often using U.S. </a:t>
            </a:r>
            <a:endParaRPr>
              <a:solidFill>
                <a:srgbClr val="111111"/>
              </a:solidFill>
              <a:highlight>
                <a:srgbClr val="FFFFFF"/>
              </a:highlight>
              <a:latin typeface="Arial"/>
              <a:ea typeface="Arial"/>
              <a:cs typeface="Arial"/>
              <a:sym typeface="Arial"/>
            </a:endParaRPr>
          </a:p>
          <a:p>
            <a:pPr marL="0" lvl="0" indent="0" algn="l" rtl="0">
              <a:spcBef>
                <a:spcPts val="0"/>
              </a:spcBef>
              <a:spcAft>
                <a:spcPts val="0"/>
              </a:spcAft>
              <a:buNone/>
            </a:pPr>
            <a:r>
              <a:rPr lang="en">
                <a:solidFill>
                  <a:srgbClr val="111111"/>
                </a:solidFill>
                <a:highlight>
                  <a:srgbClr val="FFFFFF"/>
                </a:highlight>
                <a:latin typeface="Arial"/>
                <a:ea typeface="Arial"/>
                <a:cs typeface="Arial"/>
                <a:sym typeface="Arial"/>
              </a:rPr>
              <a:t>Treasury bond yields as a proxy for the risk-free rate of return.</a:t>
            </a:r>
            <a:endParaRPr>
              <a:solidFill>
                <a:srgbClr val="111111"/>
              </a:solidFill>
              <a:highlight>
                <a:srgbClr val="FFFFFF"/>
              </a:highlight>
              <a:latin typeface="Arial"/>
              <a:ea typeface="Arial"/>
              <a:cs typeface="Arial"/>
              <a:sym typeface="Arial"/>
            </a:endParaRPr>
          </a:p>
          <a:p>
            <a:pPr marL="0" lvl="0" indent="0" algn="l" rtl="0">
              <a:spcBef>
                <a:spcPts val="0"/>
              </a:spcBef>
              <a:spcAft>
                <a:spcPts val="0"/>
              </a:spcAft>
              <a:buNone/>
            </a:pPr>
            <a:endParaRPr>
              <a:solidFill>
                <a:srgbClr val="111111"/>
              </a:solidFill>
              <a:highlight>
                <a:srgbClr val="FFFFFF"/>
              </a:highlight>
              <a:latin typeface="Arial"/>
              <a:ea typeface="Arial"/>
              <a:cs typeface="Arial"/>
              <a:sym typeface="Arial"/>
            </a:endParaRPr>
          </a:p>
          <a:p>
            <a:pPr marL="0" lvl="0" indent="0" algn="l" rtl="0">
              <a:spcBef>
                <a:spcPts val="0"/>
              </a:spcBef>
              <a:spcAft>
                <a:spcPts val="0"/>
              </a:spcAft>
              <a:buNone/>
            </a:pPr>
            <a:r>
              <a:rPr lang="en">
                <a:solidFill>
                  <a:srgbClr val="111111"/>
                </a:solidFill>
                <a:highlight>
                  <a:srgbClr val="FFFFFF"/>
                </a:highlight>
                <a:latin typeface="Arial"/>
                <a:ea typeface="Arial"/>
                <a:cs typeface="Arial"/>
                <a:sym typeface="Arial"/>
              </a:rPr>
              <a:t>Then, we  divide the result by the standard deviation of the portfolio’s excess return. </a:t>
            </a:r>
            <a:endParaRPr>
              <a:solidFill>
                <a:srgbClr val="111111"/>
              </a:solidFill>
              <a:highlight>
                <a:srgbClr val="FFFFFF"/>
              </a:highlight>
              <a:latin typeface="Arial"/>
              <a:ea typeface="Arial"/>
              <a:cs typeface="Arial"/>
              <a:sym typeface="Arial"/>
            </a:endParaRPr>
          </a:p>
          <a:p>
            <a:pPr marL="0" lvl="0" indent="0" algn="l" rtl="0">
              <a:spcBef>
                <a:spcPts val="0"/>
              </a:spcBef>
              <a:spcAft>
                <a:spcPts val="0"/>
              </a:spcAft>
              <a:buNone/>
            </a:pPr>
            <a:endParaRPr>
              <a:solidFill>
                <a:srgbClr val="111111"/>
              </a:solidFill>
              <a:highlight>
                <a:srgbClr val="FFFFFF"/>
              </a:highlight>
              <a:latin typeface="Arial"/>
              <a:ea typeface="Arial"/>
              <a:cs typeface="Arial"/>
              <a:sym typeface="Arial"/>
            </a:endParaRPr>
          </a:p>
          <a:p>
            <a:pPr marL="0" lvl="0" indent="0" algn="l" rtl="0">
              <a:spcBef>
                <a:spcPts val="0"/>
              </a:spcBef>
              <a:spcAft>
                <a:spcPts val="0"/>
              </a:spcAft>
              <a:buNone/>
            </a:pPr>
            <a:r>
              <a:rPr lang="en">
                <a:solidFill>
                  <a:srgbClr val="111111"/>
                </a:solidFill>
                <a:highlight>
                  <a:srgbClr val="FFFFFF"/>
                </a:highlight>
                <a:latin typeface="Arial"/>
                <a:ea typeface="Arial"/>
                <a:cs typeface="Arial"/>
                <a:sym typeface="Arial"/>
              </a:rPr>
              <a:t>The exact formula for calculating the Sharpe Ratio is as follows:</a:t>
            </a:r>
            <a:endParaRPr>
              <a:solidFill>
                <a:srgbClr val="111111"/>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FF"/>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FF"/>
                </a:solidFill>
                <a:highlight>
                  <a:srgbClr val="FFFFFF"/>
                </a:highlight>
                <a:latin typeface="Arial"/>
                <a:ea typeface="Arial"/>
                <a:cs typeface="Arial"/>
                <a:sym typeface="Arial"/>
              </a:rPr>
              <a:t>Sharpe ratio = (Rp - Rf)/Std dev of excess return of the portfolio.</a:t>
            </a:r>
            <a:endParaRPr sz="1050">
              <a:solidFill>
                <a:srgbClr val="0000FF"/>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FF"/>
                </a:solidFill>
                <a:highlight>
                  <a:srgbClr val="FFFFFF"/>
                </a:highlight>
                <a:latin typeface="Arial"/>
                <a:ea typeface="Arial"/>
                <a:cs typeface="Arial"/>
                <a:sym typeface="Arial"/>
              </a:rPr>
              <a:t>Rp = return of portfolio</a:t>
            </a:r>
            <a:endParaRPr sz="1050">
              <a:solidFill>
                <a:srgbClr val="0000FF"/>
              </a:solidFill>
              <a:highlight>
                <a:srgbClr val="FFFFFF"/>
              </a:highlight>
              <a:latin typeface="Arial"/>
              <a:ea typeface="Arial"/>
              <a:cs typeface="Arial"/>
              <a:sym typeface="Arial"/>
            </a:endParaRPr>
          </a:p>
          <a:p>
            <a:pPr marL="0" lvl="0" indent="0" algn="l" rtl="0">
              <a:spcBef>
                <a:spcPts val="1200"/>
              </a:spcBef>
              <a:spcAft>
                <a:spcPts val="0"/>
              </a:spcAft>
              <a:buNone/>
            </a:pPr>
            <a:r>
              <a:rPr lang="en" sz="1050">
                <a:solidFill>
                  <a:srgbClr val="0000FF"/>
                </a:solidFill>
                <a:highlight>
                  <a:srgbClr val="FFFFFF"/>
                </a:highlight>
                <a:latin typeface="Arial"/>
                <a:ea typeface="Arial"/>
                <a:cs typeface="Arial"/>
                <a:sym typeface="Arial"/>
              </a:rPr>
              <a:t>Rf = return of risk free investment</a:t>
            </a:r>
            <a:endParaRPr sz="1050">
              <a:solidFill>
                <a:srgbClr val="0000FF"/>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Preparation</a:t>
            </a:r>
            <a:endParaRPr/>
          </a:p>
        </p:txBody>
      </p:sp>
      <p:sp>
        <p:nvSpPr>
          <p:cNvPr id="91" name="Google Shape;91;p17"/>
          <p:cNvSpPr txBox="1">
            <a:spLocks noGrp="1"/>
          </p:cNvSpPr>
          <p:nvPr>
            <p:ph type="body" idx="1"/>
          </p:nvPr>
        </p:nvSpPr>
        <p:spPr>
          <a:xfrm>
            <a:off x="44963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Source: Alpaca</a:t>
            </a:r>
            <a:endParaRPr/>
          </a:p>
          <a:p>
            <a:pPr marL="0" lvl="0" indent="0" algn="l" rtl="0">
              <a:spcBef>
                <a:spcPts val="1200"/>
              </a:spcBef>
              <a:spcAft>
                <a:spcPts val="0"/>
              </a:spcAft>
              <a:buNone/>
            </a:pPr>
            <a:r>
              <a:rPr lang="en"/>
              <a:t>Unit: Daily</a:t>
            </a:r>
            <a:endParaRPr/>
          </a:p>
          <a:p>
            <a:pPr marL="0" lvl="0" indent="0" algn="l" rtl="0">
              <a:spcBef>
                <a:spcPts val="1200"/>
              </a:spcBef>
              <a:spcAft>
                <a:spcPts val="1200"/>
              </a:spcAft>
              <a:buNone/>
            </a:pPr>
            <a:r>
              <a:rPr lang="en"/>
              <a:t>Range: 05/01/2011 - 01/19/2021</a:t>
            </a:r>
            <a:endParaRPr/>
          </a:p>
        </p:txBody>
      </p:sp>
      <p:pic>
        <p:nvPicPr>
          <p:cNvPr id="92" name="Google Shape;92;p17"/>
          <p:cNvPicPr preferRelativeResize="0"/>
          <p:nvPr/>
        </p:nvPicPr>
        <p:blipFill>
          <a:blip r:embed="rId3">
            <a:alphaModFix/>
          </a:blip>
          <a:stretch>
            <a:fillRect/>
          </a:stretch>
        </p:blipFill>
        <p:spPr>
          <a:xfrm>
            <a:off x="7201425" y="1880675"/>
            <a:ext cx="1666418" cy="2508900"/>
          </a:xfrm>
          <a:prstGeom prst="rect">
            <a:avLst/>
          </a:prstGeom>
          <a:noFill/>
          <a:ln>
            <a:noFill/>
          </a:ln>
        </p:spPr>
      </p:pic>
      <p:pic>
        <p:nvPicPr>
          <p:cNvPr id="93" name="Google Shape;93;p17"/>
          <p:cNvPicPr preferRelativeResize="0"/>
          <p:nvPr/>
        </p:nvPicPr>
        <p:blipFill>
          <a:blip r:embed="rId4">
            <a:alphaModFix/>
          </a:blip>
          <a:stretch>
            <a:fillRect/>
          </a:stretch>
        </p:blipFill>
        <p:spPr>
          <a:xfrm>
            <a:off x="4496375" y="2382725"/>
            <a:ext cx="2547700" cy="120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Choice</a:t>
            </a:r>
            <a:endParaRPr/>
          </a:p>
        </p:txBody>
      </p:sp>
      <p:sp>
        <p:nvSpPr>
          <p:cNvPr id="99" name="Google Shape;99;p18"/>
          <p:cNvSpPr txBox="1">
            <a:spLocks noGrp="1"/>
          </p:cNvSpPr>
          <p:nvPr>
            <p:ph type="body" idx="1"/>
          </p:nvPr>
        </p:nvSpPr>
        <p:spPr>
          <a:xfrm>
            <a:off x="4472600" y="230025"/>
            <a:ext cx="4415100" cy="459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32" b="1" i="1">
                <a:solidFill>
                  <a:srgbClr val="674EA7"/>
                </a:solidFill>
                <a:highlight>
                  <a:schemeClr val="lt1"/>
                </a:highlight>
                <a:latin typeface="Arial"/>
                <a:ea typeface="Arial"/>
                <a:cs typeface="Arial"/>
                <a:sym typeface="Arial"/>
              </a:rPr>
              <a:t>Model Choice</a:t>
            </a:r>
            <a:endParaRPr sz="1732" b="1" i="1">
              <a:solidFill>
                <a:srgbClr val="674EA7"/>
              </a:solidFill>
              <a:highlight>
                <a:schemeClr val="lt1"/>
              </a:highlight>
              <a:latin typeface="Arial"/>
              <a:ea typeface="Arial"/>
              <a:cs typeface="Arial"/>
              <a:sym typeface="Arial"/>
            </a:endParaRPr>
          </a:p>
          <a:p>
            <a:pPr marL="457200" lvl="0" indent="-338609" algn="l" rtl="0">
              <a:spcBef>
                <a:spcPts val="0"/>
              </a:spcBef>
              <a:spcAft>
                <a:spcPts val="0"/>
              </a:spcAft>
              <a:buClr>
                <a:srgbClr val="674EA7"/>
              </a:buClr>
              <a:buSzPts val="1732"/>
              <a:buFont typeface="Arial"/>
              <a:buAutoNum type="arabicPeriod"/>
            </a:pPr>
            <a:r>
              <a:rPr lang="en" sz="1732" b="1" i="1">
                <a:solidFill>
                  <a:srgbClr val="674EA7"/>
                </a:solidFill>
                <a:highlight>
                  <a:schemeClr val="lt1"/>
                </a:highlight>
                <a:latin typeface="Arial"/>
                <a:ea typeface="Arial"/>
                <a:cs typeface="Arial"/>
                <a:sym typeface="Arial"/>
              </a:rPr>
              <a:t>Random Forest</a:t>
            </a:r>
            <a:endParaRPr sz="1732" b="1" i="1">
              <a:solidFill>
                <a:srgbClr val="674EA7"/>
              </a:solidFill>
              <a:highlight>
                <a:schemeClr val="lt1"/>
              </a:highlight>
              <a:latin typeface="Arial"/>
              <a:ea typeface="Arial"/>
              <a:cs typeface="Arial"/>
              <a:sym typeface="Arial"/>
            </a:endParaRPr>
          </a:p>
          <a:p>
            <a:pPr marL="0" lvl="0" indent="0" algn="l" rtl="0">
              <a:spcBef>
                <a:spcPts val="0"/>
              </a:spcBef>
              <a:spcAft>
                <a:spcPts val="0"/>
              </a:spcAft>
              <a:buNone/>
            </a:pPr>
            <a:endParaRPr sz="1732" b="1" i="1">
              <a:solidFill>
                <a:srgbClr val="674EA7"/>
              </a:solidFill>
              <a:highlight>
                <a:schemeClr val="lt1"/>
              </a:highlight>
              <a:latin typeface="Arial"/>
              <a:ea typeface="Arial"/>
              <a:cs typeface="Arial"/>
              <a:sym typeface="Arial"/>
            </a:endParaRPr>
          </a:p>
          <a:p>
            <a:pPr marL="0" lvl="0" indent="0" algn="l" rtl="0">
              <a:spcBef>
                <a:spcPts val="0"/>
              </a:spcBef>
              <a:spcAft>
                <a:spcPts val="0"/>
              </a:spcAft>
              <a:buNone/>
            </a:pPr>
            <a:endParaRPr sz="1732" b="1" i="1">
              <a:solidFill>
                <a:srgbClr val="674EA7"/>
              </a:solidFill>
              <a:highlight>
                <a:schemeClr val="lt1"/>
              </a:highlight>
              <a:latin typeface="Arial"/>
              <a:ea typeface="Arial"/>
              <a:cs typeface="Arial"/>
              <a:sym typeface="Arial"/>
            </a:endParaRPr>
          </a:p>
          <a:p>
            <a:pPr marL="0" lvl="0" indent="0" algn="l" rtl="0">
              <a:spcBef>
                <a:spcPts val="0"/>
              </a:spcBef>
              <a:spcAft>
                <a:spcPts val="0"/>
              </a:spcAft>
              <a:buNone/>
            </a:pPr>
            <a:endParaRPr sz="1732" b="1" i="1">
              <a:solidFill>
                <a:srgbClr val="674EA7"/>
              </a:solidFill>
              <a:highlight>
                <a:schemeClr val="lt1"/>
              </a:highlight>
              <a:latin typeface="Arial"/>
              <a:ea typeface="Arial"/>
              <a:cs typeface="Arial"/>
              <a:sym typeface="Arial"/>
            </a:endParaRPr>
          </a:p>
          <a:p>
            <a:pPr marL="0" lvl="0" indent="0" algn="l" rtl="0">
              <a:spcBef>
                <a:spcPts val="0"/>
              </a:spcBef>
              <a:spcAft>
                <a:spcPts val="0"/>
              </a:spcAft>
              <a:buNone/>
            </a:pPr>
            <a:endParaRPr sz="1732" b="1" i="1">
              <a:solidFill>
                <a:srgbClr val="674EA7"/>
              </a:solidFill>
              <a:highlight>
                <a:schemeClr val="lt1"/>
              </a:highlight>
              <a:latin typeface="Arial"/>
              <a:ea typeface="Arial"/>
              <a:cs typeface="Arial"/>
              <a:sym typeface="Arial"/>
            </a:endParaRPr>
          </a:p>
          <a:p>
            <a:pPr marL="0" lvl="0" indent="0" algn="l" rtl="0">
              <a:spcBef>
                <a:spcPts val="0"/>
              </a:spcBef>
              <a:spcAft>
                <a:spcPts val="0"/>
              </a:spcAft>
              <a:buNone/>
            </a:pPr>
            <a:endParaRPr sz="1732" b="1" i="1">
              <a:solidFill>
                <a:srgbClr val="674EA7"/>
              </a:solidFill>
              <a:highlight>
                <a:schemeClr val="lt1"/>
              </a:highlight>
              <a:latin typeface="Arial"/>
              <a:ea typeface="Arial"/>
              <a:cs typeface="Arial"/>
              <a:sym typeface="Arial"/>
            </a:endParaRPr>
          </a:p>
          <a:p>
            <a:pPr marL="0" lvl="0" indent="0" algn="l" rtl="0">
              <a:spcBef>
                <a:spcPts val="0"/>
              </a:spcBef>
              <a:spcAft>
                <a:spcPts val="0"/>
              </a:spcAft>
              <a:buNone/>
            </a:pPr>
            <a:endParaRPr sz="1732" b="1" i="1">
              <a:solidFill>
                <a:srgbClr val="674EA7"/>
              </a:solidFill>
              <a:highlight>
                <a:schemeClr val="lt1"/>
              </a:highlight>
              <a:latin typeface="Arial"/>
              <a:ea typeface="Arial"/>
              <a:cs typeface="Arial"/>
              <a:sym typeface="Arial"/>
            </a:endParaRPr>
          </a:p>
          <a:p>
            <a:pPr marL="457200" lvl="0" indent="-338609" algn="l" rtl="0">
              <a:spcBef>
                <a:spcPts val="0"/>
              </a:spcBef>
              <a:spcAft>
                <a:spcPts val="0"/>
              </a:spcAft>
              <a:buClr>
                <a:srgbClr val="674EA7"/>
              </a:buClr>
              <a:buSzPts val="1732"/>
              <a:buFont typeface="Arial"/>
              <a:buAutoNum type="arabicPeriod"/>
            </a:pPr>
            <a:r>
              <a:rPr lang="en" sz="1732" b="1" i="1">
                <a:solidFill>
                  <a:srgbClr val="674EA7"/>
                </a:solidFill>
                <a:highlight>
                  <a:schemeClr val="lt1"/>
                </a:highlight>
                <a:latin typeface="Arial"/>
                <a:ea typeface="Arial"/>
                <a:cs typeface="Arial"/>
                <a:sym typeface="Arial"/>
              </a:rPr>
              <a:t>LSTM</a:t>
            </a:r>
            <a:endParaRPr sz="1732" b="1" i="1">
              <a:solidFill>
                <a:srgbClr val="674EA7"/>
              </a:solidFill>
              <a:highlight>
                <a:schemeClr val="lt1"/>
              </a:highlight>
              <a:latin typeface="Arial"/>
              <a:ea typeface="Arial"/>
              <a:cs typeface="Arial"/>
              <a:sym typeface="Arial"/>
            </a:endParaRPr>
          </a:p>
          <a:p>
            <a:pPr marL="0" lvl="0" indent="0" algn="l" rtl="0">
              <a:spcBef>
                <a:spcPts val="0"/>
              </a:spcBef>
              <a:spcAft>
                <a:spcPts val="0"/>
              </a:spcAft>
              <a:buNone/>
            </a:pPr>
            <a:endParaRPr sz="1232">
              <a:solidFill>
                <a:srgbClr val="674EA7"/>
              </a:solidFill>
              <a:latin typeface="Arial"/>
              <a:ea typeface="Arial"/>
              <a:cs typeface="Arial"/>
              <a:sym typeface="Arial"/>
            </a:endParaRPr>
          </a:p>
        </p:txBody>
      </p:sp>
      <p:pic>
        <p:nvPicPr>
          <p:cNvPr id="100" name="Google Shape;100;p18"/>
          <p:cNvPicPr preferRelativeResize="0"/>
          <p:nvPr/>
        </p:nvPicPr>
        <p:blipFill>
          <a:blip r:embed="rId3">
            <a:alphaModFix/>
          </a:blip>
          <a:stretch>
            <a:fillRect/>
          </a:stretch>
        </p:blipFill>
        <p:spPr>
          <a:xfrm>
            <a:off x="4472600" y="906750"/>
            <a:ext cx="3987025" cy="1828876"/>
          </a:xfrm>
          <a:prstGeom prst="rect">
            <a:avLst/>
          </a:prstGeom>
          <a:noFill/>
          <a:ln>
            <a:noFill/>
          </a:ln>
        </p:spPr>
      </p:pic>
      <p:pic>
        <p:nvPicPr>
          <p:cNvPr id="101" name="Google Shape;101;p18"/>
          <p:cNvPicPr preferRelativeResize="0"/>
          <p:nvPr/>
        </p:nvPicPr>
        <p:blipFill>
          <a:blip r:embed="rId4">
            <a:alphaModFix/>
          </a:blip>
          <a:stretch>
            <a:fillRect/>
          </a:stretch>
        </p:blipFill>
        <p:spPr>
          <a:xfrm>
            <a:off x="4572000" y="3200575"/>
            <a:ext cx="3896494" cy="182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Predicting Future Prices</a:t>
            </a:r>
            <a:endParaRPr/>
          </a:p>
        </p:txBody>
      </p:sp>
      <p:sp>
        <p:nvSpPr>
          <p:cNvPr id="107" name="Google Shape;107;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i="1">
                <a:solidFill>
                  <a:srgbClr val="674EA7"/>
                </a:solidFill>
              </a:rPr>
              <a:t>Building a model</a:t>
            </a:r>
            <a:endParaRPr sz="1600" b="1" i="1">
              <a:solidFill>
                <a:srgbClr val="674EA7"/>
              </a:solidFill>
            </a:endParaRPr>
          </a:p>
          <a:p>
            <a:pPr marL="457200" lvl="0" indent="-311150" algn="l" rtl="0">
              <a:spcBef>
                <a:spcPts val="1200"/>
              </a:spcBef>
              <a:spcAft>
                <a:spcPts val="0"/>
              </a:spcAft>
              <a:buSzPts val="1300"/>
              <a:buChar char="●"/>
            </a:pPr>
            <a:r>
              <a:rPr lang="en"/>
              <a:t>We looked at several different options for how to construct the model including using a random forest traditional Machine learning model and an LSTM Deep Learning model.</a:t>
            </a:r>
            <a:endParaRPr/>
          </a:p>
          <a:p>
            <a:pPr marL="457200" lvl="0" indent="-311150" algn="l" rtl="0">
              <a:spcBef>
                <a:spcPts val="0"/>
              </a:spcBef>
              <a:spcAft>
                <a:spcPts val="0"/>
              </a:spcAft>
              <a:buSzPts val="1300"/>
              <a:buChar char="●"/>
            </a:pPr>
            <a:r>
              <a:rPr lang="en"/>
              <a:t>The LSTM Model is built using the closing prices of previous days as the only input for the model. We passed the data through one single layer and trained the model using 200 epochs and a lookback period of 45. This lookback period are the days that will be referenced by the model to forecast the future prices.</a:t>
            </a:r>
            <a:endParaRPr/>
          </a:p>
          <a:p>
            <a:pPr marL="457200" lvl="0" indent="-311150" algn="l" rtl="0">
              <a:spcBef>
                <a:spcPts val="0"/>
              </a:spcBef>
              <a:spcAft>
                <a:spcPts val="0"/>
              </a:spcAft>
              <a:buSzPts val="1300"/>
              <a:buChar char="●"/>
            </a:pPr>
            <a:r>
              <a:rPr lang="en"/>
              <a:t>We analyzed the quality of the model by plotting the past, the Ground truth and the predicted prices on the same graph.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ETF Price Predictions based on LSTM Model</a:t>
            </a:r>
            <a:endParaRPr/>
          </a:p>
        </p:txBody>
      </p:sp>
      <p:sp>
        <p:nvSpPr>
          <p:cNvPr id="113" name="Google Shape;113;p20"/>
          <p:cNvSpPr txBox="1"/>
          <p:nvPr/>
        </p:nvSpPr>
        <p:spPr>
          <a:xfrm>
            <a:off x="5444875" y="994550"/>
            <a:ext cx="5786400" cy="67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14" name="Google Shape;114;p20"/>
          <p:cNvPicPr preferRelativeResize="0"/>
          <p:nvPr/>
        </p:nvPicPr>
        <p:blipFill>
          <a:blip r:embed="rId3">
            <a:alphaModFix/>
          </a:blip>
          <a:stretch>
            <a:fillRect/>
          </a:stretch>
        </p:blipFill>
        <p:spPr>
          <a:xfrm>
            <a:off x="643200" y="2571753"/>
            <a:ext cx="5557370" cy="2508901"/>
          </a:xfrm>
          <a:prstGeom prst="rect">
            <a:avLst/>
          </a:prstGeom>
          <a:noFill/>
          <a:ln>
            <a:noFill/>
          </a:ln>
        </p:spPr>
      </p:pic>
      <p:pic>
        <p:nvPicPr>
          <p:cNvPr id="115" name="Google Shape;115;p20"/>
          <p:cNvPicPr preferRelativeResize="0"/>
          <p:nvPr/>
        </p:nvPicPr>
        <p:blipFill>
          <a:blip r:embed="rId4">
            <a:alphaModFix/>
          </a:blip>
          <a:stretch>
            <a:fillRect/>
          </a:stretch>
        </p:blipFill>
        <p:spPr>
          <a:xfrm>
            <a:off x="5016877" y="118313"/>
            <a:ext cx="3475074" cy="2427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5202075" y="388750"/>
            <a:ext cx="3433700" cy="1882439"/>
          </a:xfrm>
          <a:prstGeom prst="rect">
            <a:avLst/>
          </a:prstGeom>
          <a:noFill/>
          <a:ln>
            <a:noFill/>
          </a:ln>
        </p:spPr>
      </p:pic>
      <p:pic>
        <p:nvPicPr>
          <p:cNvPr id="121" name="Google Shape;121;p21"/>
          <p:cNvPicPr preferRelativeResize="0"/>
          <p:nvPr/>
        </p:nvPicPr>
        <p:blipFill>
          <a:blip r:embed="rId4">
            <a:alphaModFix/>
          </a:blip>
          <a:stretch>
            <a:fillRect/>
          </a:stretch>
        </p:blipFill>
        <p:spPr>
          <a:xfrm>
            <a:off x="453900" y="1630525"/>
            <a:ext cx="3790586" cy="1882451"/>
          </a:xfrm>
          <a:prstGeom prst="rect">
            <a:avLst/>
          </a:prstGeom>
          <a:noFill/>
          <a:ln>
            <a:noFill/>
          </a:ln>
        </p:spPr>
      </p:pic>
      <p:pic>
        <p:nvPicPr>
          <p:cNvPr id="122" name="Google Shape;122;p21"/>
          <p:cNvPicPr preferRelativeResize="0"/>
          <p:nvPr/>
        </p:nvPicPr>
        <p:blipFill>
          <a:blip r:embed="rId5">
            <a:alphaModFix/>
          </a:blip>
          <a:stretch>
            <a:fillRect/>
          </a:stretch>
        </p:blipFill>
        <p:spPr>
          <a:xfrm>
            <a:off x="5029125" y="2761667"/>
            <a:ext cx="3779601" cy="2018608"/>
          </a:xfrm>
          <a:prstGeom prst="rect">
            <a:avLst/>
          </a:prstGeom>
          <a:noFill/>
          <a:ln>
            <a:noFill/>
          </a:ln>
        </p:spPr>
      </p:pic>
      <p:sp>
        <p:nvSpPr>
          <p:cNvPr id="123" name="Google Shape;123;p21"/>
          <p:cNvSpPr txBox="1"/>
          <p:nvPr/>
        </p:nvSpPr>
        <p:spPr>
          <a:xfrm>
            <a:off x="453900" y="431950"/>
            <a:ext cx="3415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FFFFFF"/>
                </a:solidFill>
                <a:latin typeface="Roboto"/>
                <a:ea typeface="Roboto"/>
                <a:cs typeface="Roboto"/>
                <a:sym typeface="Roboto"/>
              </a:rPr>
              <a:t>Plotting Predictions</a:t>
            </a:r>
            <a:endParaRPr sz="24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464</Words>
  <Application>Microsoft Office PowerPoint</Application>
  <PresentationFormat>On-screen Show (16:9)</PresentationFormat>
  <Paragraphs>59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Merriweather</vt:lpstr>
      <vt:lpstr>Roboto</vt:lpstr>
      <vt:lpstr>Arial</vt:lpstr>
      <vt:lpstr>Paradigm</vt:lpstr>
      <vt:lpstr>Insuring Insurance Payments</vt:lpstr>
      <vt:lpstr>Hypothesis</vt:lpstr>
      <vt:lpstr>Sector/ETF Selection  </vt:lpstr>
      <vt:lpstr>Measuring Investment Risk [Sharpe Ratio] </vt:lpstr>
      <vt:lpstr>Data Preparation</vt:lpstr>
      <vt:lpstr>Model Choice</vt:lpstr>
      <vt:lpstr>Predicting Future Prices</vt:lpstr>
      <vt:lpstr>ETF Price Predictions based on LSTM Model</vt:lpstr>
      <vt:lpstr>PowerPoint Presentation</vt:lpstr>
      <vt:lpstr>PowerPoint Presentation</vt:lpstr>
      <vt:lpstr>Portfolio Optimization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Insuring Insurance Payments</dc:title>
  <dc:creator>Jeffrey Berger</dc:creator>
  <cp:lastModifiedBy> </cp:lastModifiedBy>
  <cp:revision>1</cp:revision>
  <dcterms:modified xsi:type="dcterms:W3CDTF">2021-02-02T17:46:46Z</dcterms:modified>
</cp:coreProperties>
</file>