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C0A"/>
    <a:srgbClr val="3F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37" autoAdjust="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C0AF-D674-4A64-879B-AEC26E885096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C0AF-D674-4A64-879B-AEC26E885096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83A1-447D-426F-A8BD-F43F8FB78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effreypalermo.com/blog/the-onion-architecture-part-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wblackledge/PeelingOnionArchitectu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thidinger.com/archive/2011/05/17/Onion-Architecture-code-and-slides-from-Chicago-Code-Camp.aspx" TargetMode="External"/><Relationship Id="rId5" Type="http://schemas.openxmlformats.org/officeDocument/2006/relationships/hyperlink" Target="http://alistair.cockburn.us/Hexagonal+architecture" TargetMode="External"/><Relationship Id="rId4" Type="http://schemas.openxmlformats.org/officeDocument/2006/relationships/hyperlink" Target="http://jeffreypalermo.com/blog/the-onion-architecture-part-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00C0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ttps://encrypted-tbn1.google.com/images?q=tbn:ANd9GcRAeioZ9awkYv5EkOoZwuaXTBl7_cEGxovI0i_y_tkTDDfIR3_X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679636"/>
            <a:ext cx="3352800" cy="251136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" y="762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Peeling Onion Architecture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4343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Laurence Blackledge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4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200C0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encrypted-tbn1.google.com/images?q=tbn:ANd9GcRAeioZ9awkYv5EkOoZwuaXTBl7_cEGxovI0i_y_tkTDDfIR3_X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6690" y="0"/>
            <a:ext cx="1017309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200" y="762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Peeling Onion Architecture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9144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00C0A"/>
                </a:solidFill>
              </a:rPr>
              <a:t>So what is “Onion Architecture”?</a:t>
            </a:r>
          </a:p>
          <a:p>
            <a:endParaRPr lang="en-US" b="1" dirty="0" smtClean="0">
              <a:solidFill>
                <a:srgbClr val="200C0A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200C0A"/>
                </a:solidFill>
              </a:rPr>
              <a:t> Coined by Jeffery Palermo in a series of blog articles (Jul ’08)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200C0A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200C0A"/>
                </a:solidFill>
              </a:rPr>
              <a:t> So called because it heavily encourages layers of separation between:</a:t>
            </a:r>
          </a:p>
          <a:p>
            <a:endParaRPr lang="en-US" dirty="0" smtClean="0">
              <a:solidFill>
                <a:srgbClr val="200C0A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200C0A"/>
                </a:solidFill>
              </a:rPr>
              <a:t> Core: Domain model, classes, interfaces for everything, business logic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>
              <a:solidFill>
                <a:srgbClr val="200C0A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200C0A"/>
                </a:solidFill>
              </a:rPr>
              <a:t> Infrastructure: implementations of interfaces from core, mainly data persistence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>
              <a:solidFill>
                <a:srgbClr val="200C0A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200C0A"/>
                </a:solidFill>
              </a:rPr>
              <a:t> UI: Whatever tech you want, but it can only reference core</a:t>
            </a:r>
          </a:p>
        </p:txBody>
      </p:sp>
      <p:pic>
        <p:nvPicPr>
          <p:cNvPr id="1030" name="Picture 6" descr="http://jeffreypalermo.com/files/media/image/WindowsLiveWriter/TheOnionArchitecturepart1_70A9/image%7B0%7D%5B59%5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191000"/>
            <a:ext cx="3486150" cy="24669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200400" y="6629400"/>
            <a:ext cx="2514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hlinkClick r:id="rId4"/>
              </a:rPr>
              <a:t>http://jeffreypalermo.com/blog/the-onion-architecture-part-1/</a:t>
            </a:r>
            <a:endParaRPr lang="en-US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200C0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ttps://encrypted-tbn1.google.com/images?q=tbn:ANd9GcRAeioZ9awkYv5EkOoZwuaXTBl7_cEGxovI0i_y_tkTDDfIR3_X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6690" y="0"/>
            <a:ext cx="1017309" cy="76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" y="762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Peeling Onion Architecture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4648199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200C0A"/>
                </a:solidFill>
              </a:rPr>
              <a:t> Like most ideas in programming it’s built on others: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200C0A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200C0A"/>
                </a:solidFill>
              </a:rPr>
              <a:t> Alistair Cockburn’s “Hexagonal Architecture” for tech-agnostic applications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>
              <a:solidFill>
                <a:srgbClr val="200C0A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200C0A"/>
                </a:solidFill>
              </a:rPr>
              <a:t> Domain-Driven Design: domain logic is the center of an application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>
              <a:solidFill>
                <a:srgbClr val="200C0A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200C0A"/>
                </a:solidFill>
              </a:rPr>
              <a:t> LSP, </a:t>
            </a:r>
            <a:r>
              <a:rPr lang="en-US" dirty="0" err="1" smtClean="0">
                <a:solidFill>
                  <a:srgbClr val="200C0A"/>
                </a:solidFill>
              </a:rPr>
              <a:t>IoC</a:t>
            </a:r>
            <a:r>
              <a:rPr lang="en-US" dirty="0" smtClean="0">
                <a:solidFill>
                  <a:srgbClr val="200C0A"/>
                </a:solidFill>
              </a:rPr>
              <a:t> and DI from SOLID</a:t>
            </a:r>
          </a:p>
        </p:txBody>
      </p:sp>
      <p:pic>
        <p:nvPicPr>
          <p:cNvPr id="14338" name="Picture 2" descr="http://gbstamp.co.uk/stamppix/Mach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19400"/>
            <a:ext cx="1313793" cy="1524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81200" y="919877"/>
            <a:ext cx="655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Principles:</a:t>
            </a:r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Core </a:t>
            </a:r>
            <a:r>
              <a:rPr lang="en-US" dirty="0" smtClean="0">
                <a:solidFill>
                  <a:srgbClr val="200C0A"/>
                </a:solidFill>
              </a:rPr>
              <a:t>Objects are Queen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200C0A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200C0A"/>
                </a:solidFill>
              </a:rPr>
              <a:t> Each layer can only speak to the ones below it: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200C0A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200C0A"/>
                </a:solidFill>
              </a:rPr>
              <a:t> Data access implements Core interfaces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>
              <a:solidFill>
                <a:srgbClr val="200C0A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200C0A"/>
                </a:solidFill>
              </a:rPr>
              <a:t> UI depends on Core interfaces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200C0A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200C0A"/>
                </a:solidFill>
              </a:rPr>
              <a:t> Dependency injection handles the interface resolution at runtime</a:t>
            </a:r>
          </a:p>
        </p:txBody>
      </p:sp>
      <p:pic>
        <p:nvPicPr>
          <p:cNvPr id="1026" name="Picture 2" descr="https://encrypted-tbn0.google.com/images?q=tbn:ANd9GcR1yxgxNOpAh0NArEdEOosg7IvR2WXjEOpvxfdhsAFJmC9VsNIT4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600200"/>
            <a:ext cx="609600" cy="609600"/>
          </a:xfrm>
          <a:prstGeom prst="rect">
            <a:avLst/>
          </a:prstGeom>
          <a:noFill/>
        </p:spPr>
      </p:pic>
      <p:pic>
        <p:nvPicPr>
          <p:cNvPr id="1028" name="Picture 4" descr="https://encrypted-tbn0.google.com/images?q=tbn:ANd9GcTmfWkWTdZUwdUuGNOY2unwgdAeBFVvmowwruGW0Ezz7edIPE-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1600200"/>
            <a:ext cx="648433" cy="557331"/>
          </a:xfrm>
          <a:prstGeom prst="rect">
            <a:avLst/>
          </a:prstGeom>
          <a:noFill/>
        </p:spPr>
      </p:pic>
      <p:pic>
        <p:nvPicPr>
          <p:cNvPr id="1030" name="Picture 6" descr="https://encrypted-tbn1.google.com/images?q=tbn:ANd9GcTvAbnKqczIdYxtgYR_V_-4DkZ9z0Fwcce6x6GACrHudhgQ3e-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838200"/>
            <a:ext cx="457200" cy="457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stCxn id="1026" idx="2"/>
          </p:cNvCxnSpPr>
          <p:nvPr/>
        </p:nvCxnSpPr>
        <p:spPr>
          <a:xfrm>
            <a:off x="533400" y="2209800"/>
            <a:ext cx="0" cy="6096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8" idx="2"/>
          </p:cNvCxnSpPr>
          <p:nvPr/>
        </p:nvCxnSpPr>
        <p:spPr>
          <a:xfrm flipH="1">
            <a:off x="1371600" y="2157531"/>
            <a:ext cx="19417" cy="66186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30" idx="2"/>
          </p:cNvCxnSpPr>
          <p:nvPr/>
        </p:nvCxnSpPr>
        <p:spPr>
          <a:xfrm>
            <a:off x="914400" y="1295400"/>
            <a:ext cx="0" cy="15240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30" idx="2"/>
            <a:endCxn id="1026" idx="0"/>
          </p:cNvCxnSpPr>
          <p:nvPr/>
        </p:nvCxnSpPr>
        <p:spPr>
          <a:xfrm flipH="1">
            <a:off x="533400" y="1295400"/>
            <a:ext cx="381000" cy="3048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30" idx="2"/>
            <a:endCxn id="1028" idx="0"/>
          </p:cNvCxnSpPr>
          <p:nvPr/>
        </p:nvCxnSpPr>
        <p:spPr>
          <a:xfrm>
            <a:off x="914400" y="1295400"/>
            <a:ext cx="476617" cy="3048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200C0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ttps://encrypted-tbn1.google.com/images?q=tbn:ANd9GcRAeioZ9awkYv5EkOoZwuaXTBl7_cEGxovI0i_y_tkTDDfIR3_X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6690" y="0"/>
            <a:ext cx="1017309" cy="76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" y="762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Peeling Onion Architecture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33400"/>
            <a:ext cx="8534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 smtClean="0">
                <a:solidFill>
                  <a:srgbClr val="200C0A"/>
                </a:solidFill>
              </a:rPr>
              <a:t>{ } ?</a:t>
            </a:r>
            <a:endParaRPr lang="en-US" sz="19900" dirty="0" smtClean="0">
              <a:solidFill>
                <a:srgbClr val="200C0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602998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Laurence Blackledge						@</a:t>
            </a:r>
            <a:r>
              <a:rPr lang="en-US" sz="1400" dirty="0" err="1" smtClean="0"/>
              <a:t>l_blackledge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https://github.com/lwblackledge/PeelingOnionArchitecture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7338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http://jeffreypalermo.com/blog/the-onion-architecture-part-1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alistair.cockburn.us/Hexagonal+architecture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http://www.matthidinger.com/archive/2011/05/17/Onion-Architecture-code-and-slides-from-Chicago-Code-Camp.aspx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527</TotalTime>
  <Words>189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Laurence Blackledge</dc:creator>
  <cp:lastModifiedBy>Blackledge, Laurence</cp:lastModifiedBy>
  <cp:revision>21</cp:revision>
  <dcterms:created xsi:type="dcterms:W3CDTF">2012-08-19T00:11:36Z</dcterms:created>
  <dcterms:modified xsi:type="dcterms:W3CDTF">2012-08-25T19:01:59Z</dcterms:modified>
</cp:coreProperties>
</file>