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95B152A-3BC9-446B-A83F-DE7CA3126297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BB0752-D0F1-4AE5-ACD6-A974F20B44F1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532147-EE49-4EBD-940E-3C6F1356A73F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5AAE59-B9A6-49E1-98EE-ED0B54381A4D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0628EB-5493-45CD-A97E-9373B7C2BEB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2/4/24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2AC7C4-27F4-40AF-9B4A-862BA57959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edi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ste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sty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19B57BD-683B-4120-A00D-15BE4AFF2A0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2/4/24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DC69E9-7DDD-42E0-9B33-7BAFEB2774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Distributed Tracing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Observability in a microservice world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Context propagation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896000" y="3096000"/>
            <a:ext cx="2232000" cy="194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760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en-GB" sz="7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2736000" y="2880000"/>
            <a:ext cx="1944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 flipV="1">
            <a:off x="2520000" y="4752000"/>
            <a:ext cx="216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5"/>
          <p:cNvSpPr/>
          <p:nvPr/>
        </p:nvSpPr>
        <p:spPr>
          <a:xfrm>
            <a:off x="2448000" y="4128480"/>
            <a:ext cx="223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6"/>
          <p:cNvSpPr/>
          <p:nvPr/>
        </p:nvSpPr>
        <p:spPr>
          <a:xfrm>
            <a:off x="7344000" y="4680000"/>
            <a:ext cx="1944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7"/>
          <p:cNvSpPr/>
          <p:nvPr/>
        </p:nvSpPr>
        <p:spPr>
          <a:xfrm>
            <a:off x="7344000" y="4032000"/>
            <a:ext cx="223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8"/>
          <p:cNvSpPr/>
          <p:nvPr/>
        </p:nvSpPr>
        <p:spPr>
          <a:xfrm flipV="1">
            <a:off x="7344000" y="2736000"/>
            <a:ext cx="208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Context propagation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spans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grouped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together to form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trace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spans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within a trace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correlated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 their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relationships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Necessary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facilitate tracing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Istio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462920" y="3744000"/>
            <a:ext cx="27370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x-request-id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x-b3-traceid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x-b3-spanid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x-b3-parentspanid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x-b3-sampled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x-b3-flags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b3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services deployed in the service mesh: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Forward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lphaL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Takes a url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Makes a get request to the url specified its request payload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Returns response from outgoing request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Returns http headers from incoming request in the return body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Source code and instructions at: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https://github.com/lwebbz/TracingDemo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0" y="2016000"/>
            <a:ext cx="12191760" cy="33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0" y="360000"/>
            <a:ext cx="12191760" cy="588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0"/>
            <a:ext cx="4455360" cy="6857640"/>
          </a:xfrm>
          <a:custGeom>
            <a:avLst/>
            <a:gdLst/>
            <a:ahLst/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rgbClr val="efefef"/>
            </a:solidFill>
          </a:ln>
          <a:effectLst>
            <a:outerShdw algn="l" blurRad="88900" dist="3816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0" y="0"/>
            <a:ext cx="4446000" cy="6857640"/>
          </a:xfrm>
          <a:custGeom>
            <a:avLst/>
            <a:gdLst/>
            <a:ahLst/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Shape 4"/>
          <p:cNvSpPr txBox="1"/>
          <p:nvPr/>
        </p:nvSpPr>
        <p:spPr>
          <a:xfrm>
            <a:off x="371160" y="1161360"/>
            <a:ext cx="3437640" cy="1124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Microservices vs Monoliths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5"/>
          <p:cNvSpPr/>
          <p:nvPr/>
        </p:nvSpPr>
        <p:spPr>
          <a:xfrm rot="5400000">
            <a:off x="662760" y="605520"/>
            <a:ext cx="72720" cy="548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428400" y="2443320"/>
            <a:ext cx="333720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7"/>
          <p:cNvSpPr txBox="1"/>
          <p:nvPr/>
        </p:nvSpPr>
        <p:spPr>
          <a:xfrm>
            <a:off x="371160" y="2718000"/>
            <a:ext cx="3438720" cy="320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Benefits of microservices: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Scalability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Fault tolerance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Better for managing teams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6" descr="Monolith vs Microservices: Is the Winner Obvious? | IT Outposts"/>
          <p:cNvPicPr/>
          <p:nvPr/>
        </p:nvPicPr>
        <p:blipFill>
          <a:blip r:embed="rId1"/>
          <a:srcRect l="11656" t="0" r="0" b="8019"/>
          <a:stretch/>
        </p:blipFill>
        <p:spPr>
          <a:xfrm>
            <a:off x="4898880" y="1681920"/>
            <a:ext cx="6921720" cy="360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Debugging monoliths can be hard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Debugging microservices is harder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problem applies to performance profiling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distributed tracing?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Way of observing requests as they propagate through an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environment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service responsible for generating spans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span represents a single step along the request path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combined they form a trace which tells us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entire route of a request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Content Placeholder 4" descr="Diagram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755280" y="365040"/>
            <a:ext cx="10680840" cy="602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Content Placeholder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81480" y="628200"/>
            <a:ext cx="10272600" cy="57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a span/trace?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48000" y="1440000"/>
            <a:ext cx="9792000" cy="517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500" spc="-1" strike="noStrike">
                <a:latin typeface="Arial"/>
              </a:rPr>
              <a:t>  </a:t>
            </a:r>
            <a:r>
              <a:rPr b="0" lang="en-GB" sz="1500" spc="-1" strike="noStrike">
                <a:latin typeface="Arial"/>
              </a:rPr>
              <a:t>[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</a:t>
            </a:r>
            <a:r>
              <a:rPr b="0" lang="en-GB" sz="1500" spc="-1" strike="noStrike">
                <a:latin typeface="Arial"/>
              </a:rPr>
              <a:t>{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"traceId": "5982fe77008310cc80f1da5e10147517",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"name": "get",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"id": "bd7a977555f6b982",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"timestamp": 1458702548467000,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"duration": 386000,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"localEndpoint": {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</a:t>
            </a:r>
            <a:r>
              <a:rPr b="0" lang="en-GB" sz="1500" spc="-1" strike="noStrike">
                <a:latin typeface="Arial"/>
              </a:rPr>
              <a:t>"serviceName": "zipkin-query",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</a:t>
            </a:r>
            <a:r>
              <a:rPr b="0" lang="en-GB" sz="1500" spc="-1" strike="noStrike">
                <a:latin typeface="Arial"/>
              </a:rPr>
              <a:t>"ipv4": "192.168.1.2",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</a:t>
            </a:r>
            <a:r>
              <a:rPr b="0" lang="en-GB" sz="1500" spc="-1" strike="noStrike">
                <a:latin typeface="Arial"/>
              </a:rPr>
              <a:t>"port": 9411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},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"annotations": [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</a:t>
            </a:r>
            <a:r>
              <a:rPr b="0" lang="en-GB" sz="1500" spc="-1" strike="noStrike">
                <a:latin typeface="Arial"/>
              </a:rPr>
              <a:t>{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  </a:t>
            </a:r>
            <a:r>
              <a:rPr b="0" lang="en-GB" sz="1500" spc="-1" strike="noStrike">
                <a:latin typeface="Arial"/>
              </a:rPr>
              <a:t>"timestamp": 1458702548467000,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  </a:t>
            </a:r>
            <a:r>
              <a:rPr b="0" lang="en-GB" sz="1500" spc="-1" strike="noStrike">
                <a:latin typeface="Arial"/>
              </a:rPr>
              <a:t>"value": "sr"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</a:t>
            </a:r>
            <a:r>
              <a:rPr b="0" lang="en-GB" sz="1500" spc="-1" strike="noStrike">
                <a:latin typeface="Arial"/>
              </a:rPr>
              <a:t>},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</a:t>
            </a:r>
            <a:r>
              <a:rPr b="0" lang="en-GB" sz="1500" spc="-1" strike="noStrike">
                <a:latin typeface="Arial"/>
              </a:rPr>
              <a:t>{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  </a:t>
            </a:r>
            <a:r>
              <a:rPr b="0" lang="en-GB" sz="1500" spc="-1" strike="noStrike">
                <a:latin typeface="Arial"/>
              </a:rPr>
              <a:t>"timestamp": 1458702548853000,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  </a:t>
            </a:r>
            <a:r>
              <a:rPr b="0" lang="en-GB" sz="1500" spc="-1" strike="noStrike">
                <a:latin typeface="Arial"/>
              </a:rPr>
              <a:t>"value": "ss"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  </a:t>
            </a:r>
            <a:r>
              <a:rPr b="0" lang="en-GB" sz="1500" spc="-1" strike="noStrike">
                <a:latin typeface="Arial"/>
              </a:rPr>
              <a:t>}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  </a:t>
            </a:r>
            <a:r>
              <a:rPr b="0" lang="en-GB" sz="1500" spc="-1" strike="noStrike">
                <a:latin typeface="Arial"/>
              </a:rPr>
              <a:t>]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</a:t>
            </a:r>
            <a:r>
              <a:rPr b="0" lang="en-GB" sz="1500" spc="-1" strike="noStrike">
                <a:latin typeface="Arial"/>
              </a:rPr>
              <a:t>},</a:t>
            </a:r>
            <a:endParaRPr b="0" lang="en-GB" sz="1500" spc="-1" strike="noStrike">
              <a:latin typeface="Arial"/>
            </a:endParaRPr>
          </a:p>
          <a:p>
            <a:r>
              <a:rPr b="0" lang="en-GB" sz="1500" spc="-1" strike="noStrike">
                <a:latin typeface="Arial"/>
              </a:rPr>
              <a:t>    </a:t>
            </a:r>
            <a:r>
              <a:rPr b="0" lang="en-GB" sz="1500" spc="-1" strike="noStrike">
                <a:latin typeface="Arial"/>
              </a:rPr>
              <a:t>...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0" y="0"/>
            <a:ext cx="4455360" cy="6857640"/>
          </a:xfrm>
          <a:custGeom>
            <a:avLst/>
            <a:gdLst/>
            <a:ahLst/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rgbClr val="efefef"/>
            </a:solidFill>
          </a:ln>
          <a:effectLst>
            <a:outerShdw algn="l" blurRad="88900" dist="3816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0" y="0"/>
            <a:ext cx="4446000" cy="6857640"/>
          </a:xfrm>
          <a:custGeom>
            <a:avLst/>
            <a:gdLst/>
            <a:ahLst/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4"/>
          <p:cNvSpPr txBox="1"/>
          <p:nvPr/>
        </p:nvSpPr>
        <p:spPr>
          <a:xfrm>
            <a:off x="371160" y="1161360"/>
            <a:ext cx="3437640" cy="1238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Tracing Backend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0" y="1426680"/>
            <a:ext cx="127800" cy="6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396000" y="2443320"/>
            <a:ext cx="338292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7"/>
          <p:cNvSpPr txBox="1"/>
          <p:nvPr/>
        </p:nvSpPr>
        <p:spPr>
          <a:xfrm>
            <a:off x="371160" y="2718000"/>
            <a:ext cx="3438720" cy="320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Responsible for receiving spans and linking them to form a trace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8" descr="Chart, funnel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901040" y="1575720"/>
            <a:ext cx="6921720" cy="380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does Istio help?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6000" y="1368000"/>
            <a:ext cx="10944000" cy="5256000"/>
          </a:xfrm>
          <a:prstGeom prst="rect">
            <a:avLst/>
          </a:prstGeom>
          <a:solidFill>
            <a:srgbClr val="ffffff"/>
          </a:solidFill>
          <a:ln w="19080">
            <a:solidFill>
              <a:srgbClr val="c1e5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2448000" y="2664000"/>
            <a:ext cx="1584000" cy="2088000"/>
          </a:xfrm>
          <a:prstGeom prst="rect">
            <a:avLst/>
          </a:prstGeom>
          <a:solidFill>
            <a:srgbClr val="c1e5ff">
              <a:alpha val="8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2664000" y="2880000"/>
            <a:ext cx="1152000" cy="1008000"/>
          </a:xfrm>
          <a:prstGeom prst="rect">
            <a:avLst/>
          </a:prstGeom>
          <a:solidFill>
            <a:srgbClr val="b4c7dc"/>
          </a:solidFill>
          <a:ln>
            <a:solidFill>
              <a:srgbClr val="0062c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300" spc="-1" strike="noStrike">
                <a:latin typeface="Arial"/>
              </a:rPr>
              <a:t>service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664000" y="4176000"/>
            <a:ext cx="1152000" cy="360000"/>
          </a:xfrm>
          <a:prstGeom prst="rect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300" spc="-1" strike="noStrike">
                <a:latin typeface="Arial"/>
              </a:rPr>
              <a:t>proxy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7488000" y="2664000"/>
            <a:ext cx="1584000" cy="2088000"/>
          </a:xfrm>
          <a:prstGeom prst="rect">
            <a:avLst/>
          </a:prstGeom>
          <a:solidFill>
            <a:srgbClr val="c1e5ff">
              <a:alpha val="8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7704000" y="2880000"/>
            <a:ext cx="1152000" cy="1008000"/>
          </a:xfrm>
          <a:prstGeom prst="rect">
            <a:avLst/>
          </a:prstGeom>
          <a:solidFill>
            <a:srgbClr val="b4c7dc"/>
          </a:solidFill>
          <a:ln>
            <a:solidFill>
              <a:srgbClr val="0062c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300" spc="-1" strike="noStrike">
                <a:latin typeface="Arial"/>
              </a:rPr>
              <a:t>service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7704000" y="4176000"/>
            <a:ext cx="1152000" cy="360000"/>
          </a:xfrm>
          <a:prstGeom prst="rect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300" spc="-1" strike="noStrike">
                <a:latin typeface="Arial"/>
              </a:rPr>
              <a:t>proxy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24" name="Line 9"/>
          <p:cNvSpPr/>
          <p:nvPr/>
        </p:nvSpPr>
        <p:spPr>
          <a:xfrm flipV="1">
            <a:off x="720000" y="4380120"/>
            <a:ext cx="1728000" cy="11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10"/>
          <p:cNvSpPr txBox="1"/>
          <p:nvPr/>
        </p:nvSpPr>
        <p:spPr>
          <a:xfrm>
            <a:off x="792000" y="3744000"/>
            <a:ext cx="15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1. Incoming http request with no trace headers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" name="Line 11"/>
          <p:cNvSpPr/>
          <p:nvPr/>
        </p:nvSpPr>
        <p:spPr>
          <a:xfrm flipV="1">
            <a:off x="3096000" y="3888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2"/>
          <p:cNvSpPr/>
          <p:nvPr/>
        </p:nvSpPr>
        <p:spPr>
          <a:xfrm>
            <a:off x="3456000" y="3888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13"/>
          <p:cNvSpPr txBox="1"/>
          <p:nvPr/>
        </p:nvSpPr>
        <p:spPr>
          <a:xfrm>
            <a:off x="2160000" y="4824000"/>
            <a:ext cx="2016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2. Proxy generates trace headers before forwarding request to service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" name="TextShape 14"/>
          <p:cNvSpPr txBox="1"/>
          <p:nvPr/>
        </p:nvSpPr>
        <p:spPr>
          <a:xfrm>
            <a:off x="2304000" y="1872000"/>
            <a:ext cx="2016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3. Service is responsible for adding trace headers to outgoing requests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1" lang="en-GB" sz="1200" spc="-1" strike="noStrike">
                <a:latin typeface="Arial"/>
              </a:rPr>
              <a:t>(context propagation)*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" name="Line 15"/>
          <p:cNvSpPr/>
          <p:nvPr/>
        </p:nvSpPr>
        <p:spPr>
          <a:xfrm>
            <a:off x="4032000" y="4392000"/>
            <a:ext cx="345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16"/>
          <p:cNvSpPr txBox="1"/>
          <p:nvPr/>
        </p:nvSpPr>
        <p:spPr>
          <a:xfrm>
            <a:off x="4896000" y="388800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4. Http request sent with trace headers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" name="Line 17"/>
          <p:cNvSpPr/>
          <p:nvPr/>
        </p:nvSpPr>
        <p:spPr>
          <a:xfrm flipV="1">
            <a:off x="8064000" y="3888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8"/>
          <p:cNvSpPr/>
          <p:nvPr/>
        </p:nvSpPr>
        <p:spPr>
          <a:xfrm>
            <a:off x="8496000" y="3888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9"/>
          <p:cNvSpPr/>
          <p:nvPr/>
        </p:nvSpPr>
        <p:spPr>
          <a:xfrm>
            <a:off x="1224000" y="5904000"/>
            <a:ext cx="9216000" cy="576000"/>
          </a:xfrm>
          <a:prstGeom prst="rect">
            <a:avLst/>
          </a:prstGeom>
          <a:solidFill>
            <a:srgbClr val="c1e5ff">
              <a:alpha val="8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Tracing Backend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Freeform 20"/>
          <p:cNvSpPr/>
          <p:nvPr/>
        </p:nvSpPr>
        <p:spPr>
          <a:xfrm>
            <a:off x="3888000" y="4464000"/>
            <a:ext cx="648360" cy="1656360"/>
          </a:xfrm>
          <a:custGeom>
            <a:avLst/>
            <a:gdLst/>
            <a:ahLst/>
            <a:rect l="0" t="0" r="r" b="b"/>
            <a:pathLst>
              <a:path w="1801" h="4601">
                <a:moveTo>
                  <a:pt x="0" y="0"/>
                </a:moveTo>
                <a:cubicBezTo>
                  <a:pt x="1800" y="2600"/>
                  <a:pt x="400" y="4600"/>
                  <a:pt x="400" y="4600"/>
                </a:cubicBezTo>
              </a:path>
            </a:pathLst>
          </a:custGeom>
          <a:ln>
            <a:solidFill>
              <a:srgbClr val="3465a4"/>
            </a:solidFill>
            <a:tailEnd len="med" type="triangle" w="med"/>
          </a:ln>
        </p:spPr>
      </p:sp>
      <p:sp>
        <p:nvSpPr>
          <p:cNvPr id="136" name="Freeform 21"/>
          <p:cNvSpPr/>
          <p:nvPr/>
        </p:nvSpPr>
        <p:spPr>
          <a:xfrm>
            <a:off x="8856000" y="4464000"/>
            <a:ext cx="504360" cy="1584360"/>
          </a:xfrm>
          <a:custGeom>
            <a:avLst/>
            <a:gdLst/>
            <a:ahLst/>
            <a:rect l="0" t="0" r="r" b="b"/>
            <a:pathLst>
              <a:path w="1401" h="4401">
                <a:moveTo>
                  <a:pt x="200" y="0"/>
                </a:moveTo>
                <a:cubicBezTo>
                  <a:pt x="1400" y="1600"/>
                  <a:pt x="0" y="4400"/>
                  <a:pt x="0" y="4400"/>
                </a:cubicBezTo>
              </a:path>
            </a:pathLst>
          </a:custGeom>
          <a:ln>
            <a:solidFill>
              <a:srgbClr val="3465a4"/>
            </a:solidFill>
            <a:tailEnd len="med" type="triangle" w="med"/>
          </a:ln>
        </p:spPr>
      </p:sp>
      <p:sp>
        <p:nvSpPr>
          <p:cNvPr id="137" name="TextShape 22"/>
          <p:cNvSpPr txBox="1"/>
          <p:nvPr/>
        </p:nvSpPr>
        <p:spPr>
          <a:xfrm>
            <a:off x="5328000" y="5256000"/>
            <a:ext cx="182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5. Proxies send spans to tracing backend asynchronously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" name="Line 23"/>
          <p:cNvSpPr/>
          <p:nvPr/>
        </p:nvSpPr>
        <p:spPr>
          <a:xfrm flipH="1">
            <a:off x="4031640" y="4597560"/>
            <a:ext cx="338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4"/>
          <p:cNvSpPr/>
          <p:nvPr/>
        </p:nvSpPr>
        <p:spPr>
          <a:xfrm flipH="1">
            <a:off x="504000" y="4608000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Application>LibreOffice/6.4.7.2$Linux_X86_64 LibreOffice_project/40$Build-2</Application>
  <Words>396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2023-04-04T23:57:00Z</dcterms:created>
  <dc:creator>Lawrence Webber</dc:creator>
  <dc:description/>
  <dc:language>en-GB</dc:language>
  <cp:lastModifiedBy/>
  <dcterms:modified xsi:type="dcterms:W3CDTF">2024-02-04T14:18:02Z</dcterms:modified>
  <cp:revision>8</cp:revision>
  <dc:subject/>
  <dc:title>Distributed Tracing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edfc34b6-bf95-44c7-961c-9f58afbe7ab6_ActionId">
    <vt:lpwstr>b0e1d67e-07a8-44af-8322-77bf51f1aab5</vt:lpwstr>
  </property>
  <property fmtid="{D5CDD505-2E9C-101B-9397-08002B2CF9AE}" pid="8" name="MSIP_Label_edfc34b6-bf95-44c7-961c-9f58afbe7ab6_ContentBits">
    <vt:lpwstr>0</vt:lpwstr>
  </property>
  <property fmtid="{D5CDD505-2E9C-101B-9397-08002B2CF9AE}" pid="9" name="MSIP_Label_edfc34b6-bf95-44c7-961c-9f58afbe7ab6_Enabled">
    <vt:lpwstr>true</vt:lpwstr>
  </property>
  <property fmtid="{D5CDD505-2E9C-101B-9397-08002B2CF9AE}" pid="10" name="MSIP_Label_edfc34b6-bf95-44c7-961c-9f58afbe7ab6_Method">
    <vt:lpwstr>Standard</vt:lpwstr>
  </property>
  <property fmtid="{D5CDD505-2E9C-101B-9397-08002B2CF9AE}" pid="11" name="MSIP_Label_edfc34b6-bf95-44c7-961c-9f58afbe7ab6_Name">
    <vt:lpwstr>General</vt:lpwstr>
  </property>
  <property fmtid="{D5CDD505-2E9C-101B-9397-08002B2CF9AE}" pid="12" name="MSIP_Label_edfc34b6-bf95-44c7-961c-9f58afbe7ab6_SetDate">
    <vt:lpwstr>2023-04-04T23:57:54Z</vt:lpwstr>
  </property>
  <property fmtid="{D5CDD505-2E9C-101B-9397-08002B2CF9AE}" pid="13" name="MSIP_Label_edfc34b6-bf95-44c7-961c-9f58afbe7ab6_SiteId">
    <vt:lpwstr>a9bf41a0-2857-4977-887e-706956956e9b</vt:lpwstr>
  </property>
  <property fmtid="{D5CDD505-2E9C-101B-9397-08002B2CF9AE}" pid="14" name="Notes">
    <vt:i4>4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19</vt:i4>
  </property>
</Properties>
</file>