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99" r:id="rId2"/>
    <p:sldId id="257" r:id="rId3"/>
    <p:sldId id="295" r:id="rId4"/>
    <p:sldId id="279" r:id="rId5"/>
    <p:sldId id="275" r:id="rId6"/>
    <p:sldId id="276" r:id="rId7"/>
    <p:sldId id="277" r:id="rId8"/>
    <p:sldId id="265" r:id="rId9"/>
    <p:sldId id="300" r:id="rId10"/>
    <p:sldId id="30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116" d="100"/>
          <a:sy n="116" d="100"/>
        </p:scale>
        <p:origin x="1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07A57-47BC-45C1-B9EB-906F4463B0AB}" type="datetimeFigureOut">
              <a:rPr lang="en-AU" smtClean="0"/>
              <a:t>20/09/2023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838D7-8F53-414D-A178-F59763C42603}" type="slidenum">
              <a:rPr lang="en-AU" smtClean="0"/>
              <a:t>‹#›</a:t>
            </a:fld>
            <a:endParaRPr lang="en-AU"/>
          </a:p>
        </p:txBody>
      </p:sp>
    </p:spTree>
    <p:extLst>
      <p:ext uri="{BB962C8B-B14F-4D97-AF65-F5344CB8AC3E}">
        <p14:creationId xmlns:p14="http://schemas.microsoft.com/office/powerpoint/2010/main" val="233387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20/09/2023</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20/09/2023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20/09/2023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20/09/2023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20/09/2023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20/09/2023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20/09/2023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20/09/2023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20/09/2023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20/09/2023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20/09/2023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20/09/2023</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5: Integrated System</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1975987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87610" cy="4247317"/>
          </a:xfrm>
          <a:prstGeom prst="rect">
            <a:avLst/>
          </a:prstGeom>
          <a:noFill/>
        </p:spPr>
        <p:txBody>
          <a:bodyPr wrap="square" rtlCol="0">
            <a:spAutoFit/>
          </a:bodyPr>
          <a:lstStyle/>
          <a:p>
            <a:r>
              <a:rPr lang="en-AU" dirty="0"/>
              <a:t>- Waypoint thresholding</a:t>
            </a:r>
          </a:p>
          <a:p>
            <a:r>
              <a:rPr lang="en-AU" dirty="0"/>
              <a:t>	You can set an appropriate threshold so the robot doesn’t have to get too close to a waypoint point 	and get fixated at trying to do so</a:t>
            </a:r>
          </a:p>
          <a:p>
            <a:br>
              <a:rPr lang="en-AU" dirty="0"/>
            </a:br>
            <a:r>
              <a:rPr lang="en-AU" dirty="0"/>
              <a:t>	If this fixation is due to the robot thinking it “teleported” due to an update of its position from seeing 	an </a:t>
            </a:r>
            <a:r>
              <a:rPr lang="en-AU" dirty="0" err="1"/>
              <a:t>ArUco</a:t>
            </a:r>
            <a:r>
              <a:rPr lang="en-AU" dirty="0"/>
              <a:t> marker, then you may need to decrease the uncertainty in the predict step so it relies on 	the robot’s dynamics a bit more </a:t>
            </a:r>
          </a:p>
          <a:p>
            <a:endParaRPr lang="en-AU" dirty="0"/>
          </a:p>
          <a:p>
            <a:endParaRPr lang="en-AU" dirty="0"/>
          </a:p>
          <a:p>
            <a:endParaRPr lang="en-AU" dirty="0"/>
          </a:p>
          <a:p>
            <a:r>
              <a:rPr lang="en-AU" dirty="0"/>
              <a:t>Remember, the skeleton codes are for reference only and you’ll have to improve the codes or write your own to get better marks. As long as your codes perform the task and generate estimation maps that can be marked according to the evaluation schemes and scripts you are free to modify the skeleton codes.</a:t>
            </a:r>
          </a:p>
          <a:p>
            <a:endParaRPr lang="en-AU" dirty="0"/>
          </a:p>
          <a:p>
            <a:endParaRPr lang="en-AU" dirty="0"/>
          </a:p>
        </p:txBody>
      </p:sp>
    </p:spTree>
    <p:extLst>
      <p:ext uri="{BB962C8B-B14F-4D97-AF65-F5344CB8AC3E}">
        <p14:creationId xmlns:p14="http://schemas.microsoft.com/office/powerpoint/2010/main" val="246886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graphicFrame>
        <p:nvGraphicFramePr>
          <p:cNvPr id="2" name="Table 2">
            <a:extLst>
              <a:ext uri="{FF2B5EF4-FFF2-40B4-BE49-F238E27FC236}">
                <a16:creationId xmlns:a16="http://schemas.microsoft.com/office/drawing/2014/main" id="{DE5D0D78-91C9-4078-BC90-BF33685D897B}"/>
              </a:ext>
            </a:extLst>
          </p:cNvPr>
          <p:cNvGraphicFramePr>
            <a:graphicFrameLocks noGrp="1"/>
          </p:cNvGraphicFramePr>
          <p:nvPr/>
        </p:nvGraphicFramePr>
        <p:xfrm>
          <a:off x="1787579" y="1344567"/>
          <a:ext cx="8552912" cy="4414520"/>
        </p:xfrm>
        <a:graphic>
          <a:graphicData uri="http://schemas.openxmlformats.org/drawingml/2006/table">
            <a:tbl>
              <a:tblPr firstRow="1" bandRow="1">
                <a:tableStyleId>{D7AC3CCA-C797-4891-BE02-D94E43425B78}</a:tableStyleId>
              </a:tblPr>
              <a:tblGrid>
                <a:gridCol w="1074819">
                  <a:extLst>
                    <a:ext uri="{9D8B030D-6E8A-4147-A177-3AD203B41FA5}">
                      <a16:colId xmlns:a16="http://schemas.microsoft.com/office/drawing/2014/main" val="3501780355"/>
                    </a:ext>
                  </a:extLst>
                </a:gridCol>
                <a:gridCol w="3575327">
                  <a:extLst>
                    <a:ext uri="{9D8B030D-6E8A-4147-A177-3AD203B41FA5}">
                      <a16:colId xmlns:a16="http://schemas.microsoft.com/office/drawing/2014/main" val="2450100747"/>
                    </a:ext>
                  </a:extLst>
                </a:gridCol>
                <a:gridCol w="3902766">
                  <a:extLst>
                    <a:ext uri="{9D8B030D-6E8A-4147-A177-3AD203B41FA5}">
                      <a16:colId xmlns:a16="http://schemas.microsoft.com/office/drawing/2014/main" val="2151637294"/>
                    </a:ext>
                  </a:extLst>
                </a:gridCol>
              </a:tblGrid>
              <a:tr h="370840">
                <a:tc>
                  <a:txBody>
                    <a:bodyPr/>
                    <a:lstStyle/>
                    <a:p>
                      <a:pPr algn="ctr"/>
                      <a:r>
                        <a:rPr lang="en-AU" sz="1600" b="1" dirty="0">
                          <a:effectLst/>
                        </a:rPr>
                        <a:t>Week</a:t>
                      </a:r>
                      <a:endParaRPr lang="en-AU" sz="1600" dirty="0">
                        <a:effectLst/>
                      </a:endParaRPr>
                    </a:p>
                  </a:txBody>
                  <a:tcPr/>
                </a:tc>
                <a:tc>
                  <a:txBody>
                    <a:bodyPr/>
                    <a:lstStyle/>
                    <a:p>
                      <a:pPr algn="ctr"/>
                      <a:r>
                        <a:rPr lang="en-AU" sz="1600" b="1" dirty="0">
                          <a:effectLst/>
                        </a:rPr>
                        <a:t>Objectives</a:t>
                      </a:r>
                      <a:endParaRPr lang="en-AU" sz="1600" dirty="0">
                        <a:effectLst/>
                      </a:endParaRPr>
                    </a:p>
                  </a:txBody>
                  <a:tcPr/>
                </a:tc>
                <a:tc>
                  <a:txBody>
                    <a:bodyPr/>
                    <a:lstStyle/>
                    <a:p>
                      <a:pPr algn="ctr"/>
                      <a:r>
                        <a:rPr lang="en-AU" sz="1600" b="1">
                          <a:effectLst/>
                        </a:rPr>
                        <a:t>Milestones</a:t>
                      </a:r>
                      <a:endParaRPr lang="en-AU" sz="1600">
                        <a:effectLst/>
                      </a:endParaRPr>
                    </a:p>
                  </a:txBody>
                  <a:tcPr/>
                </a:tc>
                <a:extLst>
                  <a:ext uri="{0D108BD9-81ED-4DB2-BD59-A6C34878D82A}">
                    <a16:rowId xmlns:a16="http://schemas.microsoft.com/office/drawing/2014/main" val="75969597"/>
                  </a:ext>
                </a:extLst>
              </a:tr>
              <a:tr h="370840">
                <a:tc>
                  <a:txBody>
                    <a:bodyPr/>
                    <a:lstStyle/>
                    <a:p>
                      <a:pPr algn="l"/>
                      <a:r>
                        <a:rPr lang="en-AU" sz="1600" dirty="0">
                          <a:effectLst/>
                        </a:rPr>
                        <a:t>2: M1-1</a:t>
                      </a:r>
                    </a:p>
                  </a:txBody>
                  <a:tcPr/>
                </a:tc>
                <a:tc>
                  <a:txBody>
                    <a:bodyPr/>
                    <a:lstStyle/>
                    <a:p>
                      <a:pPr algn="l"/>
                      <a:r>
                        <a:rPr lang="en-AU" sz="1600" dirty="0">
                          <a:effectLst/>
                        </a:rPr>
                        <a:t>Introduction and setup</a:t>
                      </a:r>
                    </a:p>
                  </a:txBody>
                  <a:tcPr/>
                </a:tc>
                <a:tc>
                  <a:txBody>
                    <a:bodyPr/>
                    <a:lstStyle/>
                    <a:p>
                      <a:pPr algn="l"/>
                      <a:endParaRPr lang="en-AU" sz="1600" dirty="0">
                        <a:effectLst/>
                      </a:endParaRPr>
                    </a:p>
                  </a:txBody>
                  <a:tcPr/>
                </a:tc>
                <a:extLst>
                  <a:ext uri="{0D108BD9-81ED-4DB2-BD59-A6C34878D82A}">
                    <a16:rowId xmlns:a16="http://schemas.microsoft.com/office/drawing/2014/main" val="2817849962"/>
                  </a:ext>
                </a:extLst>
              </a:tr>
              <a:tr h="370840">
                <a:tc>
                  <a:txBody>
                    <a:bodyPr/>
                    <a:lstStyle/>
                    <a:p>
                      <a:pPr algn="l"/>
                      <a:r>
                        <a:rPr lang="en-AU" sz="1600" dirty="0">
                          <a:effectLst/>
                        </a:rPr>
                        <a:t>3: M2-1</a:t>
                      </a:r>
                    </a:p>
                  </a:txBody>
                  <a:tcPr/>
                </a:tc>
                <a:tc>
                  <a:txBody>
                    <a:bodyPr/>
                    <a:lstStyle/>
                    <a:p>
                      <a:pPr algn="l"/>
                      <a:r>
                        <a:rPr lang="en-AU" sz="1600" dirty="0">
                          <a:effectLst/>
                        </a:rPr>
                        <a:t>Calibration, ARUCO markers</a:t>
                      </a:r>
                    </a:p>
                  </a:txBody>
                  <a:tcPr/>
                </a:tc>
                <a:tc>
                  <a:txBody>
                    <a:bodyPr/>
                    <a:lstStyle/>
                    <a:p>
                      <a:pPr algn="l"/>
                      <a:r>
                        <a:rPr lang="en-US" sz="1600" dirty="0">
                          <a:effectLst/>
                        </a:rPr>
                        <a:t>M1 due</a:t>
                      </a:r>
                      <a:endParaRPr lang="en-AU" sz="1600" dirty="0">
                        <a:effectLst/>
                      </a:endParaRPr>
                    </a:p>
                  </a:txBody>
                  <a:tcPr/>
                </a:tc>
                <a:extLst>
                  <a:ext uri="{0D108BD9-81ED-4DB2-BD59-A6C34878D82A}">
                    <a16:rowId xmlns:a16="http://schemas.microsoft.com/office/drawing/2014/main" val="553733502"/>
                  </a:ext>
                </a:extLst>
              </a:tr>
              <a:tr h="370840">
                <a:tc>
                  <a:txBody>
                    <a:bodyPr/>
                    <a:lstStyle/>
                    <a:p>
                      <a:pPr algn="l"/>
                      <a:r>
                        <a:rPr lang="en-AU" sz="1600" dirty="0">
                          <a:effectLst/>
                        </a:rPr>
                        <a:t>4: M2-2</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518703914"/>
                  </a:ext>
                </a:extLst>
              </a:tr>
              <a:tr h="370840">
                <a:tc>
                  <a:txBody>
                    <a:bodyPr/>
                    <a:lstStyle/>
                    <a:p>
                      <a:pPr algn="l"/>
                      <a:r>
                        <a:rPr lang="en-AU" sz="1600" dirty="0">
                          <a:effectLst/>
                        </a:rPr>
                        <a:t>5: M2-3</a:t>
                      </a:r>
                    </a:p>
                  </a:txBody>
                  <a:tcPr/>
                </a:tc>
                <a:tc>
                  <a:txBody>
                    <a:bodyPr/>
                    <a:lstStyle/>
                    <a:p>
                      <a:pPr algn="l"/>
                      <a:r>
                        <a:rPr lang="en-AU" sz="1600" dirty="0">
                          <a:effectLst/>
                        </a:rPr>
                        <a:t>SLAM</a:t>
                      </a:r>
                    </a:p>
                  </a:txBody>
                  <a:tcPr/>
                </a:tc>
                <a:tc>
                  <a:txBody>
                    <a:bodyPr/>
                    <a:lstStyle/>
                    <a:p>
                      <a:pPr algn="l"/>
                      <a:endParaRPr lang="en-AU" sz="1600" dirty="0">
                        <a:effectLst/>
                      </a:endParaRPr>
                    </a:p>
                  </a:txBody>
                  <a:tcPr/>
                </a:tc>
                <a:extLst>
                  <a:ext uri="{0D108BD9-81ED-4DB2-BD59-A6C34878D82A}">
                    <a16:rowId xmlns:a16="http://schemas.microsoft.com/office/drawing/2014/main" val="1925405519"/>
                  </a:ext>
                </a:extLst>
              </a:tr>
              <a:tr h="370840">
                <a:tc>
                  <a:txBody>
                    <a:bodyPr/>
                    <a:lstStyle/>
                    <a:p>
                      <a:pPr algn="l"/>
                      <a:r>
                        <a:rPr lang="en-AU" sz="1600" dirty="0">
                          <a:effectLst/>
                        </a:rPr>
                        <a:t>6: M3-1</a:t>
                      </a:r>
                    </a:p>
                  </a:txBody>
                  <a:tcPr/>
                </a:tc>
                <a:tc>
                  <a:txBody>
                    <a:bodyPr/>
                    <a:lstStyle/>
                    <a:p>
                      <a:pPr algn="l"/>
                      <a:r>
                        <a:rPr lang="en-AU" sz="1600" dirty="0">
                          <a:effectLst/>
                        </a:rPr>
                        <a:t>Object recognition &amp; localisation</a:t>
                      </a:r>
                    </a:p>
                  </a:txBody>
                  <a:tcPr/>
                </a:tc>
                <a:tc>
                  <a:txBody>
                    <a:bodyPr/>
                    <a:lstStyle/>
                    <a:p>
                      <a:pPr algn="l"/>
                      <a:r>
                        <a:rPr lang="en-US" sz="1600" dirty="0">
                          <a:effectLst/>
                        </a:rPr>
                        <a:t>M2 due</a:t>
                      </a:r>
                      <a:endParaRPr lang="en-AU" sz="1600" dirty="0">
                        <a:effectLst/>
                      </a:endParaRPr>
                    </a:p>
                  </a:txBody>
                  <a:tcPr/>
                </a:tc>
                <a:extLst>
                  <a:ext uri="{0D108BD9-81ED-4DB2-BD59-A6C34878D82A}">
                    <a16:rowId xmlns:a16="http://schemas.microsoft.com/office/drawing/2014/main" val="151537044"/>
                  </a:ext>
                </a:extLst>
              </a:tr>
              <a:tr h="370840">
                <a:tc>
                  <a:txBody>
                    <a:bodyPr/>
                    <a:lstStyle/>
                    <a:p>
                      <a:pPr algn="l"/>
                      <a:r>
                        <a:rPr lang="en-AU" sz="1600" dirty="0">
                          <a:effectLst/>
                        </a:rPr>
                        <a:t>7: M3-2</a:t>
                      </a:r>
                    </a:p>
                  </a:txBody>
                  <a:tcPr/>
                </a:tc>
                <a:tc>
                  <a:txBody>
                    <a:bodyPr/>
                    <a:lstStyle/>
                    <a:p>
                      <a:pPr algn="l"/>
                      <a:r>
                        <a:rPr lang="en-AU" sz="1600" dirty="0">
                          <a:effectLst/>
                        </a:rPr>
                        <a:t>Object recognition &amp; localisation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1556415861"/>
                  </a:ext>
                </a:extLst>
              </a:tr>
              <a:tr h="370840">
                <a:tc>
                  <a:txBody>
                    <a:bodyPr/>
                    <a:lstStyle/>
                    <a:p>
                      <a:pPr algn="l"/>
                      <a:r>
                        <a:rPr lang="en-AU" sz="1600" dirty="0">
                          <a:effectLst/>
                        </a:rPr>
                        <a:t>8: M4-1</a:t>
                      </a:r>
                    </a:p>
                  </a:txBody>
                  <a:tcPr/>
                </a:tc>
                <a:tc>
                  <a:txBody>
                    <a:bodyPr/>
                    <a:lstStyle/>
                    <a:p>
                      <a:pPr algn="l"/>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M3 due</a:t>
                      </a:r>
                      <a:endParaRPr lang="en-AU" sz="1600" dirty="0">
                        <a:effectLst/>
                      </a:endParaRPr>
                    </a:p>
                  </a:txBody>
                  <a:tcPr/>
                </a:tc>
                <a:extLst>
                  <a:ext uri="{0D108BD9-81ED-4DB2-BD59-A6C34878D82A}">
                    <a16:rowId xmlns:a16="http://schemas.microsoft.com/office/drawing/2014/main" val="208932148"/>
                  </a:ext>
                </a:extLst>
              </a:tr>
              <a:tr h="370840">
                <a:tc>
                  <a:txBody>
                    <a:bodyPr/>
                    <a:lstStyle/>
                    <a:p>
                      <a:pPr algn="l"/>
                      <a:r>
                        <a:rPr lang="en-AU" sz="1600" dirty="0">
                          <a:effectLst/>
                        </a:rPr>
                        <a:t>9: M4-2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effectLst/>
                        </a:rPr>
                        <a:t>Navigation &amp; 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600" dirty="0">
                        <a:effectLst/>
                      </a:endParaRPr>
                    </a:p>
                  </a:txBody>
                  <a:tcPr/>
                </a:tc>
                <a:extLst>
                  <a:ext uri="{0D108BD9-81ED-4DB2-BD59-A6C34878D82A}">
                    <a16:rowId xmlns:a16="http://schemas.microsoft.com/office/drawing/2014/main" val="3587372260"/>
                  </a:ext>
                </a:extLst>
              </a:tr>
              <a:tr h="370840">
                <a:tc>
                  <a:txBody>
                    <a:bodyPr/>
                    <a:lstStyle/>
                    <a:p>
                      <a:pPr algn="l"/>
                      <a:r>
                        <a:rPr lang="en-AU" sz="1600" dirty="0">
                          <a:effectLst/>
                        </a:rPr>
                        <a:t>10: M5-1</a:t>
                      </a:r>
                    </a:p>
                  </a:txBody>
                  <a:tcPr/>
                </a:tc>
                <a:tc>
                  <a:txBody>
                    <a:bodyPr/>
                    <a:lstStyle/>
                    <a:p>
                      <a:pPr algn="l"/>
                      <a:r>
                        <a:rPr lang="en-AU" sz="1600" dirty="0">
                          <a:effectLst/>
                        </a:rPr>
                        <a:t>Integration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M4 due</a:t>
                      </a:r>
                      <a:endParaRPr lang="en-AU" sz="1600" dirty="0">
                        <a:effectLst/>
                      </a:endParaRPr>
                    </a:p>
                  </a:txBody>
                  <a:tcPr/>
                </a:tc>
                <a:extLst>
                  <a:ext uri="{0D108BD9-81ED-4DB2-BD59-A6C34878D82A}">
                    <a16:rowId xmlns:a16="http://schemas.microsoft.com/office/drawing/2014/main" val="1378605540"/>
                  </a:ext>
                </a:extLst>
              </a:tr>
              <a:tr h="370840">
                <a:tc>
                  <a:txBody>
                    <a:bodyPr/>
                    <a:lstStyle/>
                    <a:p>
                      <a:pPr algn="l"/>
                      <a:r>
                        <a:rPr lang="en-AU" sz="1600" dirty="0">
                          <a:effectLst/>
                        </a:rPr>
                        <a:t>11: Final</a:t>
                      </a:r>
                    </a:p>
                  </a:txBody>
                  <a:tcPr/>
                </a:tc>
                <a:tc>
                  <a:txBody>
                    <a:bodyPr/>
                    <a:lstStyle/>
                    <a:p>
                      <a:pPr algn="l"/>
                      <a:r>
                        <a:rPr lang="en-AU" sz="1600">
                          <a:effectLst/>
                        </a:rPr>
                        <a:t>Improvement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M5 due</a:t>
                      </a:r>
                      <a:endParaRPr lang="en-AU" sz="1600" dirty="0">
                        <a:effectLst/>
                      </a:endParaRPr>
                    </a:p>
                  </a:txBody>
                  <a:tcPr/>
                </a:tc>
                <a:extLst>
                  <a:ext uri="{0D108BD9-81ED-4DB2-BD59-A6C34878D82A}">
                    <a16:rowId xmlns:a16="http://schemas.microsoft.com/office/drawing/2014/main" val="1910154651"/>
                  </a:ext>
                </a:extLst>
              </a:tr>
              <a:tr h="185420">
                <a:tc>
                  <a:txBody>
                    <a:bodyPr/>
                    <a:lstStyle/>
                    <a:p>
                      <a:pPr algn="l"/>
                      <a:r>
                        <a:rPr lang="en-AU" sz="1600" dirty="0">
                          <a:effectLst/>
                        </a:rPr>
                        <a:t>12: Final</a:t>
                      </a:r>
                    </a:p>
                  </a:txBody>
                  <a:tcPr/>
                </a:tc>
                <a:tc>
                  <a:txBody>
                    <a:bodyPr/>
                    <a:lstStyle/>
                    <a:p>
                      <a:pPr algn="l"/>
                      <a:r>
                        <a:rPr lang="en-AU" sz="1600" dirty="0">
                          <a:effectLst/>
                        </a:rPr>
                        <a:t>Final demo &amp; competition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Final demo</a:t>
                      </a:r>
                      <a:endParaRPr lang="en-AU" sz="1600" dirty="0">
                        <a:effectLst/>
                      </a:endParaRPr>
                    </a:p>
                  </a:txBody>
                  <a:tcPr/>
                </a:tc>
                <a:extLst>
                  <a:ext uri="{0D108BD9-81ED-4DB2-BD59-A6C34878D82A}">
                    <a16:rowId xmlns:a16="http://schemas.microsoft.com/office/drawing/2014/main" val="3622796723"/>
                  </a:ext>
                </a:extLst>
              </a:tr>
            </a:tbl>
          </a:graphicData>
        </a:graphic>
      </p:graphicFrame>
      <p:sp>
        <p:nvSpPr>
          <p:cNvPr id="7" name="TextBox 6">
            <a:extLst>
              <a:ext uri="{FF2B5EF4-FFF2-40B4-BE49-F238E27FC236}">
                <a16:creationId xmlns:a16="http://schemas.microsoft.com/office/drawing/2014/main" id="{07D73589-860F-3F26-05AE-20E2E317EA64}"/>
              </a:ext>
            </a:extLst>
          </p:cNvPr>
          <p:cNvSpPr txBox="1"/>
          <p:nvPr/>
        </p:nvSpPr>
        <p:spPr>
          <a:xfrm>
            <a:off x="1462393" y="4654281"/>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89454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26765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63520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8BC7ED-D566-CE59-4244-0E802114C391}"/>
              </a:ext>
            </a:extLst>
          </p:cNvPr>
          <p:cNvCxnSpPr/>
          <p:nvPr/>
        </p:nvCxnSpPr>
        <p:spPr>
          <a:xfrm>
            <a:off x="1640172" y="299678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F891C35-8EEF-2F64-7ABF-FF5CC335A651}"/>
              </a:ext>
            </a:extLst>
          </p:cNvPr>
          <p:cNvCxnSpPr/>
          <p:nvPr/>
        </p:nvCxnSpPr>
        <p:spPr>
          <a:xfrm>
            <a:off x="1637188" y="3370322"/>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CEB60F-37D6-7DC4-133A-519F8819D69C}"/>
              </a:ext>
            </a:extLst>
          </p:cNvPr>
          <p:cNvCxnSpPr/>
          <p:nvPr/>
        </p:nvCxnSpPr>
        <p:spPr>
          <a:xfrm>
            <a:off x="1640178" y="3755802"/>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A20FEF-896C-BC9B-CE3B-5A1E1CE741A1}"/>
              </a:ext>
            </a:extLst>
          </p:cNvPr>
          <p:cNvCxnSpPr/>
          <p:nvPr/>
        </p:nvCxnSpPr>
        <p:spPr>
          <a:xfrm>
            <a:off x="1640173" y="410749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C408C5-2328-93BE-1348-12E2BF5F9669}"/>
              </a:ext>
            </a:extLst>
          </p:cNvPr>
          <p:cNvCxnSpPr/>
          <p:nvPr/>
        </p:nvCxnSpPr>
        <p:spPr>
          <a:xfrm>
            <a:off x="1637188" y="4487003"/>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90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M4: Evaluation</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355312"/>
          </a:xfrm>
          <a:prstGeom prst="rect">
            <a:avLst/>
          </a:prstGeom>
          <a:noFill/>
        </p:spPr>
        <p:txBody>
          <a:bodyPr wrap="square" rtlCol="0">
            <a:spAutoFit/>
          </a:bodyPr>
          <a:lstStyle/>
          <a:p>
            <a:r>
              <a:rPr lang="en-US" dirty="0"/>
              <a:t>Live demo marking in wk10 using new arena</a:t>
            </a:r>
          </a:p>
          <a:p>
            <a:endParaRPr lang="en-US" dirty="0"/>
          </a:p>
          <a:p>
            <a:r>
              <a:rPr lang="en-US" dirty="0"/>
              <a:t>Each of the 3 levels have different marks associated</a:t>
            </a:r>
          </a:p>
          <a:p>
            <a:r>
              <a:rPr lang="en-US" b="1" dirty="0"/>
              <a:t>	Level 1</a:t>
            </a:r>
            <a:r>
              <a:rPr lang="en-US" dirty="0"/>
              <a:t>: (Total marks: 60pt)</a:t>
            </a:r>
          </a:p>
          <a:p>
            <a:r>
              <a:rPr lang="en-US" dirty="0"/>
              <a:t>		For each successful navigation in order +12pts</a:t>
            </a:r>
          </a:p>
          <a:p>
            <a:endParaRPr lang="en-US" dirty="0"/>
          </a:p>
          <a:p>
            <a:r>
              <a:rPr lang="en-US" b="1" dirty="0"/>
              <a:t>	Level 2</a:t>
            </a:r>
            <a:r>
              <a:rPr lang="en-US" dirty="0"/>
              <a:t>: (Total marks: 20pt)</a:t>
            </a:r>
          </a:p>
          <a:p>
            <a:r>
              <a:rPr lang="en-US" dirty="0"/>
              <a:t>		You get the Lv1 60pt if you can </a:t>
            </a:r>
            <a:r>
              <a:rPr lang="en-US" b="1" dirty="0"/>
              <a:t>achieve a qualified run </a:t>
            </a:r>
            <a:r>
              <a:rPr lang="en-US" dirty="0"/>
              <a:t>in Lv2</a:t>
            </a:r>
          </a:p>
          <a:p>
            <a:r>
              <a:rPr lang="en-US" dirty="0"/>
              <a:t>		For each successful navigation in order +4pts</a:t>
            </a:r>
          </a:p>
          <a:p>
            <a:endParaRPr lang="en-US" dirty="0"/>
          </a:p>
          <a:p>
            <a:r>
              <a:rPr lang="en-US" b="1" dirty="0"/>
              <a:t>	Level 3</a:t>
            </a:r>
            <a:r>
              <a:rPr lang="en-US" dirty="0"/>
              <a:t>: (Total marks: 20pt)</a:t>
            </a:r>
          </a:p>
          <a:p>
            <a:r>
              <a:rPr lang="en-US" dirty="0"/>
              <a:t>		You get the Lv1+Lv2 80pt if you can </a:t>
            </a:r>
            <a:r>
              <a:rPr lang="en-US" b="1" dirty="0"/>
              <a:t>achieve a qualified run </a:t>
            </a:r>
            <a:r>
              <a:rPr lang="en-US" dirty="0"/>
              <a:t>in Lv3</a:t>
            </a:r>
          </a:p>
          <a:p>
            <a:r>
              <a:rPr lang="en-US" dirty="0"/>
              <a:t>		For each successful navigation in order +4pts</a:t>
            </a:r>
          </a:p>
          <a:p>
            <a:endParaRPr lang="en-US" dirty="0"/>
          </a:p>
          <a:p>
            <a:r>
              <a:rPr lang="en-US" dirty="0"/>
              <a:t>You will receive penalties if:</a:t>
            </a:r>
          </a:p>
          <a:p>
            <a:r>
              <a:rPr lang="en-US" dirty="0"/>
              <a:t>	Robot collides with marker/object (-2pt)</a:t>
            </a:r>
          </a:p>
          <a:p>
            <a:r>
              <a:rPr lang="en-US" dirty="0"/>
              <a:t>	Robot goes out of arena boundaries (-5pt)</a:t>
            </a:r>
          </a:p>
          <a:p>
            <a:r>
              <a:rPr lang="en-US" dirty="0"/>
              <a:t>	Max 3 penalties allowed: third time a penalty happens that run is disqualified and gets 0 </a:t>
            </a:r>
          </a:p>
          <a:p>
            <a:endParaRPr lang="en-US" dirty="0"/>
          </a:p>
        </p:txBody>
      </p:sp>
    </p:spTree>
    <p:extLst>
      <p:ext uri="{BB962C8B-B14F-4D97-AF65-F5344CB8AC3E}">
        <p14:creationId xmlns:p14="http://schemas.microsoft.com/office/powerpoint/2010/main" val="236689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ECE4078 in a nutshell</a:t>
            </a:r>
          </a:p>
        </p:txBody>
      </p:sp>
      <p:pic>
        <p:nvPicPr>
          <p:cNvPr id="3" name="Picture 2" descr="A white board with writing on it&#10;&#10;Description automatically generated with medium confidence">
            <a:extLst>
              <a:ext uri="{FF2B5EF4-FFF2-40B4-BE49-F238E27FC236}">
                <a16:creationId xmlns:a16="http://schemas.microsoft.com/office/drawing/2014/main" id="{83D156BD-E54A-923D-E2AC-66AB2B35BDF1}"/>
              </a:ext>
            </a:extLst>
          </p:cNvPr>
          <p:cNvPicPr>
            <a:picLocks noChangeAspect="1"/>
          </p:cNvPicPr>
          <p:nvPr/>
        </p:nvPicPr>
        <p:blipFill rotWithShape="1">
          <a:blip r:embed="rId2">
            <a:extLst>
              <a:ext uri="{28A0092B-C50C-407E-A947-70E740481C1C}">
                <a14:useLocalDpi xmlns:a14="http://schemas.microsoft.com/office/drawing/2010/main" val="0"/>
              </a:ext>
            </a:extLst>
          </a:blip>
          <a:srcRect l="7722" t="6427" r="2135" b="35156"/>
          <a:stretch/>
        </p:blipFill>
        <p:spPr>
          <a:xfrm>
            <a:off x="1421920" y="1119976"/>
            <a:ext cx="9826340" cy="4775930"/>
          </a:xfrm>
          <a:prstGeom prst="rect">
            <a:avLst/>
          </a:prstGeom>
        </p:spPr>
      </p:pic>
      <p:sp>
        <p:nvSpPr>
          <p:cNvPr id="5" name="TextBox 4">
            <a:extLst>
              <a:ext uri="{FF2B5EF4-FFF2-40B4-BE49-F238E27FC236}">
                <a16:creationId xmlns:a16="http://schemas.microsoft.com/office/drawing/2014/main" id="{29EB3D6C-D355-E1C0-B9B4-6F32DCF35792}"/>
              </a:ext>
            </a:extLst>
          </p:cNvPr>
          <p:cNvSpPr txBox="1"/>
          <p:nvPr/>
        </p:nvSpPr>
        <p:spPr>
          <a:xfrm>
            <a:off x="8120543" y="6332766"/>
            <a:ext cx="3378531" cy="369332"/>
          </a:xfrm>
          <a:prstGeom prst="rect">
            <a:avLst/>
          </a:prstGeom>
          <a:noFill/>
        </p:spPr>
        <p:txBody>
          <a:bodyPr wrap="square" rtlCol="0">
            <a:spAutoFit/>
          </a:bodyPr>
          <a:lstStyle/>
          <a:p>
            <a:r>
              <a:rPr lang="en-US" dirty="0"/>
              <a:t>- By unknown 2022 student</a:t>
            </a:r>
          </a:p>
        </p:txBody>
      </p:sp>
    </p:spTree>
    <p:extLst>
      <p:ext uri="{BB962C8B-B14F-4D97-AF65-F5344CB8AC3E}">
        <p14:creationId xmlns:p14="http://schemas.microsoft.com/office/powerpoint/2010/main" val="290076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5: Integration</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88314" cy="5909310"/>
          </a:xfrm>
          <a:prstGeom prst="rect">
            <a:avLst/>
          </a:prstGeom>
          <a:noFill/>
        </p:spPr>
        <p:txBody>
          <a:bodyPr wrap="square" rtlCol="0">
            <a:spAutoFit/>
          </a:bodyPr>
          <a:lstStyle/>
          <a:p>
            <a:r>
              <a:rPr lang="en-US" dirty="0"/>
              <a:t>M5 focuses on integrating all the previous milestones to allow </a:t>
            </a:r>
            <a:r>
              <a:rPr lang="en-US" dirty="0" err="1"/>
              <a:t>PenguinPi</a:t>
            </a:r>
            <a:r>
              <a:rPr lang="en-US" dirty="0"/>
              <a:t> to go grocery shopping</a:t>
            </a:r>
          </a:p>
          <a:p>
            <a:r>
              <a:rPr lang="en-US" dirty="0"/>
              <a:t>	Your task will be to first map out the arena of all 10 </a:t>
            </a:r>
            <a:r>
              <a:rPr lang="en-US" dirty="0" err="1"/>
              <a:t>ArUco</a:t>
            </a:r>
            <a:r>
              <a:rPr lang="en-US" dirty="0"/>
              <a:t> markers (M2) and 10 targets (M3) which 	you can 	do so by manually driving around the arena (M1). Once the arena is mapped you will then be 	tasked to navigate to targets on a shopping list following the given order (M4).</a:t>
            </a:r>
          </a:p>
          <a:p>
            <a:endParaRPr lang="en-US" dirty="0"/>
          </a:p>
          <a:p>
            <a:r>
              <a:rPr lang="en-US" b="1" dirty="0"/>
              <a:t>M5 is a trial run of your final demo.</a:t>
            </a:r>
            <a:r>
              <a:rPr lang="en-US" dirty="0"/>
              <a:t>	</a:t>
            </a:r>
          </a:p>
          <a:p>
            <a:endParaRPr lang="en-US" dirty="0"/>
          </a:p>
          <a:p>
            <a:r>
              <a:rPr lang="en-US" dirty="0"/>
              <a:t>The arena will always contain:</a:t>
            </a:r>
          </a:p>
          <a:p>
            <a:r>
              <a:rPr lang="en-US" dirty="0"/>
              <a:t>	10 </a:t>
            </a:r>
            <a:r>
              <a:rPr lang="en-US" dirty="0" err="1"/>
              <a:t>ArUco</a:t>
            </a:r>
            <a:r>
              <a:rPr lang="en-US" dirty="0"/>
              <a:t> markers</a:t>
            </a:r>
          </a:p>
          <a:p>
            <a:r>
              <a:rPr lang="en-US" dirty="0"/>
              <a:t>	5 unique </a:t>
            </a:r>
            <a:r>
              <a:rPr lang="en-US" dirty="0" err="1"/>
              <a:t>fruits&amp;vegs</a:t>
            </a:r>
            <a:r>
              <a:rPr lang="en-US" dirty="0"/>
              <a:t> as targets for navigation (given shopping list)</a:t>
            </a:r>
          </a:p>
          <a:p>
            <a:r>
              <a:rPr lang="en-US" dirty="0"/>
              <a:t>	5 obstacle </a:t>
            </a:r>
            <a:r>
              <a:rPr lang="en-US" dirty="0" err="1"/>
              <a:t>fruits&amp;vegs</a:t>
            </a:r>
            <a:r>
              <a:rPr lang="en-US" dirty="0"/>
              <a:t> (containing duplicates)</a:t>
            </a:r>
          </a:p>
          <a:p>
            <a:endParaRPr lang="en-US" dirty="0"/>
          </a:p>
          <a:p>
            <a:r>
              <a:rPr lang="en-US" dirty="0"/>
              <a:t>There are two evaluation components:</a:t>
            </a:r>
          </a:p>
          <a:p>
            <a:pPr marL="285750" indent="-285750">
              <a:buFont typeface="Arial" panose="020B0604020202020204" pitchFamily="34" charset="0"/>
              <a:buChar char="•"/>
            </a:pPr>
            <a:r>
              <a:rPr lang="en-US" dirty="0"/>
              <a:t>Arena mapping: 40pts</a:t>
            </a:r>
          </a:p>
          <a:p>
            <a:pPr marL="742950" lvl="1" indent="-285750">
              <a:buFont typeface="Arial" panose="020B0604020202020204" pitchFamily="34" charset="0"/>
              <a:buChar char="•"/>
            </a:pPr>
            <a:r>
              <a:rPr lang="en-US" dirty="0"/>
              <a:t>SLAM map: 20pts</a:t>
            </a:r>
          </a:p>
          <a:p>
            <a:pPr marL="742950" lvl="1" indent="-285750">
              <a:buFont typeface="Arial" panose="020B0604020202020204" pitchFamily="34" charset="0"/>
              <a:buChar char="•"/>
            </a:pPr>
            <a:r>
              <a:rPr lang="en-US" dirty="0"/>
              <a:t>Target map: 20pts</a:t>
            </a:r>
          </a:p>
          <a:p>
            <a:pPr marL="285750" indent="-285750">
              <a:buFont typeface="Arial" panose="020B0604020202020204" pitchFamily="34" charset="0"/>
              <a:buChar char="•"/>
            </a:pPr>
            <a:r>
              <a:rPr lang="en-US" dirty="0"/>
              <a:t>Grocery shopping / navigation: 60pts</a:t>
            </a:r>
          </a:p>
          <a:p>
            <a:pPr marL="742950" lvl="1" indent="-285750">
              <a:buFont typeface="Arial" panose="020B0604020202020204" pitchFamily="34" charset="0"/>
              <a:buChar char="•"/>
            </a:pPr>
            <a:r>
              <a:rPr lang="en-US" dirty="0"/>
              <a:t>Semi-auto waypoint navigation: 10pts</a:t>
            </a:r>
          </a:p>
          <a:p>
            <a:pPr marL="742950" lvl="1" indent="-285750">
              <a:buFont typeface="Arial" panose="020B0604020202020204" pitchFamily="34" charset="0"/>
              <a:buChar char="•"/>
            </a:pPr>
            <a:r>
              <a:rPr lang="en-US" dirty="0"/>
              <a:t>Full auto navigation: 50pts</a:t>
            </a:r>
          </a:p>
          <a:p>
            <a:endParaRPr lang="en-US" dirty="0"/>
          </a:p>
          <a:p>
            <a:r>
              <a:rPr lang="en-US" dirty="0"/>
              <a:t>SLAM test case provided to help your development. Remember that all skeleton codes are for ref only.</a:t>
            </a:r>
          </a:p>
        </p:txBody>
      </p:sp>
    </p:spTree>
    <p:extLst>
      <p:ext uri="{BB962C8B-B14F-4D97-AF65-F5344CB8AC3E}">
        <p14:creationId xmlns:p14="http://schemas.microsoft.com/office/powerpoint/2010/main" val="363339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M5: Task</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88314" cy="5355312"/>
          </a:xfrm>
          <a:prstGeom prst="rect">
            <a:avLst/>
          </a:prstGeom>
          <a:noFill/>
        </p:spPr>
        <p:txBody>
          <a:bodyPr wrap="square" rtlCol="0">
            <a:spAutoFit/>
          </a:bodyPr>
          <a:lstStyle/>
          <a:p>
            <a:endParaRPr lang="en-US" dirty="0"/>
          </a:p>
          <a:p>
            <a:r>
              <a:rPr lang="en-US" dirty="0"/>
              <a:t>You can perform the mapping and navigation task independently</a:t>
            </a:r>
          </a:p>
          <a:p>
            <a:endParaRPr lang="en-US" dirty="0"/>
          </a:p>
          <a:p>
            <a:r>
              <a:rPr lang="en-US" dirty="0"/>
              <a:t>	You can first manually drive around the arena creating a map of the </a:t>
            </a:r>
            <a:r>
              <a:rPr lang="en-US" dirty="0" err="1"/>
              <a:t>ArUco</a:t>
            </a:r>
            <a:r>
              <a:rPr lang="en-US" dirty="0"/>
              <a:t> markers and targets.</a:t>
            </a:r>
          </a:p>
          <a:p>
            <a:r>
              <a:rPr lang="en-US" dirty="0"/>
              <a:t>	You may attempt to map out and save your estimate of the arena as many times as you’d like.</a:t>
            </a:r>
          </a:p>
          <a:p>
            <a:r>
              <a:rPr lang="en-US" dirty="0"/>
              <a:t>	</a:t>
            </a:r>
          </a:p>
          <a:p>
            <a:r>
              <a:rPr lang="en-US" dirty="0"/>
              <a:t>	For the mapping and navigation task the robot must start at the origin (0,0,0)</a:t>
            </a:r>
          </a:p>
          <a:p>
            <a:endParaRPr lang="en-US" dirty="0"/>
          </a:p>
          <a:p>
            <a:r>
              <a:rPr lang="en-US" dirty="0"/>
              <a:t>	You can load your previously saved estimate map of the arena during navigation.	</a:t>
            </a:r>
          </a:p>
          <a:p>
            <a:r>
              <a:rPr lang="en-US" dirty="0"/>
              <a:t>	You can attempt the navigation task as many times as you’d like.</a:t>
            </a:r>
          </a:p>
          <a:p>
            <a:endParaRPr lang="en-US" dirty="0"/>
          </a:p>
          <a:p>
            <a:r>
              <a:rPr lang="en-US" dirty="0"/>
              <a:t>	You may also alternate between arena mapping and navigation if you’d like</a:t>
            </a:r>
          </a:p>
          <a:p>
            <a:endParaRPr lang="en-US" dirty="0"/>
          </a:p>
          <a:p>
            <a:endParaRPr lang="en-US" dirty="0"/>
          </a:p>
          <a:p>
            <a:r>
              <a:rPr lang="en-US" dirty="0"/>
              <a:t>You can also perform the mapping and navigation together (you can’t teleoperate for navigation) as long as the SLAM and target maps are generated for evaluation.</a:t>
            </a:r>
          </a:p>
          <a:p>
            <a:endParaRPr lang="en-US" dirty="0"/>
          </a:p>
          <a:p>
            <a:endParaRPr lang="en-US" dirty="0"/>
          </a:p>
          <a:p>
            <a:r>
              <a:rPr lang="en-US" dirty="0"/>
              <a:t>You are NOT given the true map for evaluation or navigation during M5, only the shopping list is given.</a:t>
            </a:r>
          </a:p>
        </p:txBody>
      </p:sp>
    </p:spTree>
    <p:extLst>
      <p:ext uri="{BB962C8B-B14F-4D97-AF65-F5344CB8AC3E}">
        <p14:creationId xmlns:p14="http://schemas.microsoft.com/office/powerpoint/2010/main" val="381486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M5: Evaluation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A0B27D3-7B85-4485-A10E-AAC012A9B3BB}"/>
                  </a:ext>
                </a:extLst>
              </p:cNvPr>
              <p:cNvSpPr txBox="1"/>
              <p:nvPr/>
            </p:nvSpPr>
            <p:spPr>
              <a:xfrm>
                <a:off x="478180" y="723232"/>
                <a:ext cx="11588314" cy="6147773"/>
              </a:xfrm>
              <a:prstGeom prst="rect">
                <a:avLst/>
              </a:prstGeom>
              <a:noFill/>
            </p:spPr>
            <p:txBody>
              <a:bodyPr wrap="square" rtlCol="0">
                <a:spAutoFit/>
              </a:bodyPr>
              <a:lstStyle/>
              <a:p>
                <a:r>
                  <a:rPr lang="en-US" dirty="0"/>
                  <a:t>Mapping (40 points):</a:t>
                </a:r>
              </a:p>
              <a:p>
                <a:r>
                  <a:rPr lang="en-US" dirty="0"/>
                  <a:t>	</a:t>
                </a:r>
                <a:r>
                  <a:rPr lang="en-US" dirty="0" err="1"/>
                  <a:t>ArUco</a:t>
                </a:r>
                <a:r>
                  <a:rPr lang="en-US" dirty="0"/>
                  <a:t> slam map (0 ≤ </a:t>
                </a:r>
                <a:r>
                  <a:rPr lang="en-US" dirty="0" err="1"/>
                  <a:t>slam_score</a:t>
                </a:r>
                <a:r>
                  <a:rPr lang="en-US" dirty="0"/>
                  <a:t> ≤ 20pt): </a:t>
                </a:r>
              </a:p>
              <a:p>
                <a:pPr algn="ctr"/>
                <a:r>
                  <a:rPr lang="en-US" dirty="0"/>
                  <a:t>		</a:t>
                </a:r>
                <a14:m>
                  <m:oMath xmlns:m="http://schemas.openxmlformats.org/officeDocument/2006/math">
                    <m:r>
                      <a:rPr lang="en-US" b="0" i="1" smtClean="0">
                        <a:latin typeface="Cambria Math" panose="02040503050406030204" pitchFamily="18" charset="0"/>
                      </a:rPr>
                      <m:t>16∗</m:t>
                    </m:r>
                    <m:f>
                      <m:fPr>
                        <m:ctrlPr>
                          <a:rPr lang="en-US" i="1" smtClean="0">
                            <a:latin typeface="Cambria Math" panose="02040503050406030204" pitchFamily="18" charset="0"/>
                          </a:rPr>
                        </m:ctrlPr>
                      </m:fPr>
                      <m:num>
                        <m:r>
                          <m:rPr>
                            <m:nor/>
                          </m:rPr>
                          <a:rPr lang="en-GB" b="0" i="0" dirty="0" smtClean="0"/>
                          <m:t>0.12</m:t>
                        </m:r>
                        <m:r>
                          <m:rPr>
                            <m:nor/>
                          </m:rPr>
                          <a:rPr lang="en-US" dirty="0"/>
                          <m:t>− </m:t>
                        </m:r>
                        <m:r>
                          <m:rPr>
                            <m:nor/>
                          </m:rPr>
                          <a:rPr lang="en-US" dirty="0"/>
                          <m:t>Aligned</m:t>
                        </m:r>
                        <m:r>
                          <m:rPr>
                            <m:nor/>
                          </m:rPr>
                          <a:rPr lang="en-US" dirty="0"/>
                          <m:t>_</m:t>
                        </m:r>
                        <m:r>
                          <m:rPr>
                            <m:nor/>
                          </m:rPr>
                          <a:rPr lang="en-US" dirty="0"/>
                          <m:t>RMSE</m:t>
                        </m:r>
                      </m:num>
                      <m:den>
                        <m:r>
                          <m:rPr>
                            <m:nor/>
                          </m:rPr>
                          <a:rPr lang="en-GB" b="0" i="0" dirty="0" smtClean="0"/>
                          <m:t>0.12</m:t>
                        </m:r>
                        <m:r>
                          <m:rPr>
                            <m:nor/>
                          </m:rPr>
                          <a:rPr lang="en-US" dirty="0"/>
                          <m:t>− 0.02</m:t>
                        </m:r>
                      </m:den>
                    </m:f>
                    <m:r>
                      <m:rPr>
                        <m:nor/>
                      </m:rPr>
                      <a:rPr lang="en-US" dirty="0"/>
                      <m:t>+ </m:t>
                    </m:r>
                    <m:r>
                      <m:rPr>
                        <m:nor/>
                      </m:rPr>
                      <a:rPr lang="en-US" b="0" i="0" dirty="0" smtClean="0"/>
                      <m:t>0.4 ∗ </m:t>
                    </m:r>
                    <m:r>
                      <m:rPr>
                        <m:nor/>
                      </m:rPr>
                      <a:rPr lang="en-US" dirty="0"/>
                      <m:t>NumberOfFoundMarkers</m:t>
                    </m:r>
                    <m:r>
                      <m:rPr>
                        <m:nor/>
                      </m:rPr>
                      <a:rPr lang="en-US" dirty="0"/>
                      <m:t> </m:t>
                    </m:r>
                    <m:r>
                      <m:rPr>
                        <m:nor/>
                      </m:rPr>
                      <a:rPr lang="en-GB" b="0" i="0" dirty="0" smtClean="0"/>
                      <m:t>− </m:t>
                    </m:r>
                    <m:r>
                      <m:rPr>
                        <m:nor/>
                      </m:rPr>
                      <a:rPr lang="en-GB" b="0" i="0" dirty="0" smtClean="0"/>
                      <m:t>Penalty</m:t>
                    </m:r>
                  </m:oMath>
                </a14:m>
                <a:endParaRPr lang="en-US" sz="2000" dirty="0"/>
              </a:p>
              <a:p>
                <a:pPr algn="ctr"/>
                <a:br>
                  <a:rPr lang="en-US" sz="1400" dirty="0"/>
                </a:br>
                <a:endParaRPr lang="en-US" sz="1400" dirty="0"/>
              </a:p>
              <a:p>
                <a:r>
                  <a:rPr lang="en-US" dirty="0"/>
                  <a:t>	Target map (0 ≤ </a:t>
                </a:r>
                <a:r>
                  <a:rPr lang="en-US" dirty="0" err="1"/>
                  <a:t>target_est_score</a:t>
                </a:r>
                <a:r>
                  <a:rPr lang="en-US" dirty="0"/>
                  <a:t> ≤ 20pt):</a:t>
                </a:r>
              </a:p>
              <a:p>
                <a:pPr algn="ctr"/>
                <a:r>
                  <a:rPr lang="en-US" dirty="0"/>
                  <a:t>		 </a:t>
                </a:r>
                <a:r>
                  <a:rPr lang="en-US" dirty="0" err="1"/>
                  <a:t>TargetScore</a:t>
                </a:r>
                <a:r>
                  <a:rPr lang="en-US" dirty="0"/>
                  <a:t>[object] </a:t>
                </a:r>
                <a14:m>
                  <m:oMath xmlns:m="http://schemas.openxmlformats.org/officeDocument/2006/math">
                    <m:r>
                      <a:rPr lang="en-GB" b="0" i="0" smtClean="0">
                        <a:latin typeface="Cambria Math" panose="02040503050406030204" pitchFamily="18" charset="0"/>
                      </a:rPr>
                      <m:t>=</m:t>
                    </m:r>
                    <m:r>
                      <a:rPr lang="en-GB" b="0" i="1" smtClean="0">
                        <a:latin typeface="Cambria Math" panose="02040503050406030204" pitchFamily="18" charset="0"/>
                      </a:rPr>
                      <m:t>2</m:t>
                    </m:r>
                    <m:r>
                      <a:rPr lang="en-US" b="0"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0" smtClean="0">
                            <a:latin typeface="Cambria Math" panose="02040503050406030204" pitchFamily="18" charset="0"/>
                          </a:rPr>
                          <m:t>1</m:t>
                        </m:r>
                        <m:r>
                          <m:rPr>
                            <m:nor/>
                          </m:rPr>
                          <a:rPr lang="en-US" dirty="0"/>
                          <m:t> −</m:t>
                        </m:r>
                        <m:r>
                          <m:rPr>
                            <m:nor/>
                          </m:rPr>
                          <a:rPr lang="en-US" dirty="0"/>
                          <m:t>estimation</m:t>
                        </m:r>
                        <m:r>
                          <m:rPr>
                            <m:nor/>
                          </m:rPr>
                          <a:rPr lang="en-US" dirty="0"/>
                          <m:t>_</m:t>
                        </m:r>
                        <m:r>
                          <m:rPr>
                            <m:nor/>
                          </m:rPr>
                          <a:rPr lang="en-US" dirty="0"/>
                          <m:t>error</m:t>
                        </m:r>
                        <m:r>
                          <m:rPr>
                            <m:nor/>
                          </m:rPr>
                          <a:rPr lang="en-GB" b="0" i="0" dirty="0" smtClean="0"/>
                          <m:t>[</m:t>
                        </m:r>
                        <m:r>
                          <m:rPr>
                            <m:nor/>
                          </m:rPr>
                          <a:rPr lang="en-GB" b="0" i="0" dirty="0" smtClean="0"/>
                          <m:t>object</m:t>
                        </m:r>
                        <m:r>
                          <m:rPr>
                            <m:nor/>
                          </m:rPr>
                          <a:rPr lang="en-GB" b="0" i="0" dirty="0" smtClean="0"/>
                          <m:t>]</m:t>
                        </m:r>
                      </m:num>
                      <m:den>
                        <m:r>
                          <m:rPr>
                            <m:nor/>
                          </m:rPr>
                          <a:rPr lang="en-US" b="0" i="0" dirty="0" smtClean="0"/>
                          <m:t>1 − 0.025</m:t>
                        </m:r>
                      </m:den>
                    </m:f>
                  </m:oMath>
                </a14:m>
                <a:endParaRPr lang="en-US" dirty="0"/>
              </a:p>
              <a:p>
                <a:pPr algn="ctr"/>
                <a:r>
                  <a:rPr lang="en-US" dirty="0" err="1"/>
                  <a:t>TargetEstScore</a:t>
                </a:r>
                <a:r>
                  <a:rPr lang="en-US" dirty="0"/>
                  <a:t> = sum(</a:t>
                </a:r>
                <a:r>
                  <a:rPr lang="en-US" dirty="0" err="1"/>
                  <a:t>TargetScore</a:t>
                </a:r>
                <a:r>
                  <a:rPr lang="en-US" dirty="0"/>
                  <a:t>) – Penalty</a:t>
                </a:r>
              </a:p>
              <a:p>
                <a:pPr algn="ctr"/>
                <a:endParaRPr lang="en-US" dirty="0"/>
              </a:p>
              <a:p>
                <a:r>
                  <a:rPr lang="en-US" dirty="0"/>
                  <a:t>Waypoint navigation (10 points):</a:t>
                </a:r>
              </a:p>
              <a:p>
                <a:r>
                  <a:rPr lang="en-US" dirty="0"/>
                  <a:t>	If you can achieve a qualified run using semi-auto waypoint </a:t>
                </a:r>
                <a:r>
                  <a:rPr lang="en-US" dirty="0" err="1"/>
                  <a:t>navigtion</a:t>
                </a:r>
                <a:r>
                  <a:rPr lang="en-US" dirty="0"/>
                  <a:t> and there is code evidence,</a:t>
                </a:r>
              </a:p>
              <a:p>
                <a:r>
                  <a:rPr lang="en-US" dirty="0"/>
                  <a:t>	or if you can achieve a qualified run using full auto navigation and there is code evidence,</a:t>
                </a:r>
              </a:p>
              <a:p>
                <a:r>
                  <a:rPr lang="en-US" dirty="0"/>
                  <a:t>	you will receive 10 points</a:t>
                </a:r>
              </a:p>
              <a:p>
                <a:endParaRPr lang="en-US" dirty="0"/>
              </a:p>
              <a:p>
                <a:r>
                  <a:rPr lang="en-US" dirty="0"/>
                  <a:t>Full auto navigation (50 points):</a:t>
                </a:r>
              </a:p>
              <a:p>
                <a:r>
                  <a:rPr lang="en-US" dirty="0"/>
                  <a:t>	10pt for each target you successfully navigate to in a qualified full auto navigation run</a:t>
                </a:r>
              </a:p>
              <a:p>
                <a:r>
                  <a:rPr lang="en-US" dirty="0"/>
                  <a:t>	</a:t>
                </a:r>
              </a:p>
              <a:p>
                <a:r>
                  <a:rPr lang="en-US" dirty="0"/>
                  <a:t>Penalties (Max of 3 penalties):</a:t>
                </a:r>
              </a:p>
              <a:p>
                <a:r>
                  <a:rPr lang="en-US" dirty="0"/>
                  <a:t>	-2 points for collision, -5 points for exceeding boundary</a:t>
                </a:r>
              </a:p>
              <a:p>
                <a:endParaRPr lang="en-US" dirty="0"/>
              </a:p>
              <a:p>
                <a:r>
                  <a:rPr lang="en-US" dirty="0"/>
                  <a:t>More info see M5_marking.md</a:t>
                </a:r>
              </a:p>
            </p:txBody>
          </p:sp>
        </mc:Choice>
        <mc:Fallback xmlns="">
          <p:sp>
            <p:nvSpPr>
              <p:cNvPr id="4" name="TextBox 3">
                <a:extLst>
                  <a:ext uri="{FF2B5EF4-FFF2-40B4-BE49-F238E27FC236}">
                    <a16:creationId xmlns:a16="http://schemas.microsoft.com/office/drawing/2014/main" id="{CA0B27D3-7B85-4485-A10E-AAC012A9B3BB}"/>
                  </a:ext>
                </a:extLst>
              </p:cNvPr>
              <p:cNvSpPr txBox="1">
                <a:spLocks noRot="1" noChangeAspect="1" noMove="1" noResize="1" noEditPoints="1" noAdjustHandles="1" noChangeArrowheads="1" noChangeShapeType="1" noTextEdit="1"/>
              </p:cNvSpPr>
              <p:nvPr/>
            </p:nvSpPr>
            <p:spPr>
              <a:xfrm>
                <a:off x="478180" y="723232"/>
                <a:ext cx="11588314" cy="6147773"/>
              </a:xfrm>
              <a:prstGeom prst="rect">
                <a:avLst/>
              </a:prstGeom>
              <a:blipFill>
                <a:blip r:embed="rId2"/>
                <a:stretch>
                  <a:fillRect l="-421" t="-595" b="-694"/>
                </a:stretch>
              </a:blipFill>
            </p:spPr>
            <p:txBody>
              <a:bodyPr/>
              <a:lstStyle/>
              <a:p>
                <a:r>
                  <a:rPr lang="en-GB">
                    <a:noFill/>
                  </a:rPr>
                  <a:t> </a:t>
                </a:r>
              </a:p>
            </p:txBody>
          </p:sp>
        </mc:Fallback>
      </mc:AlternateContent>
    </p:spTree>
    <p:extLst>
      <p:ext uri="{BB962C8B-B14F-4D97-AF65-F5344CB8AC3E}">
        <p14:creationId xmlns:p14="http://schemas.microsoft.com/office/powerpoint/2010/main" val="8624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5078313"/>
          </a:xfrm>
          <a:prstGeom prst="rect">
            <a:avLst/>
          </a:prstGeom>
          <a:noFill/>
        </p:spPr>
        <p:txBody>
          <a:bodyPr wrap="square" rtlCol="0">
            <a:spAutoFit/>
          </a:bodyPr>
          <a:lstStyle/>
          <a:p>
            <a:endParaRPr lang="en-AU" dirty="0"/>
          </a:p>
          <a:p>
            <a:r>
              <a:rPr lang="en-AU" dirty="0"/>
              <a:t>- Practice </a:t>
            </a:r>
            <a:r>
              <a:rPr lang="en-AU" dirty="0" err="1"/>
              <a:t>practice</a:t>
            </a:r>
            <a:r>
              <a:rPr lang="en-AU" dirty="0"/>
              <a:t> </a:t>
            </a:r>
            <a:r>
              <a:rPr lang="en-AU" dirty="0" err="1"/>
              <a:t>practice</a:t>
            </a:r>
            <a:r>
              <a:rPr lang="en-AU" dirty="0"/>
              <a:t>! (again)</a:t>
            </a:r>
          </a:p>
          <a:p>
            <a:r>
              <a:rPr lang="en-AU" dirty="0"/>
              <a:t>	The easiest and most influential recommendation 	</a:t>
            </a:r>
          </a:p>
          <a:p>
            <a:r>
              <a:rPr lang="en-AU" dirty="0"/>
              <a:t>	Remember this ALSO includes setting up the environment as quick as you can</a:t>
            </a:r>
          </a:p>
          <a:p>
            <a:r>
              <a:rPr lang="en-AU" dirty="0"/>
              <a:t>	</a:t>
            </a:r>
            <a:br>
              <a:rPr lang="en-AU" dirty="0"/>
            </a:br>
            <a:r>
              <a:rPr lang="en-AU" dirty="0"/>
              <a:t>	Try and practice on a wide range of maps whilst trying your best to replicate the EXACT same 	conditions you will be performing the live demo under</a:t>
            </a:r>
          </a:p>
          <a:p>
            <a:endParaRPr lang="en-AU" dirty="0"/>
          </a:p>
          <a:p>
            <a:endParaRPr lang="en-AU" dirty="0"/>
          </a:p>
          <a:p>
            <a:r>
              <a:rPr lang="en-AU" dirty="0"/>
              <a:t>- Develop, plan and discuss a strategy</a:t>
            </a:r>
            <a:br>
              <a:rPr lang="en-AU" dirty="0"/>
            </a:br>
            <a:r>
              <a:rPr lang="en-AU" dirty="0"/>
              <a:t>	Try and find a “meta” strategy that will give you the most marks in the limited live demo time</a:t>
            </a:r>
            <a:br>
              <a:rPr lang="en-AU" dirty="0"/>
            </a:br>
            <a:r>
              <a:rPr lang="en-AU" dirty="0"/>
              <a:t>	</a:t>
            </a:r>
            <a:br>
              <a:rPr lang="en-AU" dirty="0"/>
            </a:br>
            <a:r>
              <a:rPr lang="en-AU" dirty="0"/>
              <a:t>	Is it better to brute force the task with many fast attempts as possible?</a:t>
            </a:r>
            <a:br>
              <a:rPr lang="en-AU" dirty="0"/>
            </a:br>
            <a:r>
              <a:rPr lang="en-AU" dirty="0"/>
              <a:t>	Or is it better to try and take it slow and be more consistent? </a:t>
            </a:r>
          </a:p>
          <a:p>
            <a:r>
              <a:rPr lang="en-AU" dirty="0"/>
              <a:t>	</a:t>
            </a:r>
          </a:p>
          <a:p>
            <a:r>
              <a:rPr lang="en-AU" dirty="0"/>
              <a:t>	Is there a specific driving strategy you should follow when mapping the arena?</a:t>
            </a:r>
          </a:p>
          <a:p>
            <a:endParaRPr lang="en-AU" dirty="0"/>
          </a:p>
          <a:p>
            <a:r>
              <a:rPr lang="en-AU" dirty="0"/>
              <a:t>	Discuss and solidify a plan with your group with what kind of strategy you should use</a:t>
            </a:r>
          </a:p>
        </p:txBody>
      </p:sp>
    </p:spTree>
    <p:extLst>
      <p:ext uri="{BB962C8B-B14F-4D97-AF65-F5344CB8AC3E}">
        <p14:creationId xmlns:p14="http://schemas.microsoft.com/office/powerpoint/2010/main" val="48861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8338922" cy="2585323"/>
          </a:xfrm>
          <a:prstGeom prst="rect">
            <a:avLst/>
          </a:prstGeom>
          <a:noFill/>
        </p:spPr>
        <p:txBody>
          <a:bodyPr wrap="square" rtlCol="0">
            <a:spAutoFit/>
          </a:bodyPr>
          <a:lstStyle/>
          <a:p>
            <a:r>
              <a:rPr lang="en-AU" dirty="0"/>
              <a:t>- Improved GUI</a:t>
            </a:r>
          </a:p>
          <a:p>
            <a:r>
              <a:rPr lang="en-AU" dirty="0"/>
              <a:t>	</a:t>
            </a:r>
          </a:p>
          <a:p>
            <a:r>
              <a:rPr lang="en-AU" dirty="0"/>
              <a:t>	An improved GUI can really help out the mapping and navigation</a:t>
            </a:r>
            <a:br>
              <a:rPr lang="en-AU" dirty="0"/>
            </a:br>
            <a:endParaRPr lang="en-AU" dirty="0"/>
          </a:p>
          <a:p>
            <a:r>
              <a:rPr lang="en-AU" dirty="0"/>
              <a:t>	Rendering the trajectory on screen can be helpful to check early on if the 	generated path of the robot is a viable one (and for you to decide if you 	want to go ahead with this path / waypoint or to generate a new one 	before starting the navigation)</a:t>
            </a:r>
          </a:p>
          <a:p>
            <a:endParaRPr lang="en-AU" dirty="0"/>
          </a:p>
        </p:txBody>
      </p:sp>
      <p:pic>
        <p:nvPicPr>
          <p:cNvPr id="2" name="Picture 1">
            <a:extLst>
              <a:ext uri="{FF2B5EF4-FFF2-40B4-BE49-F238E27FC236}">
                <a16:creationId xmlns:a16="http://schemas.microsoft.com/office/drawing/2014/main" id="{1FC471D2-F34F-4AB8-4F0A-101C3579C249}"/>
              </a:ext>
            </a:extLst>
          </p:cNvPr>
          <p:cNvPicPr>
            <a:picLocks noChangeAspect="1"/>
          </p:cNvPicPr>
          <p:nvPr/>
        </p:nvPicPr>
        <p:blipFill rotWithShape="1">
          <a:blip r:embed="rId2"/>
          <a:srcRect l="3992" t="24240" r="30113" b="4397"/>
          <a:stretch/>
        </p:blipFill>
        <p:spPr>
          <a:xfrm>
            <a:off x="9005853" y="1104222"/>
            <a:ext cx="2989039" cy="3377672"/>
          </a:xfrm>
          <a:prstGeom prst="rect">
            <a:avLst/>
          </a:prstGeom>
        </p:spPr>
      </p:pic>
      <p:sp>
        <p:nvSpPr>
          <p:cNvPr id="4" name="TextBox 3">
            <a:extLst>
              <a:ext uri="{FF2B5EF4-FFF2-40B4-BE49-F238E27FC236}">
                <a16:creationId xmlns:a16="http://schemas.microsoft.com/office/drawing/2014/main" id="{E8BC462E-8726-5A8C-B7B7-50DDBF4F072B}"/>
              </a:ext>
            </a:extLst>
          </p:cNvPr>
          <p:cNvSpPr txBox="1"/>
          <p:nvPr/>
        </p:nvSpPr>
        <p:spPr>
          <a:xfrm>
            <a:off x="666931" y="4481894"/>
            <a:ext cx="11256930" cy="1754326"/>
          </a:xfrm>
          <a:prstGeom prst="rect">
            <a:avLst/>
          </a:prstGeom>
          <a:noFill/>
        </p:spPr>
        <p:txBody>
          <a:bodyPr wrap="square">
            <a:spAutoFit/>
          </a:bodyPr>
          <a:lstStyle/>
          <a:p>
            <a:endParaRPr lang="en-AU" dirty="0"/>
          </a:p>
          <a:p>
            <a:r>
              <a:rPr lang="en-AU" dirty="0"/>
              <a:t>- Path planning selection </a:t>
            </a:r>
            <a:br>
              <a:rPr lang="en-AU" dirty="0"/>
            </a:br>
            <a:r>
              <a:rPr lang="en-AU" dirty="0"/>
              <a:t>	If you are using a stochastic path planning algorithm (or multiple path planning algorithms), it may  	be beneficial to initially generate multiple potential trajectories which the robot can select from</a:t>
            </a:r>
          </a:p>
          <a:p>
            <a:br>
              <a:rPr lang="en-AU" dirty="0"/>
            </a:br>
            <a:r>
              <a:rPr lang="en-AU" dirty="0"/>
              <a:t>	Remember, you can only press ONE button to start your script</a:t>
            </a:r>
          </a:p>
        </p:txBody>
      </p:sp>
    </p:spTree>
    <p:extLst>
      <p:ext uri="{BB962C8B-B14F-4D97-AF65-F5344CB8AC3E}">
        <p14:creationId xmlns:p14="http://schemas.microsoft.com/office/powerpoint/2010/main" val="393662433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1964</TotalTime>
  <Words>1241</Words>
  <Application>Microsoft Office PowerPoint</Application>
  <PresentationFormat>Widescreen</PresentationFormat>
  <Paragraphs>147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 Math</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Leimin Tian</cp:lastModifiedBy>
  <cp:revision>359</cp:revision>
  <dcterms:created xsi:type="dcterms:W3CDTF">2020-08-07T03:38:28Z</dcterms:created>
  <dcterms:modified xsi:type="dcterms:W3CDTF">2023-09-19T14:13:12Z</dcterms:modified>
</cp:coreProperties>
</file>