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36" d="100"/>
          <a:sy n="36" d="100"/>
        </p:scale>
        <p:origin x="11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12/22/2024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138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12/22/2024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603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12/22/2024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6400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12/22/2024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5548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12/22/2024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2991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12/22/2024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7077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12/22/2024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68199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12/22/2024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1275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12/22/2024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4923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12/22/2024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2255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12/22/2024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6213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12/22/2024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04066120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BCBDFC-4ADF-4297-B113-3B3F524F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D1FC1EF-ABB9-4B80-9582-E47C76BD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088ED32-3423-429F-96E6-C5BF1A957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7C788C1-07E3-4AC3-B8E7-37A0856A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lorful smoke">
            <a:extLst>
              <a:ext uri="{FF2B5EF4-FFF2-40B4-BE49-F238E27FC236}">
                <a16:creationId xmlns:a16="http://schemas.microsoft.com/office/drawing/2014/main" id="{35ACD036-E03B-FEE6-45BA-F3E0024C0EAE}"/>
              </a:ext>
            </a:extLst>
          </p:cNvPr>
          <p:cNvPicPr>
            <a:picLocks noChangeAspect="1"/>
          </p:cNvPicPr>
          <p:nvPr/>
        </p:nvPicPr>
        <p:blipFill>
          <a:blip r:embed="rId2">
            <a:alphaModFix amt="20000"/>
          </a:blip>
          <a:srcRect t="24989" r="-1" b="-1"/>
          <a:stretch/>
        </p:blipFill>
        <p:spPr>
          <a:xfrm>
            <a:off x="20" y="10"/>
            <a:ext cx="12188932" cy="6857326"/>
          </a:xfrm>
          <a:prstGeom prst="rect">
            <a:avLst/>
          </a:prstGeom>
        </p:spPr>
      </p:pic>
      <p:sp>
        <p:nvSpPr>
          <p:cNvPr id="21" name="Frame 20">
            <a:extLst>
              <a:ext uri="{FF2B5EF4-FFF2-40B4-BE49-F238E27FC236}">
                <a16:creationId xmlns:a16="http://schemas.microsoft.com/office/drawing/2014/main" id="{BBB1F149-105F-4CE9-A59E-12133DCF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664"/>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9345365-E6B2-DCC2-D7C5-EFCBBC670D61}"/>
              </a:ext>
            </a:extLst>
          </p:cNvPr>
          <p:cNvSpPr>
            <a:spLocks noGrp="1"/>
          </p:cNvSpPr>
          <p:nvPr>
            <p:ph type="ctrTitle"/>
          </p:nvPr>
        </p:nvSpPr>
        <p:spPr>
          <a:xfrm>
            <a:off x="1524000" y="1122363"/>
            <a:ext cx="9144000" cy="2387600"/>
          </a:xfrm>
        </p:spPr>
        <p:txBody>
          <a:bodyPr>
            <a:normAutofit/>
          </a:bodyPr>
          <a:lstStyle/>
          <a:p>
            <a:r>
              <a:rPr lang="en-US" dirty="0">
                <a:solidFill>
                  <a:srgbClr val="FFFFFF"/>
                </a:solidFill>
              </a:rPr>
              <a:t>Agile</a:t>
            </a:r>
          </a:p>
        </p:txBody>
      </p:sp>
      <p:sp>
        <p:nvSpPr>
          <p:cNvPr id="3" name="Subtitle 2">
            <a:extLst>
              <a:ext uri="{FF2B5EF4-FFF2-40B4-BE49-F238E27FC236}">
                <a16:creationId xmlns:a16="http://schemas.microsoft.com/office/drawing/2014/main" id="{D2C1B95E-FE4A-DDBF-681E-A37C414EF4E6}"/>
              </a:ext>
            </a:extLst>
          </p:cNvPr>
          <p:cNvSpPr>
            <a:spLocks noGrp="1"/>
          </p:cNvSpPr>
          <p:nvPr>
            <p:ph type="subTitle" idx="1"/>
          </p:nvPr>
        </p:nvSpPr>
        <p:spPr>
          <a:xfrm>
            <a:off x="1524000" y="3602038"/>
            <a:ext cx="9144000" cy="1655762"/>
          </a:xfrm>
        </p:spPr>
        <p:txBody>
          <a:bodyPr>
            <a:normAutofit/>
          </a:bodyPr>
          <a:lstStyle/>
          <a:p>
            <a:r>
              <a:rPr lang="en-US" sz="2200" dirty="0">
                <a:solidFill>
                  <a:srgbClr val="FFFFFF"/>
                </a:solidFill>
              </a:rPr>
              <a:t>By: Lacy </a:t>
            </a:r>
            <a:r>
              <a:rPr lang="en-US" sz="2200" dirty="0" err="1">
                <a:solidFill>
                  <a:srgbClr val="FFFFFF"/>
                </a:solidFill>
              </a:rPr>
              <a:t>Wents</a:t>
            </a:r>
            <a:endParaRPr lang="en-US" sz="2200" dirty="0">
              <a:solidFill>
                <a:srgbClr val="FFFFFF"/>
              </a:solidFill>
            </a:endParaRPr>
          </a:p>
        </p:txBody>
      </p:sp>
    </p:spTree>
    <p:extLst>
      <p:ext uri="{BB962C8B-B14F-4D97-AF65-F5344CB8AC3E}">
        <p14:creationId xmlns:p14="http://schemas.microsoft.com/office/powerpoint/2010/main" val="58933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1122-AF4E-3560-7F80-3E93BBFFDFA6}"/>
              </a:ext>
            </a:extLst>
          </p:cNvPr>
          <p:cNvSpPr>
            <a:spLocks noGrp="1"/>
          </p:cNvSpPr>
          <p:nvPr>
            <p:ph type="title"/>
          </p:nvPr>
        </p:nvSpPr>
        <p:spPr/>
        <p:txBody>
          <a:bodyPr/>
          <a:lstStyle/>
          <a:p>
            <a:r>
              <a:rPr lang="en-US" dirty="0"/>
              <a:t>Agile Roles</a:t>
            </a:r>
          </a:p>
        </p:txBody>
      </p:sp>
      <p:sp>
        <p:nvSpPr>
          <p:cNvPr id="3" name="Content Placeholder 2">
            <a:extLst>
              <a:ext uri="{FF2B5EF4-FFF2-40B4-BE49-F238E27FC236}">
                <a16:creationId xmlns:a16="http://schemas.microsoft.com/office/drawing/2014/main" id="{1CB3B779-4FAE-E472-72B5-B9EA000CBDD8}"/>
              </a:ext>
            </a:extLst>
          </p:cNvPr>
          <p:cNvSpPr>
            <a:spLocks noGrp="1"/>
          </p:cNvSpPr>
          <p:nvPr>
            <p:ph idx="1"/>
          </p:nvPr>
        </p:nvSpPr>
        <p:spPr/>
        <p:txBody>
          <a:bodyPr/>
          <a:lstStyle/>
          <a:p>
            <a:r>
              <a:rPr lang="en-US" dirty="0"/>
              <a:t>Product Owner:</a:t>
            </a:r>
          </a:p>
          <a:p>
            <a:r>
              <a:rPr lang="en-US" dirty="0"/>
              <a:t>--Responsible for assigning work and ensuring the team is working on the correct things.</a:t>
            </a:r>
          </a:p>
          <a:p>
            <a:r>
              <a:rPr lang="en-US" dirty="0"/>
              <a:t>Development Team:</a:t>
            </a:r>
          </a:p>
          <a:p>
            <a:r>
              <a:rPr lang="en-US" dirty="0"/>
              <a:t>--Developing the programs.</a:t>
            </a:r>
          </a:p>
          <a:p>
            <a:r>
              <a:rPr lang="en-US" dirty="0"/>
              <a:t>Scrum Master:</a:t>
            </a:r>
          </a:p>
          <a:p>
            <a:r>
              <a:rPr lang="en-US" dirty="0"/>
              <a:t>--Ensuring everything is running smoothly.</a:t>
            </a:r>
          </a:p>
        </p:txBody>
      </p:sp>
    </p:spTree>
    <p:extLst>
      <p:ext uri="{BB962C8B-B14F-4D97-AF65-F5344CB8AC3E}">
        <p14:creationId xmlns:p14="http://schemas.microsoft.com/office/powerpoint/2010/main" val="191036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0D4F-7A29-DEFF-9DCA-CB7B69069159}"/>
              </a:ext>
            </a:extLst>
          </p:cNvPr>
          <p:cNvSpPr>
            <a:spLocks noGrp="1"/>
          </p:cNvSpPr>
          <p:nvPr>
            <p:ph type="title"/>
          </p:nvPr>
        </p:nvSpPr>
        <p:spPr/>
        <p:txBody>
          <a:bodyPr/>
          <a:lstStyle/>
          <a:p>
            <a:r>
              <a:rPr lang="en-US" dirty="0"/>
              <a:t>Agile Phases</a:t>
            </a:r>
          </a:p>
        </p:txBody>
      </p:sp>
      <p:sp>
        <p:nvSpPr>
          <p:cNvPr id="3" name="Content Placeholder 2">
            <a:extLst>
              <a:ext uri="{FF2B5EF4-FFF2-40B4-BE49-F238E27FC236}">
                <a16:creationId xmlns:a16="http://schemas.microsoft.com/office/drawing/2014/main" id="{81B00CD1-BECE-F00D-ACF2-A2BF1A1C68CB}"/>
              </a:ext>
            </a:extLst>
          </p:cNvPr>
          <p:cNvSpPr>
            <a:spLocks noGrp="1"/>
          </p:cNvSpPr>
          <p:nvPr>
            <p:ph idx="1"/>
          </p:nvPr>
        </p:nvSpPr>
        <p:spPr/>
        <p:txBody>
          <a:bodyPr>
            <a:normAutofit/>
          </a:bodyPr>
          <a:lstStyle/>
          <a:p>
            <a:r>
              <a:rPr lang="en-US" dirty="0"/>
              <a:t>Concept: Defines the goals.</a:t>
            </a:r>
          </a:p>
          <a:p>
            <a:r>
              <a:rPr lang="en-US" dirty="0"/>
              <a:t>Sprint Planning: Prepares team.</a:t>
            </a:r>
          </a:p>
          <a:p>
            <a:r>
              <a:rPr lang="en-US" dirty="0"/>
              <a:t>Development: Building the Software.</a:t>
            </a:r>
          </a:p>
          <a:p>
            <a:r>
              <a:rPr lang="en-US" dirty="0"/>
              <a:t>Testing: testing the quality to ensure it is ready.</a:t>
            </a:r>
          </a:p>
          <a:p>
            <a:r>
              <a:rPr lang="en-US" dirty="0"/>
              <a:t>Sprint Review: Assesses the progress.</a:t>
            </a:r>
          </a:p>
          <a:p>
            <a:r>
              <a:rPr lang="en-US" dirty="0"/>
              <a:t>Release:  Gives the software to the users. </a:t>
            </a:r>
          </a:p>
        </p:txBody>
      </p:sp>
    </p:spTree>
    <p:extLst>
      <p:ext uri="{BB962C8B-B14F-4D97-AF65-F5344CB8AC3E}">
        <p14:creationId xmlns:p14="http://schemas.microsoft.com/office/powerpoint/2010/main" val="404648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D1B1-F761-9F89-8D66-A59B0D1EC957}"/>
              </a:ext>
            </a:extLst>
          </p:cNvPr>
          <p:cNvSpPr>
            <a:spLocks noGrp="1"/>
          </p:cNvSpPr>
          <p:nvPr>
            <p:ph type="title"/>
          </p:nvPr>
        </p:nvSpPr>
        <p:spPr/>
        <p:txBody>
          <a:bodyPr/>
          <a:lstStyle/>
          <a:p>
            <a:r>
              <a:rPr lang="en-US" dirty="0"/>
              <a:t>Waterfall Method</a:t>
            </a:r>
          </a:p>
        </p:txBody>
      </p:sp>
      <p:sp>
        <p:nvSpPr>
          <p:cNvPr id="3" name="Content Placeholder 2">
            <a:extLst>
              <a:ext uri="{FF2B5EF4-FFF2-40B4-BE49-F238E27FC236}">
                <a16:creationId xmlns:a16="http://schemas.microsoft.com/office/drawing/2014/main" id="{DE4A3766-96BA-F4B9-17E0-BE2DF1C82607}"/>
              </a:ext>
            </a:extLst>
          </p:cNvPr>
          <p:cNvSpPr>
            <a:spLocks noGrp="1"/>
          </p:cNvSpPr>
          <p:nvPr>
            <p:ph idx="1"/>
          </p:nvPr>
        </p:nvSpPr>
        <p:spPr/>
        <p:txBody>
          <a:bodyPr/>
          <a:lstStyle/>
          <a:p>
            <a:r>
              <a:rPr lang="en-US" dirty="0"/>
              <a:t>The waterfall method is a linear approach. </a:t>
            </a:r>
          </a:p>
          <a:p>
            <a:r>
              <a:rPr lang="en-US" dirty="0"/>
              <a:t>It differs from the Agile method because it does not allow for flexibility and adaptability like the Agile method does. </a:t>
            </a:r>
          </a:p>
          <a:p>
            <a:r>
              <a:rPr lang="en-US" dirty="0"/>
              <a:t>If changes need to be made in Agile method, they can be. If they need to be made in the Waterfall Method, they would need to start over. </a:t>
            </a:r>
          </a:p>
        </p:txBody>
      </p:sp>
    </p:spTree>
    <p:extLst>
      <p:ext uri="{BB962C8B-B14F-4D97-AF65-F5344CB8AC3E}">
        <p14:creationId xmlns:p14="http://schemas.microsoft.com/office/powerpoint/2010/main" val="23102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A3F1-9B64-AE78-BD08-D84D16EC204F}"/>
              </a:ext>
            </a:extLst>
          </p:cNvPr>
          <p:cNvSpPr>
            <a:spLocks noGrp="1"/>
          </p:cNvSpPr>
          <p:nvPr>
            <p:ph type="title"/>
          </p:nvPr>
        </p:nvSpPr>
        <p:spPr/>
        <p:txBody>
          <a:bodyPr/>
          <a:lstStyle/>
          <a:p>
            <a:r>
              <a:rPr lang="en-US" dirty="0"/>
              <a:t>Waterfall or Agile</a:t>
            </a:r>
          </a:p>
        </p:txBody>
      </p:sp>
      <p:sp>
        <p:nvSpPr>
          <p:cNvPr id="3" name="Content Placeholder 2">
            <a:extLst>
              <a:ext uri="{FF2B5EF4-FFF2-40B4-BE49-F238E27FC236}">
                <a16:creationId xmlns:a16="http://schemas.microsoft.com/office/drawing/2014/main" id="{F5409837-E0E1-0393-1E32-EDB713529444}"/>
              </a:ext>
            </a:extLst>
          </p:cNvPr>
          <p:cNvSpPr>
            <a:spLocks noGrp="1"/>
          </p:cNvSpPr>
          <p:nvPr>
            <p:ph idx="1"/>
          </p:nvPr>
        </p:nvSpPr>
        <p:spPr/>
        <p:txBody>
          <a:bodyPr/>
          <a:lstStyle/>
          <a:p>
            <a:r>
              <a:rPr lang="en-US" dirty="0"/>
              <a:t>I would choose the Agile method if I had to choose one simply because of the flexibility of it. The Agile method allows for changes to be made without completely stopping the project. It allows the project to continue to run smoothly. Because of that, I would prefer to use the Agile method. </a:t>
            </a:r>
          </a:p>
        </p:txBody>
      </p:sp>
    </p:spTree>
    <p:extLst>
      <p:ext uri="{BB962C8B-B14F-4D97-AF65-F5344CB8AC3E}">
        <p14:creationId xmlns:p14="http://schemas.microsoft.com/office/powerpoint/2010/main" val="216527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222B-72C1-0361-3E44-3A059B2514D0}"/>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E6A10D9E-ABB9-55A1-EDEF-3522E6AD99A1}"/>
              </a:ext>
            </a:extLst>
          </p:cNvPr>
          <p:cNvSpPr>
            <a:spLocks noGrp="1"/>
          </p:cNvSpPr>
          <p:nvPr>
            <p:ph idx="1"/>
          </p:nvPr>
        </p:nvSpPr>
        <p:spPr/>
        <p:txBody>
          <a:bodyPr/>
          <a:lstStyle/>
          <a:p>
            <a:r>
              <a:rPr lang="en-US" dirty="0">
                <a:effectLst/>
              </a:rPr>
              <a:t>Cobb, C. G. (2023). </a:t>
            </a:r>
            <a:r>
              <a:rPr lang="en-US" i="1" dirty="0">
                <a:effectLst/>
              </a:rPr>
              <a:t>The Project Manager’s Guide to Mastering Agile: Principles and practices for an adaptive approach</a:t>
            </a:r>
            <a:r>
              <a:rPr lang="en-US" dirty="0">
                <a:effectLst/>
              </a:rPr>
              <a:t>. John Wiley &amp; Sons, Inc. </a:t>
            </a:r>
          </a:p>
          <a:p>
            <a:r>
              <a:rPr lang="en-US" dirty="0">
                <a:effectLst/>
              </a:rPr>
              <a:t>Sunda, N., &amp; Sinha, R. R. (2023). Optimizing effort estimation in agile software development: Traditional vs. advanced ML methods. </a:t>
            </a:r>
            <a:r>
              <a:rPr lang="en-US" i="1" dirty="0">
                <a:effectLst/>
              </a:rPr>
              <a:t>2023 International Conference on Communication, Security and Artificial Intelligence (ICCSAI)</a:t>
            </a:r>
            <a:r>
              <a:rPr lang="en-US" dirty="0">
                <a:effectLst/>
              </a:rPr>
              <a:t>, 487–494. https://doi.org/10.1109/iccsai59793.2023.10421235 </a:t>
            </a:r>
          </a:p>
          <a:p>
            <a:endParaRPr lang="en-US" dirty="0"/>
          </a:p>
        </p:txBody>
      </p:sp>
    </p:spTree>
    <p:extLst>
      <p:ext uri="{BB962C8B-B14F-4D97-AF65-F5344CB8AC3E}">
        <p14:creationId xmlns:p14="http://schemas.microsoft.com/office/powerpoint/2010/main" val="2038869231"/>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3D3122"/>
      </a:dk2>
      <a:lt2>
        <a:srgbClr val="E7E2E8"/>
      </a:lt2>
      <a:accent1>
        <a:srgbClr val="5CB346"/>
      </a:accent1>
      <a:accent2>
        <a:srgbClr val="83B03A"/>
      </a:accent2>
      <a:accent3>
        <a:srgbClr val="A8A442"/>
      </a:accent3>
      <a:accent4>
        <a:srgbClr val="B17B3B"/>
      </a:accent4>
      <a:accent5>
        <a:srgbClr val="C35C4D"/>
      </a:accent5>
      <a:accent6>
        <a:srgbClr val="B13B5D"/>
      </a:accent6>
      <a:hlink>
        <a:srgbClr val="BF653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15</TotalTime>
  <Words>301</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Sabon Next LT</vt:lpstr>
      <vt:lpstr>Wingdings</vt:lpstr>
      <vt:lpstr>LuminousVTI</vt:lpstr>
      <vt:lpstr>Agile</vt:lpstr>
      <vt:lpstr>Agile Roles</vt:lpstr>
      <vt:lpstr>Agile Phases</vt:lpstr>
      <vt:lpstr>Waterfall Method</vt:lpstr>
      <vt:lpstr>Waterfall or Agile</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Wentz, Lacy</dc:creator>
  <cp:lastModifiedBy>Wentz, Lacy</cp:lastModifiedBy>
  <cp:revision>1</cp:revision>
  <dcterms:created xsi:type="dcterms:W3CDTF">2024-12-23T04:38:55Z</dcterms:created>
  <dcterms:modified xsi:type="dcterms:W3CDTF">2024-12-23T04:54:34Z</dcterms:modified>
</cp:coreProperties>
</file>