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1" r:id="rId2"/>
    <p:sldId id="303" r:id="rId3"/>
    <p:sldId id="353" r:id="rId4"/>
    <p:sldId id="330" r:id="rId5"/>
    <p:sldId id="350" r:id="rId6"/>
    <p:sldId id="351" r:id="rId7"/>
    <p:sldId id="352" r:id="rId8"/>
    <p:sldId id="336" r:id="rId9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FFFFFF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81" autoAdjust="0"/>
  </p:normalViewPr>
  <p:slideViewPr>
    <p:cSldViewPr snapToGrid="0" showGuides="1">
      <p:cViewPr varScale="1">
        <p:scale>
          <a:sx n="138" d="100"/>
          <a:sy n="138" d="100"/>
        </p:scale>
        <p:origin x="870" y="114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5%BA%93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8%A6%81%E6%B1%82/3598753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的行动指引下，出现了移动学习，线上学习，社交网络学习等等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教育” 的模式。但是无论科技如何变化，教育的核心仍然是让学习者更容易的学到知识。本项目的目的就在于让更多的学生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4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的行动指引下，出现了移动学习，线上学习，社交网络学习等等 “互联网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zh-CN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教育” 的模式。但是无论科技如何变化，教育的核心仍然是让学习者更容易的学到知识。本项目的目的就在于让更多的学生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4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9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6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4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smtClean="0"/>
              <a:t>数据库相关的：</a:t>
            </a:r>
            <a:endParaRPr lang="en-US" altLang="zh-CN" b="0" i="0" smtClean="0"/>
          </a:p>
          <a:p>
            <a:r>
              <a:rPr lang="zh-CN" altLang="en-US" b="0" i="0" smtClean="0"/>
              <a:t>字段：即表头</a:t>
            </a:r>
            <a:br>
              <a:rPr lang="zh-CN" altLang="en-US" b="0" i="0" smtClean="0"/>
            </a:br>
            <a:r>
              <a:rPr lang="zh-CN" altLang="en-US" b="0" i="0" smtClean="0"/>
              <a:t>元组：行数据</a:t>
            </a:r>
            <a:br>
              <a:rPr lang="zh-CN" altLang="en-US" b="0" i="0" smtClean="0"/>
            </a:br>
            <a:r>
              <a:rPr lang="zh-CN" altLang="en-US" b="0" i="0" smtClean="0"/>
              <a:t>行（记录）：每一行数据</a:t>
            </a:r>
            <a:br>
              <a:rPr lang="zh-CN" altLang="en-US" b="0" i="0" smtClean="0"/>
            </a:br>
            <a:r>
              <a:rPr lang="zh-CN" altLang="en-US" b="0" i="0" smtClean="0"/>
              <a:t>列：每一列数据</a:t>
            </a:r>
            <a:endParaRPr lang="en-US" altLang="zh-CN" b="0" i="0" smtClean="0"/>
          </a:p>
          <a:p>
            <a:r>
              <a:rPr lang="zh-CN" altLang="en-US" b="0" i="0" smtClean="0"/>
              <a:t>冗余：如果一个表中的数据可以不存在的数据真实存在着，则称为冗余。</a:t>
            </a:r>
            <a:endParaRPr lang="en-US" altLang="zh-CN" b="0" i="0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完整性：实际上指的是数据的正确性。数据存在错误叫做数据失去了完整性。（实体完整性，引用完整性，自定义完整性）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类型：数据定义（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）、操纵（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）、控制（权限）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数据是指能够输入计算机并被计算机处理的数字、 字母和符号的集合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数据库：是长期存储在计算机内、有组织的、可共享的、统一管理的相关数据的集合。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数据库管理系统：为用户或应用程序提供访问数据库的方法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数据库系统：数据库、硬件（存储设备）、应用软件（包含了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）、数据库管理员（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准则：原子、一致性，独立，持久性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隔离级别：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范式：设计关系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数据库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时，遵从不同的规范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要求</a:t>
            </a:r>
            <a:r>
              <a:rPr lang="zh-CN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1NF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每一列都是原子数据项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2NF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数据依赖主键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3NF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属性不依赖于其它非主属性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7A8D5348-E989-42FA-B7D4-C58E00863EAE}"/>
              </a:ext>
            </a:extLst>
          </p:cNvPr>
          <p:cNvGrpSpPr/>
          <p:nvPr userDrawn="1"/>
        </p:nvGrpSpPr>
        <p:grpSpPr>
          <a:xfrm>
            <a:off x="8186057" y="116187"/>
            <a:ext cx="822019" cy="694358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027F470D-8132-42F2-A008-1ABB17FDDADB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xmlns="" id="{B1656870-3824-49C9-AA9D-CE77DA5AE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xmlns="" id="{0608BD11-CD48-4926-BACE-8E9E8E8A6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xmlns="" id="{0C8725E6-492E-4429-B1B2-EBAC34C9E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xmlns="" id="{87615C0D-97C1-4DA6-A8EC-76B8A1A6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xmlns="" id="{D3F95B1D-1DC3-4CF3-9192-44E74116A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xmlns="" id="{4541F51A-8623-4B9F-88BE-1BCBDB1A4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xmlns="" id="{26EBE101-2814-4AA1-8736-C151128C4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xmlns="" id="{81B67C17-DAAE-4381-9472-D3C0E56C2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xmlns="" id="{2CDDE72A-50D1-407E-B075-F749B1D78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xmlns="" id="{EC543BF7-5296-4F8D-9816-7E453DE5D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9A6E39A1-333B-4607-A236-6B775F1ED34B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xmlns="" id="{048CE7C5-BFE8-4DE3-8EE5-528AD761AE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xmlns="" id="{4FA153E6-8FEE-4538-B682-B08C8A9BA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xmlns="" id="{9D42E07F-B2BA-45E8-A412-00A13422B5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xmlns="" id="{03957356-CA92-4453-9B21-F714FE659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xmlns="" id="{F91ABDC8-FB21-4792-B650-FA43639D45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xmlns="" id="{4C489B71-0610-4245-9666-28E89FEE8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xmlns="" id="{D580E815-498F-43EC-8BEE-E63DFBF6D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xmlns="" id="{FD931399-E117-4DD4-AF0C-2A6A0ECD9B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xmlns="" id="{43963475-C828-41C8-BE78-15C427CD65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4">
                <a:extLst>
                  <a:ext uri="{FF2B5EF4-FFF2-40B4-BE49-F238E27FC236}">
                    <a16:creationId xmlns:a16="http://schemas.microsoft.com/office/drawing/2014/main" xmlns="" id="{962216C1-F785-4BD2-92DC-213227601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xmlns="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xmlns="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xmlns="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154796" y="47775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2019/5/28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" y="0"/>
            <a:ext cx="9117079" cy="5143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7" y="0"/>
            <a:ext cx="91417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-5294"/>
            <a:ext cx="9144000" cy="5148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533844" y="214821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互联网</a:t>
            </a:r>
            <a:r>
              <a:rPr lang="en-US" altLang="zh-CN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学习系统</a:t>
            </a:r>
            <a:endParaRPr lang="en-US" altLang="zh-CN" sz="3600" b="1" kern="1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3600" b="1" kern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r>
              <a:rPr lang="zh-CN" altLang="en-US" sz="36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用户管理子系统设计与实现</a:t>
            </a:r>
            <a:endParaRPr lang="zh-CN" altLang="en-US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70365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答辩</a:t>
            </a:r>
            <a:r>
              <a:rPr lang="zh-CN" altLang="en-US" sz="1400">
                <a:solidFill>
                  <a:schemeClr val="bg1"/>
                </a:solidFill>
              </a:rPr>
              <a:t>学生</a:t>
            </a:r>
            <a:r>
              <a:rPr lang="zh-CN" altLang="en-US" sz="1400" smtClean="0">
                <a:solidFill>
                  <a:schemeClr val="bg1"/>
                </a:solidFill>
              </a:rPr>
              <a:t>：徐鹏飞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889514" y="4073115"/>
            <a:ext cx="1647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</a:rPr>
              <a:t>指导</a:t>
            </a:r>
            <a:r>
              <a:rPr lang="zh-CN" altLang="en-US" sz="1400">
                <a:solidFill>
                  <a:schemeClr val="bg1"/>
                </a:solidFill>
              </a:rPr>
              <a:t>老师</a:t>
            </a:r>
            <a:r>
              <a:rPr lang="zh-CN" altLang="en-US" sz="1400" smtClean="0">
                <a:solidFill>
                  <a:schemeClr val="bg1"/>
                </a:solidFill>
              </a:rPr>
              <a:t>：秦宝生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3555531" y="4553092"/>
            <a:ext cx="2032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4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计算机科学与</a:t>
            </a:r>
            <a:r>
              <a:rPr lang="zh-CN" altLang="en-US" sz="1400" kern="100" smtClean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技术 一班</a:t>
            </a:r>
            <a:endParaRPr lang="zh-CN" altLang="en-US" sz="1400" kern="100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807411" y="262954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006979" y="576671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697" y="3861939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68419" y="19187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大纲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547" y="1129145"/>
            <a:ext cx="458010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ea1ChsPeriod"/>
            </a:pPr>
            <a:r>
              <a:rPr lang="zh-CN" altLang="en-US" sz="2800" smtClean="0">
                <a:latin typeface="+mj-ea"/>
                <a:ea typeface="+mj-ea"/>
              </a:rPr>
              <a:t>背景与意义</a:t>
            </a:r>
            <a:endParaRPr lang="en-US" altLang="zh-CN" sz="280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ea1ChsPeriod"/>
            </a:pPr>
            <a:endParaRPr lang="en-US" altLang="zh-CN" sz="280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ea1ChsPeriod"/>
            </a:pPr>
            <a:r>
              <a:rPr lang="zh-CN" altLang="en-US" sz="2800" smtClean="0">
                <a:latin typeface="+mj-ea"/>
                <a:ea typeface="+mj-ea"/>
              </a:rPr>
              <a:t>业务逻辑与系统设计实现</a:t>
            </a:r>
            <a:endParaRPr lang="en-US" altLang="zh-CN" sz="280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ea1ChsPeriod"/>
            </a:pPr>
            <a:endParaRPr lang="en-US" altLang="zh-CN" sz="280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ea1ChsPeriod"/>
            </a:pPr>
            <a:r>
              <a:rPr lang="zh-CN" altLang="en-US" sz="2800" smtClean="0">
                <a:latin typeface="+mj-ea"/>
                <a:ea typeface="+mj-ea"/>
              </a:rPr>
              <a:t>感悟与收获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30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999" y="1642450"/>
            <a:ext cx="8925491" cy="63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2999" y="4057380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3001" y="3252487"/>
            <a:ext cx="8925491" cy="717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001" y="2363378"/>
            <a:ext cx="8925491" cy="787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3001" y="110807"/>
            <a:ext cx="31854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第一部分：选题的背景与意义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dirty="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13001" y="960798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r>
              <a:rPr lang="en-US" altLang="zh-CN" sz="2400" b="1" smtClean="0">
                <a:solidFill>
                  <a:schemeClr val="accent1"/>
                </a:solidFill>
                <a:latin typeface="+mj-ea"/>
                <a:ea typeface="+mj-ea"/>
              </a:rPr>
              <a:t>&amp;</a:t>
            </a:r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意义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202248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微课</a:t>
            </a:r>
            <a:endParaRPr lang="zh-CN" altLang="en-US" sz="2400"/>
          </a:p>
        </p:txBody>
      </p:sp>
      <p:sp>
        <p:nvSpPr>
          <p:cNvPr id="17" name="圆角矩形 16"/>
          <p:cNvSpPr/>
          <p:nvPr/>
        </p:nvSpPr>
        <p:spPr>
          <a:xfrm>
            <a:off x="225710" y="2482773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慕课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25710" y="4122820"/>
            <a:ext cx="768272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互联网</a:t>
            </a:r>
            <a:r>
              <a:rPr lang="en-US" altLang="zh-CN" sz="2400" b="1" smtClean="0"/>
              <a:t>+</a:t>
            </a:r>
            <a:endParaRPr lang="zh-CN" altLang="en-US" sz="2400" b="1"/>
          </a:p>
        </p:txBody>
      </p:sp>
      <p:sp>
        <p:nvSpPr>
          <p:cNvPr id="21" name="圆角矩形 20"/>
          <p:cNvSpPr/>
          <p:nvPr/>
        </p:nvSpPr>
        <p:spPr>
          <a:xfrm>
            <a:off x="22571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移动学习</a:t>
            </a:r>
            <a:endParaRPr lang="zh-CN" altLang="en-US" sz="2400" b="1"/>
          </a:p>
        </p:txBody>
      </p:sp>
      <p:sp>
        <p:nvSpPr>
          <p:cNvPr id="26" name="圆角矩形 25"/>
          <p:cNvSpPr/>
          <p:nvPr/>
        </p:nvSpPr>
        <p:spPr>
          <a:xfrm>
            <a:off x="2903316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线上学习</a:t>
            </a:r>
            <a:endParaRPr lang="zh-CN" altLang="en-US" sz="2400" b="1"/>
          </a:p>
        </p:txBody>
      </p:sp>
      <p:sp>
        <p:nvSpPr>
          <p:cNvPr id="27" name="圆角矩形 26"/>
          <p:cNvSpPr/>
          <p:nvPr/>
        </p:nvSpPr>
        <p:spPr>
          <a:xfrm>
            <a:off x="5580921" y="3322403"/>
            <a:ext cx="2327514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mtClean="0"/>
              <a:t>社交学习</a:t>
            </a:r>
            <a:endParaRPr lang="zh-CN" altLang="en-US" sz="2400" b="1"/>
          </a:p>
        </p:txBody>
      </p:sp>
      <p:sp>
        <p:nvSpPr>
          <p:cNvPr id="28" name="圆角矩形 27"/>
          <p:cNvSpPr/>
          <p:nvPr/>
        </p:nvSpPr>
        <p:spPr>
          <a:xfrm>
            <a:off x="417878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作业帮</a:t>
            </a:r>
            <a:endParaRPr lang="zh-CN" altLang="en-US" sz="2400"/>
          </a:p>
        </p:txBody>
      </p:sp>
      <p:sp>
        <p:nvSpPr>
          <p:cNvPr id="29" name="圆角矩形 28"/>
          <p:cNvSpPr/>
          <p:nvPr/>
        </p:nvSpPr>
        <p:spPr>
          <a:xfrm>
            <a:off x="6175226" y="2482772"/>
            <a:ext cx="1733208" cy="586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小猿辅导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8398413" y="2478766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398414" y="3318397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模式</a:t>
            </a: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98412" y="4122820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思维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25710" y="1730731"/>
            <a:ext cx="7682724" cy="470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教学资源整合  </a:t>
            </a:r>
            <a:r>
              <a:rPr lang="en-US" altLang="zh-CN" sz="2400" smtClean="0">
                <a:sym typeface="Wingdings" panose="05000000000000000000" pitchFamily="2" charset="2"/>
              </a:rPr>
              <a:t>  </a:t>
            </a:r>
            <a:r>
              <a:rPr lang="zh-CN" altLang="en-US" sz="2400" smtClean="0">
                <a:sym typeface="Wingdings" panose="05000000000000000000" pitchFamily="2" charset="2"/>
              </a:rPr>
              <a:t>更广泛的受众</a:t>
            </a:r>
            <a:endParaRPr lang="zh-CN" altLang="en-US" sz="2400"/>
          </a:p>
        </p:txBody>
      </p:sp>
      <p:sp>
        <p:nvSpPr>
          <p:cNvPr id="35" name="圆角矩形 34"/>
          <p:cNvSpPr/>
          <p:nvPr/>
        </p:nvSpPr>
        <p:spPr>
          <a:xfrm>
            <a:off x="8398411" y="1710648"/>
            <a:ext cx="520505" cy="5242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整合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业务逻辑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" y="1673612"/>
            <a:ext cx="4452072" cy="31335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07" y="1583558"/>
            <a:ext cx="3243402" cy="30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数据模型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22" y="770036"/>
            <a:ext cx="6029731" cy="42872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298950" y="3733800"/>
            <a:ext cx="1397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/>
                </a:solidFill>
              </a:rPr>
              <a:t>n</a:t>
            </a:r>
            <a:endParaRPr lang="zh-CN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2457" y="110807"/>
            <a:ext cx="34163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部分：业务逻辑与系统设计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001" y="480139"/>
            <a:ext cx="32464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>
                <a:solidFill>
                  <a:schemeClr val="accent1"/>
                </a:solidFill>
                <a:latin typeface="+mj-lt"/>
                <a:ea typeface="方正兰亭黑_GBK"/>
              </a:rPr>
              <a:t>BACKGROUND AND SIGNIFICANCE OF THE SELECTED TOPIC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80E70A81-B032-4FD9-A239-B581C3A26D9F}"/>
              </a:ext>
            </a:extLst>
          </p:cNvPr>
          <p:cNvSpPr/>
          <p:nvPr/>
        </p:nvSpPr>
        <p:spPr>
          <a:xfrm>
            <a:off x="176305" y="9537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chemeClr val="accent1"/>
                </a:solidFill>
                <a:latin typeface="+mj-ea"/>
                <a:ea typeface="+mj-ea"/>
              </a:rPr>
              <a:t>技术实现</a:t>
            </a:r>
            <a:endParaRPr lang="zh-CN" altLang="en-US" sz="24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8FE69C5-EB24-4D08-B228-13095B55D9B8}"/>
              </a:ext>
            </a:extLst>
          </p:cNvPr>
          <p:cNvCxnSpPr/>
          <p:nvPr/>
        </p:nvCxnSpPr>
        <p:spPr>
          <a:xfrm>
            <a:off x="225710" y="1465515"/>
            <a:ext cx="144131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35031" y="3906411"/>
            <a:ext cx="100538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69847" y="3906411"/>
            <a:ext cx="1270300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MySQL 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69583" y="3906411"/>
            <a:ext cx="756828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Redis 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5032" y="3332727"/>
            <a:ext cx="3291381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 Lib / Utils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35031" y="2695253"/>
            <a:ext cx="1554021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r>
              <a:rPr lang="en-US" altLang="zh-CN"/>
              <a:t>a</a:t>
            </a:r>
            <a:r>
              <a:rPr lang="en-US" altLang="zh-CN" smtClean="0"/>
              <a:t>lidate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14136" y="2695253"/>
            <a:ext cx="1512277" cy="517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5032" y="2097377"/>
            <a:ext cx="3291380" cy="47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Restify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00107" y="3906411"/>
            <a:ext cx="3221029" cy="444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Node </a:t>
            </a:r>
            <a:r>
              <a:rPr lang="zh-CN" altLang="en-US" smtClean="0"/>
              <a:t>引擎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400106" y="2097378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00106" y="3332726"/>
            <a:ext cx="1542301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Axios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167491" y="3332726"/>
            <a:ext cx="1453645" cy="42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Ajax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548964" y="2097378"/>
            <a:ext cx="9160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627478" y="209737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Iview Admin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400106" y="2725647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Vue-router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471364" y="2725644"/>
            <a:ext cx="993658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Vuex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542622" y="2725645"/>
            <a:ext cx="1078514" cy="454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component</a:t>
            </a:r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rot="10800000">
            <a:off x="4125238" y="3024554"/>
            <a:ext cx="1023650" cy="53522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4924" y="272564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/>
              <a:t>restful</a:t>
            </a:r>
            <a:endParaRPr lang="zh-CN" altLang="en-US" sz="1400" b="1"/>
          </a:p>
        </p:txBody>
      </p:sp>
    </p:spTree>
    <p:extLst>
      <p:ext uri="{BB962C8B-B14F-4D97-AF65-F5344CB8AC3E}">
        <p14:creationId xmlns:p14="http://schemas.microsoft.com/office/powerpoint/2010/main" val="120282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76305" y="175898"/>
            <a:ext cx="24929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1800" b="1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sz="1800" b="1" kern="10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部分：总结与收获</a:t>
            </a:r>
            <a:endParaRPr lang="zh-CN" altLang="en-US" sz="1800" b="1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05" y="545230"/>
            <a:ext cx="7088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800" smtClean="0">
                <a:solidFill>
                  <a:schemeClr val="accent1"/>
                </a:solidFill>
                <a:latin typeface="+mj-lt"/>
                <a:ea typeface="方正兰亭黑_GBK"/>
              </a:rPr>
              <a:t>SUMMARY</a:t>
            </a:r>
            <a:endParaRPr lang="en-US" altLang="zh-CN" sz="800">
              <a:solidFill>
                <a:schemeClr val="accent1"/>
              </a:solidFill>
              <a:latin typeface="+mj-lt"/>
              <a:ea typeface="方正兰亭黑_GBK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670" y="1619250"/>
            <a:ext cx="5430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熟悉在</a:t>
            </a:r>
            <a:r>
              <a:rPr lang="en-US" altLang="zh-CN" sz="2000" smtClean="0"/>
              <a:t>Node</a:t>
            </a:r>
            <a:r>
              <a:rPr lang="zh-CN" altLang="en-US" sz="2000" smtClean="0"/>
              <a:t>平台下的后台开发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熟悉 </a:t>
            </a:r>
            <a:r>
              <a:rPr lang="en-US" altLang="zh-CN" sz="2000" smtClean="0"/>
              <a:t>redis </a:t>
            </a:r>
            <a:r>
              <a:rPr lang="zh-CN" altLang="en-US" sz="2000" smtClean="0"/>
              <a:t>的使用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smtClean="0"/>
              <a:t>对 </a:t>
            </a:r>
            <a:r>
              <a:rPr lang="en-US" altLang="zh-CN" sz="2000" smtClean="0"/>
              <a:t>Vue </a:t>
            </a:r>
            <a:r>
              <a:rPr lang="zh-CN" altLang="en-US" sz="2000" smtClean="0"/>
              <a:t>等前端框架有更深刻的认识</a:t>
            </a:r>
            <a:endParaRPr lang="en-US" altLang="zh-CN" sz="200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8674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8E9D7F5-3868-4E42-AA53-801CFDA8F185}"/>
              </a:ext>
            </a:extLst>
          </p:cNvPr>
          <p:cNvSpPr/>
          <p:nvPr/>
        </p:nvSpPr>
        <p:spPr>
          <a:xfrm>
            <a:off x="0" y="124803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5E8B9CC7-7DE6-41EC-957A-3C9CC4F70307}"/>
              </a:ext>
            </a:extLst>
          </p:cNvPr>
          <p:cNvSpPr/>
          <p:nvPr/>
        </p:nvSpPr>
        <p:spPr bwMode="auto">
          <a:xfrm>
            <a:off x="1658381" y="2130264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感谢各位专家批评指正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586FC654-F32C-4253-A90E-17C3BCAF512E}"/>
              </a:ext>
            </a:extLst>
          </p:cNvPr>
          <p:cNvSpPr/>
          <p:nvPr/>
        </p:nvSpPr>
        <p:spPr>
          <a:xfrm>
            <a:off x="1083733" y="2913897"/>
            <a:ext cx="69765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spc="60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AC9A0686-7B29-4038-9658-1C51DF2E9691}"/>
              </a:ext>
            </a:extLst>
          </p:cNvPr>
          <p:cNvSpPr/>
          <p:nvPr/>
        </p:nvSpPr>
        <p:spPr>
          <a:xfrm>
            <a:off x="2827749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答辩</a:t>
            </a:r>
            <a:r>
              <a:rPr lang="zh-CN" altLang="en-US" sz="1200">
                <a:solidFill>
                  <a:schemeClr val="bg1"/>
                </a:solidFill>
              </a:rPr>
              <a:t>学生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zh-CN" altLang="en-US" sz="1200">
                <a:solidFill>
                  <a:schemeClr val="bg1"/>
                </a:solidFill>
              </a:rPr>
              <a:t>徐鹏飞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E02D32DF-45A8-48B1-AA2B-0259A6ADC413}"/>
              </a:ext>
            </a:extLst>
          </p:cNvPr>
          <p:cNvSpPr/>
          <p:nvPr/>
        </p:nvSpPr>
        <p:spPr>
          <a:xfrm>
            <a:off x="4572000" y="3563936"/>
            <a:ext cx="16478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200" dirty="0">
                <a:solidFill>
                  <a:schemeClr val="bg1"/>
                </a:solidFill>
              </a:rPr>
              <a:t>指导</a:t>
            </a:r>
            <a:r>
              <a:rPr lang="zh-CN" altLang="en-US" sz="1200">
                <a:solidFill>
                  <a:schemeClr val="bg1"/>
                </a:solidFill>
              </a:rPr>
              <a:t>老师</a:t>
            </a:r>
            <a:r>
              <a:rPr lang="zh-CN" altLang="en-US" sz="1200" smtClean="0">
                <a:solidFill>
                  <a:schemeClr val="bg1"/>
                </a:solidFill>
              </a:rPr>
              <a:t>：秦宝生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xmlns="" id="{B696D60B-4D89-421B-8E2A-4DB97BDFE8BD}"/>
              </a:ext>
            </a:extLst>
          </p:cNvPr>
          <p:cNvSpPr/>
          <p:nvPr/>
        </p:nvSpPr>
        <p:spPr bwMode="auto">
          <a:xfrm>
            <a:off x="4017999" y="4912668"/>
            <a:ext cx="11079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00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计算机科学与技术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18D12958-F885-4688-B5CD-ECDEC576A2E3}"/>
              </a:ext>
            </a:extLst>
          </p:cNvPr>
          <p:cNvSpPr/>
          <p:nvPr/>
        </p:nvSpPr>
        <p:spPr>
          <a:xfrm>
            <a:off x="3917752" y="772917"/>
            <a:ext cx="1281672" cy="12816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4630B254-C2A3-4D01-906A-76BCFCA3EAD4}"/>
              </a:ext>
            </a:extLst>
          </p:cNvPr>
          <p:cNvGrpSpPr/>
          <p:nvPr/>
        </p:nvGrpSpPr>
        <p:grpSpPr>
          <a:xfrm>
            <a:off x="4117320" y="1086634"/>
            <a:ext cx="882535" cy="769790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xmlns="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xmlns="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xmlns="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81458E36-A01D-4018-A2FF-8CC27BED20FF}"/>
              </a:ext>
            </a:extLst>
          </p:cNvPr>
          <p:cNvCxnSpPr/>
          <p:nvPr/>
        </p:nvCxnSpPr>
        <p:spPr>
          <a:xfrm>
            <a:off x="4170702" y="3323355"/>
            <a:ext cx="80259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第一PPT，www.1ppt.com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352</Words>
  <Application>Microsoft Office PowerPoint</Application>
  <PresentationFormat>全屏显示(16:9)</PresentationFormat>
  <Paragraphs>91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Gill Sans</vt:lpstr>
      <vt:lpstr>等线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徐 鹏飞</cp:lastModifiedBy>
  <cp:revision>415</cp:revision>
  <dcterms:created xsi:type="dcterms:W3CDTF">2017-05-01T12:27:42Z</dcterms:created>
  <dcterms:modified xsi:type="dcterms:W3CDTF">2019-05-28T12:36:34Z</dcterms:modified>
</cp:coreProperties>
</file>