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Prompt" panose="00000500000000000000" pitchFamily="2" charset="-34"/>
      <p:regular r:id="rId15"/>
      <p:bold r:id="rId16"/>
      <p:italic r:id="rId17"/>
      <p:boldItalic r:id="rId18"/>
    </p:embeddedFont>
    <p:embeddedFont>
      <p:font typeface="Prompt Bold" panose="00000800000000000000" charset="-34"/>
      <p:regular r:id="rId19"/>
    </p:embeddedFont>
    <p:embeddedFont>
      <p:font typeface="Prompt Light" panose="00000400000000000000" pitchFamily="2" charset="-34"/>
      <p:regular r:id="rId20"/>
      <p:italic r:id="rId21"/>
    </p:embeddedFont>
    <p:embeddedFont>
      <p:font typeface="Prompt Semi-Bold" panose="020B0604020202020204" charset="-3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01E3C3-CCFD-4CC0-9C46-83DB866A3505}" v="5" dt="2024-10-29T12:46:26.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22" autoAdjust="0"/>
  </p:normalViewPr>
  <p:slideViewPr>
    <p:cSldViewPr>
      <p:cViewPr varScale="1">
        <p:scale>
          <a:sx n="39" d="100"/>
          <a:sy n="39" d="100"/>
        </p:scale>
        <p:origin x="96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Kimathi Gikunda" userId="636ad709-7d58-43ca-bd84-3978cdae7c1d" providerId="ADAL" clId="{6201E3C3-CCFD-4CC0-9C46-83DB866A3505}"/>
    <pc:docChg chg="undo custSel modSld">
      <pc:chgData name="John Kimathi Gikunda" userId="636ad709-7d58-43ca-bd84-3978cdae7c1d" providerId="ADAL" clId="{6201E3C3-CCFD-4CC0-9C46-83DB866A3505}" dt="2024-12-30T09:43:03.103" v="496" actId="20577"/>
      <pc:docMkLst>
        <pc:docMk/>
      </pc:docMkLst>
      <pc:sldChg chg="modSp mod">
        <pc:chgData name="John Kimathi Gikunda" userId="636ad709-7d58-43ca-bd84-3978cdae7c1d" providerId="ADAL" clId="{6201E3C3-CCFD-4CC0-9C46-83DB866A3505}" dt="2024-10-07T17:38:26.829" v="211" actId="20577"/>
        <pc:sldMkLst>
          <pc:docMk/>
          <pc:sldMk cId="0" sldId="257"/>
        </pc:sldMkLst>
        <pc:spChg chg="mod">
          <ac:chgData name="John Kimathi Gikunda" userId="636ad709-7d58-43ca-bd84-3978cdae7c1d" providerId="ADAL" clId="{6201E3C3-CCFD-4CC0-9C46-83DB866A3505}" dt="2024-10-07T17:38:26.829" v="211" actId="20577"/>
          <ac:spMkLst>
            <pc:docMk/>
            <pc:sldMk cId="0" sldId="257"/>
            <ac:spMk id="3" creationId="{2EC66BA2-1BD4-A838-4FEF-0C9B42F0479B}"/>
          </ac:spMkLst>
        </pc:spChg>
        <pc:spChg chg="mod">
          <ac:chgData name="John Kimathi Gikunda" userId="636ad709-7d58-43ca-bd84-3978cdae7c1d" providerId="ADAL" clId="{6201E3C3-CCFD-4CC0-9C46-83DB866A3505}" dt="2024-10-07T17:33:58.641" v="200" actId="1076"/>
          <ac:spMkLst>
            <pc:docMk/>
            <pc:sldMk cId="0" sldId="257"/>
            <ac:spMk id="8" creationId="{00000000-0000-0000-0000-000000000000}"/>
          </ac:spMkLst>
        </pc:spChg>
        <pc:spChg chg="mod">
          <ac:chgData name="John Kimathi Gikunda" userId="636ad709-7d58-43ca-bd84-3978cdae7c1d" providerId="ADAL" clId="{6201E3C3-CCFD-4CC0-9C46-83DB866A3505}" dt="2024-10-07T17:34:02.672" v="201" actId="1076"/>
          <ac:spMkLst>
            <pc:docMk/>
            <pc:sldMk cId="0" sldId="257"/>
            <ac:spMk id="10" creationId="{00000000-0000-0000-0000-000000000000}"/>
          </ac:spMkLst>
        </pc:spChg>
      </pc:sldChg>
      <pc:sldChg chg="modSp mod">
        <pc:chgData name="John Kimathi Gikunda" userId="636ad709-7d58-43ca-bd84-3978cdae7c1d" providerId="ADAL" clId="{6201E3C3-CCFD-4CC0-9C46-83DB866A3505}" dt="2024-10-07T17:39:38.494" v="249" actId="20577"/>
        <pc:sldMkLst>
          <pc:docMk/>
          <pc:sldMk cId="0" sldId="258"/>
        </pc:sldMkLst>
        <pc:spChg chg="mod">
          <ac:chgData name="John Kimathi Gikunda" userId="636ad709-7d58-43ca-bd84-3978cdae7c1d" providerId="ADAL" clId="{6201E3C3-CCFD-4CC0-9C46-83DB866A3505}" dt="2024-10-07T17:39:38.494" v="249" actId="20577"/>
          <ac:spMkLst>
            <pc:docMk/>
            <pc:sldMk cId="0" sldId="258"/>
            <ac:spMk id="10" creationId="{1CE59DF3-4075-414A-00F6-35E6F0BF7782}"/>
          </ac:spMkLst>
        </pc:spChg>
      </pc:sldChg>
      <pc:sldChg chg="modSp mod">
        <pc:chgData name="John Kimathi Gikunda" userId="636ad709-7d58-43ca-bd84-3978cdae7c1d" providerId="ADAL" clId="{6201E3C3-CCFD-4CC0-9C46-83DB866A3505}" dt="2024-10-07T17:46:30.731" v="436" actId="20577"/>
        <pc:sldMkLst>
          <pc:docMk/>
          <pc:sldMk cId="0" sldId="259"/>
        </pc:sldMkLst>
        <pc:spChg chg="mod">
          <ac:chgData name="John Kimathi Gikunda" userId="636ad709-7d58-43ca-bd84-3978cdae7c1d" providerId="ADAL" clId="{6201E3C3-CCFD-4CC0-9C46-83DB866A3505}" dt="2024-10-07T17:46:30.731" v="436" actId="20577"/>
          <ac:spMkLst>
            <pc:docMk/>
            <pc:sldMk cId="0" sldId="259"/>
            <ac:spMk id="6" creationId="{244B6140-1A55-0B53-E938-E9640E9B7A11}"/>
          </ac:spMkLst>
        </pc:spChg>
      </pc:sldChg>
      <pc:sldChg chg="modSp mod">
        <pc:chgData name="John Kimathi Gikunda" userId="636ad709-7d58-43ca-bd84-3978cdae7c1d" providerId="ADAL" clId="{6201E3C3-CCFD-4CC0-9C46-83DB866A3505}" dt="2024-10-07T17:41:44.004" v="367" actId="20577"/>
        <pc:sldMkLst>
          <pc:docMk/>
          <pc:sldMk cId="0" sldId="260"/>
        </pc:sldMkLst>
        <pc:spChg chg="mod">
          <ac:chgData name="John Kimathi Gikunda" userId="636ad709-7d58-43ca-bd84-3978cdae7c1d" providerId="ADAL" clId="{6201E3C3-CCFD-4CC0-9C46-83DB866A3505}" dt="2024-10-07T17:41:44.004" v="367" actId="20577"/>
          <ac:spMkLst>
            <pc:docMk/>
            <pc:sldMk cId="0" sldId="260"/>
            <ac:spMk id="8" creationId="{00000000-0000-0000-0000-000000000000}"/>
          </ac:spMkLst>
        </pc:spChg>
      </pc:sldChg>
      <pc:sldChg chg="addSp delSp modSp mod">
        <pc:chgData name="John Kimathi Gikunda" userId="636ad709-7d58-43ca-bd84-3978cdae7c1d" providerId="ADAL" clId="{6201E3C3-CCFD-4CC0-9C46-83DB866A3505}" dt="2024-12-30T09:42:00.481" v="490" actId="1076"/>
        <pc:sldMkLst>
          <pc:docMk/>
          <pc:sldMk cId="0" sldId="262"/>
        </pc:sldMkLst>
        <pc:spChg chg="mod">
          <ac:chgData name="John Kimathi Gikunda" userId="636ad709-7d58-43ca-bd84-3978cdae7c1d" providerId="ADAL" clId="{6201E3C3-CCFD-4CC0-9C46-83DB866A3505}" dt="2024-12-30T09:41:31.906" v="482" actId="1076"/>
          <ac:spMkLst>
            <pc:docMk/>
            <pc:sldMk cId="0" sldId="262"/>
            <ac:spMk id="5" creationId="{00000000-0000-0000-0000-000000000000}"/>
          </ac:spMkLst>
        </pc:spChg>
        <pc:spChg chg="mod">
          <ac:chgData name="John Kimathi Gikunda" userId="636ad709-7d58-43ca-bd84-3978cdae7c1d" providerId="ADAL" clId="{6201E3C3-CCFD-4CC0-9C46-83DB866A3505}" dt="2024-12-30T09:41:36.180" v="483" actId="1076"/>
          <ac:spMkLst>
            <pc:docMk/>
            <pc:sldMk cId="0" sldId="262"/>
            <ac:spMk id="7" creationId="{00000000-0000-0000-0000-000000000000}"/>
          </ac:spMkLst>
        </pc:spChg>
        <pc:spChg chg="mod">
          <ac:chgData name="John Kimathi Gikunda" userId="636ad709-7d58-43ca-bd84-3978cdae7c1d" providerId="ADAL" clId="{6201E3C3-CCFD-4CC0-9C46-83DB866A3505}" dt="2024-12-30T09:41:54.198" v="489" actId="20577"/>
          <ac:spMkLst>
            <pc:docMk/>
            <pc:sldMk cId="0" sldId="262"/>
            <ac:spMk id="8" creationId="{00000000-0000-0000-0000-000000000000}"/>
          </ac:spMkLst>
        </pc:spChg>
        <pc:spChg chg="add mod">
          <ac:chgData name="John Kimathi Gikunda" userId="636ad709-7d58-43ca-bd84-3978cdae7c1d" providerId="ADAL" clId="{6201E3C3-CCFD-4CC0-9C46-83DB866A3505}" dt="2024-12-30T09:42:00.481" v="490" actId="1076"/>
          <ac:spMkLst>
            <pc:docMk/>
            <pc:sldMk cId="0" sldId="262"/>
            <ac:spMk id="9" creationId="{8D095131-D158-6827-8F92-A820D7938A3A}"/>
          </ac:spMkLst>
        </pc:spChg>
        <pc:spChg chg="add del mod">
          <ac:chgData name="John Kimathi Gikunda" userId="636ad709-7d58-43ca-bd84-3978cdae7c1d" providerId="ADAL" clId="{6201E3C3-CCFD-4CC0-9C46-83DB866A3505}" dt="2024-12-30T09:41:18.026" v="480"/>
          <ac:spMkLst>
            <pc:docMk/>
            <pc:sldMk cId="0" sldId="262"/>
            <ac:spMk id="10" creationId="{D92D6600-01C4-0736-B4BB-0AF477B3257D}"/>
          </ac:spMkLst>
        </pc:spChg>
      </pc:sldChg>
      <pc:sldChg chg="modSp mod">
        <pc:chgData name="John Kimathi Gikunda" userId="636ad709-7d58-43ca-bd84-3978cdae7c1d" providerId="ADAL" clId="{6201E3C3-CCFD-4CC0-9C46-83DB866A3505}" dt="2024-12-30T09:43:03.103" v="496" actId="20577"/>
        <pc:sldMkLst>
          <pc:docMk/>
          <pc:sldMk cId="0" sldId="268"/>
        </pc:sldMkLst>
        <pc:spChg chg="mod">
          <ac:chgData name="John Kimathi Gikunda" userId="636ad709-7d58-43ca-bd84-3978cdae7c1d" providerId="ADAL" clId="{6201E3C3-CCFD-4CC0-9C46-83DB866A3505}" dt="2024-12-30T09:43:03.103" v="496" actId="20577"/>
          <ac:spMkLst>
            <pc:docMk/>
            <pc:sldMk cId="0" sldId="268"/>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it-it/foto/persona-che-indica-sulla-carta-669614/" TargetMode="Externa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pngall.com/retail-business-png/"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picserver.org/highway-signs2/s/sales.html" TargetMode="External"/><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347E"/>
        </a:solidFill>
        <a:effectLst/>
      </p:bgPr>
    </p:bg>
    <p:spTree>
      <p:nvGrpSpPr>
        <p:cNvPr id="1" name=""/>
        <p:cNvGrpSpPr/>
        <p:nvPr/>
      </p:nvGrpSpPr>
      <p:grpSpPr>
        <a:xfrm>
          <a:off x="0" y="0"/>
          <a:ext cx="0" cy="0"/>
          <a:chOff x="0" y="0"/>
          <a:chExt cx="0" cy="0"/>
        </a:xfrm>
      </p:grpSpPr>
      <p:sp>
        <p:nvSpPr>
          <p:cNvPr id="2" name="Freeform 2"/>
          <p:cNvSpPr/>
          <p:nvPr/>
        </p:nvSpPr>
        <p:spPr>
          <a:xfrm>
            <a:off x="0" y="61702"/>
            <a:ext cx="18288000" cy="10225298"/>
          </a:xfrm>
          <a:custGeom>
            <a:avLst/>
            <a:gdLst/>
            <a:ahLst/>
            <a:cxnLst/>
            <a:rect l="l" t="t" r="r" b="b"/>
            <a:pathLst>
              <a:path w="18288000" h="10225298">
                <a:moveTo>
                  <a:pt x="0" y="0"/>
                </a:moveTo>
                <a:lnTo>
                  <a:pt x="18288000" y="0"/>
                </a:lnTo>
                <a:lnTo>
                  <a:pt x="18288000" y="10225298"/>
                </a:lnTo>
                <a:lnTo>
                  <a:pt x="0" y="10225298"/>
                </a:lnTo>
                <a:lnTo>
                  <a:pt x="0" y="0"/>
                </a:lnTo>
                <a:close/>
              </a:path>
            </a:pathLst>
          </a:custGeom>
          <a:blipFill>
            <a:blip r:embed="rId2">
              <a:alphaModFix amt="23000"/>
            </a:blip>
            <a:stretch>
              <a:fillRect t="-55890" b="-22959"/>
            </a:stretch>
          </a:blipFill>
        </p:spPr>
        <p:txBody>
          <a:bodyPr/>
          <a:lstStyle/>
          <a:p>
            <a:endParaRPr lang="en-GB"/>
          </a:p>
        </p:txBody>
      </p:sp>
      <p:grpSp>
        <p:nvGrpSpPr>
          <p:cNvPr id="3" name="Group 3"/>
          <p:cNvGrpSpPr/>
          <p:nvPr/>
        </p:nvGrpSpPr>
        <p:grpSpPr>
          <a:xfrm>
            <a:off x="1429136" y="0"/>
            <a:ext cx="3086100" cy="741502"/>
            <a:chOff x="0" y="0"/>
            <a:chExt cx="812800" cy="195293"/>
          </a:xfrm>
        </p:grpSpPr>
        <p:sp>
          <p:nvSpPr>
            <p:cNvPr id="4" name="Freeform 4"/>
            <p:cNvSpPr/>
            <p:nvPr/>
          </p:nvSpPr>
          <p:spPr>
            <a:xfrm>
              <a:off x="0" y="0"/>
              <a:ext cx="812800" cy="195293"/>
            </a:xfrm>
            <a:custGeom>
              <a:avLst/>
              <a:gdLst/>
              <a:ahLst/>
              <a:cxnLst/>
              <a:rect l="l" t="t" r="r" b="b"/>
              <a:pathLst>
                <a:path w="812800" h="195293">
                  <a:moveTo>
                    <a:pt x="0" y="0"/>
                  </a:moveTo>
                  <a:lnTo>
                    <a:pt x="812800" y="0"/>
                  </a:lnTo>
                  <a:lnTo>
                    <a:pt x="812800" y="195293"/>
                  </a:lnTo>
                  <a:lnTo>
                    <a:pt x="0" y="195293"/>
                  </a:lnTo>
                  <a:close/>
                </a:path>
              </a:pathLst>
            </a:custGeom>
            <a:solidFill>
              <a:srgbClr val="FEDA5E"/>
            </a:solidFill>
          </p:spPr>
          <p:txBody>
            <a:bodyPr/>
            <a:lstStyle/>
            <a:p>
              <a:endParaRPr lang="en-GB"/>
            </a:p>
          </p:txBody>
        </p:sp>
        <p:sp>
          <p:nvSpPr>
            <p:cNvPr id="5" name="TextBox 5"/>
            <p:cNvSpPr txBox="1"/>
            <p:nvPr/>
          </p:nvSpPr>
          <p:spPr>
            <a:xfrm>
              <a:off x="0" y="-38100"/>
              <a:ext cx="812800" cy="233393"/>
            </a:xfrm>
            <a:prstGeom prst="rect">
              <a:avLst/>
            </a:prstGeom>
          </p:spPr>
          <p:txBody>
            <a:bodyPr lIns="50800" tIns="50800" rIns="50800" bIns="50800" rtlCol="0" anchor="ctr"/>
            <a:lstStyle/>
            <a:p>
              <a:pPr algn="ctr">
                <a:lnSpc>
                  <a:spcPts val="3079"/>
                </a:lnSpc>
              </a:pPr>
              <a:endParaRPr/>
            </a:p>
          </p:txBody>
        </p:sp>
      </p:grpSp>
      <p:sp>
        <p:nvSpPr>
          <p:cNvPr id="6" name="TextBox 6"/>
          <p:cNvSpPr txBox="1"/>
          <p:nvPr/>
        </p:nvSpPr>
        <p:spPr>
          <a:xfrm>
            <a:off x="2972186" y="3933067"/>
            <a:ext cx="13570912" cy="3072636"/>
          </a:xfrm>
          <a:prstGeom prst="rect">
            <a:avLst/>
          </a:prstGeom>
        </p:spPr>
        <p:txBody>
          <a:bodyPr lIns="0" tIns="0" rIns="0" bIns="0" rtlCol="0" anchor="t">
            <a:spAutoFit/>
          </a:bodyPr>
          <a:lstStyle/>
          <a:p>
            <a:pPr algn="ctr">
              <a:lnSpc>
                <a:spcPts val="12180"/>
              </a:lnSpc>
              <a:spcBef>
                <a:spcPct val="0"/>
              </a:spcBef>
            </a:pPr>
            <a:r>
              <a:rPr lang="en-US" sz="8700" dirty="0">
                <a:solidFill>
                  <a:srgbClr val="FEDA5E"/>
                </a:solidFill>
                <a:latin typeface="Prompt Bold"/>
              </a:rPr>
              <a:t>SMITTAN SOLUTIONS LTD</a:t>
            </a:r>
          </a:p>
        </p:txBody>
      </p:sp>
      <p:sp>
        <p:nvSpPr>
          <p:cNvPr id="7" name="TextBox 7"/>
          <p:cNvSpPr txBox="1"/>
          <p:nvPr/>
        </p:nvSpPr>
        <p:spPr>
          <a:xfrm>
            <a:off x="5784089" y="6793283"/>
            <a:ext cx="7947106" cy="837566"/>
          </a:xfrm>
          <a:prstGeom prst="rect">
            <a:avLst/>
          </a:prstGeom>
        </p:spPr>
        <p:txBody>
          <a:bodyPr lIns="0" tIns="0" rIns="0" bIns="0" rtlCol="0" anchor="t">
            <a:spAutoFit/>
          </a:bodyPr>
          <a:lstStyle/>
          <a:p>
            <a:pPr algn="ctr">
              <a:lnSpc>
                <a:spcPts val="6859"/>
              </a:lnSpc>
              <a:spcBef>
                <a:spcPct val="0"/>
              </a:spcBef>
            </a:pPr>
            <a:r>
              <a:rPr lang="en-US" sz="4899" dirty="0">
                <a:solidFill>
                  <a:srgbClr val="FFFFFF"/>
                </a:solidFill>
                <a:latin typeface="Prompt"/>
              </a:rPr>
              <a:t>Company Profile</a:t>
            </a:r>
          </a:p>
        </p:txBody>
      </p:sp>
      <p:grpSp>
        <p:nvGrpSpPr>
          <p:cNvPr id="8" name="Group 8"/>
          <p:cNvGrpSpPr/>
          <p:nvPr/>
        </p:nvGrpSpPr>
        <p:grpSpPr>
          <a:xfrm rot="5400000">
            <a:off x="16374199" y="7394291"/>
            <a:ext cx="3086100" cy="741502"/>
            <a:chOff x="0" y="0"/>
            <a:chExt cx="812800" cy="195293"/>
          </a:xfrm>
        </p:grpSpPr>
        <p:sp>
          <p:nvSpPr>
            <p:cNvPr id="9" name="Freeform 9"/>
            <p:cNvSpPr/>
            <p:nvPr/>
          </p:nvSpPr>
          <p:spPr>
            <a:xfrm>
              <a:off x="0" y="0"/>
              <a:ext cx="812800" cy="195293"/>
            </a:xfrm>
            <a:custGeom>
              <a:avLst/>
              <a:gdLst/>
              <a:ahLst/>
              <a:cxnLst/>
              <a:rect l="l" t="t" r="r" b="b"/>
              <a:pathLst>
                <a:path w="812800" h="195293">
                  <a:moveTo>
                    <a:pt x="0" y="0"/>
                  </a:moveTo>
                  <a:lnTo>
                    <a:pt x="812800" y="0"/>
                  </a:lnTo>
                  <a:lnTo>
                    <a:pt x="812800" y="195293"/>
                  </a:lnTo>
                  <a:lnTo>
                    <a:pt x="0" y="195293"/>
                  </a:lnTo>
                  <a:close/>
                </a:path>
              </a:pathLst>
            </a:custGeom>
            <a:solidFill>
              <a:srgbClr val="FEDA5E"/>
            </a:solidFill>
          </p:spPr>
          <p:txBody>
            <a:bodyPr/>
            <a:lstStyle/>
            <a:p>
              <a:endParaRPr lang="en-GB"/>
            </a:p>
          </p:txBody>
        </p:sp>
        <p:sp>
          <p:nvSpPr>
            <p:cNvPr id="10" name="TextBox 10"/>
            <p:cNvSpPr txBox="1"/>
            <p:nvPr/>
          </p:nvSpPr>
          <p:spPr>
            <a:xfrm>
              <a:off x="0" y="-38100"/>
              <a:ext cx="812800" cy="233393"/>
            </a:xfrm>
            <a:prstGeom prst="rect">
              <a:avLst/>
            </a:prstGeom>
          </p:spPr>
          <p:txBody>
            <a:bodyPr lIns="50800" tIns="50800" rIns="50800" bIns="50800" rtlCol="0" anchor="ctr"/>
            <a:lstStyle/>
            <a:p>
              <a:pPr algn="ctr">
                <a:lnSpc>
                  <a:spcPts val="3079"/>
                </a:lnSpc>
              </a:pPr>
              <a:endParaRPr/>
            </a:p>
          </p:txBody>
        </p:sp>
      </p:grpSp>
      <p:sp>
        <p:nvSpPr>
          <p:cNvPr id="11" name="Freeform 11"/>
          <p:cNvSpPr/>
          <p:nvPr/>
        </p:nvSpPr>
        <p:spPr>
          <a:xfrm>
            <a:off x="1807118" y="8107201"/>
            <a:ext cx="1227283" cy="368202"/>
          </a:xfrm>
          <a:custGeom>
            <a:avLst/>
            <a:gdLst/>
            <a:ahLst/>
            <a:cxnLst/>
            <a:rect l="l" t="t" r="r" b="b"/>
            <a:pathLst>
              <a:path w="1227283" h="368202">
                <a:moveTo>
                  <a:pt x="0" y="0"/>
                </a:moveTo>
                <a:lnTo>
                  <a:pt x="1227283" y="0"/>
                </a:lnTo>
                <a:lnTo>
                  <a:pt x="1227283" y="368202"/>
                </a:lnTo>
                <a:lnTo>
                  <a:pt x="0" y="368202"/>
                </a:lnTo>
                <a:lnTo>
                  <a:pt x="0" y="0"/>
                </a:lnTo>
                <a:close/>
              </a:path>
            </a:pathLst>
          </a:custGeom>
          <a:blipFill>
            <a:blip r:embed="rId3">
              <a:extLst>
                <a:ext uri="{96DAC541-7B7A-43D3-8B79-37D633B846F1}">
                  <asvg:svgBlip xmlns:asvg="http://schemas.microsoft.com/office/drawing/2016/SVG/main" r:embed="rId4"/>
                </a:ext>
              </a:extLst>
            </a:blip>
            <a:stretch>
              <a:fillRect r="-92869" b="-547578"/>
            </a:stretch>
          </a:blipFill>
        </p:spPr>
        <p:txBody>
          <a:bodyPr/>
          <a:lstStyle/>
          <a:p>
            <a:endParaRPr lang="en-GB"/>
          </a:p>
        </p:txBody>
      </p:sp>
      <p:sp>
        <p:nvSpPr>
          <p:cNvPr id="12" name="Freeform 12"/>
          <p:cNvSpPr/>
          <p:nvPr/>
        </p:nvSpPr>
        <p:spPr>
          <a:xfrm>
            <a:off x="15315814" y="2097783"/>
            <a:ext cx="1227283" cy="368202"/>
          </a:xfrm>
          <a:custGeom>
            <a:avLst/>
            <a:gdLst/>
            <a:ahLst/>
            <a:cxnLst/>
            <a:rect l="l" t="t" r="r" b="b"/>
            <a:pathLst>
              <a:path w="1227283" h="368202">
                <a:moveTo>
                  <a:pt x="0" y="0"/>
                </a:moveTo>
                <a:lnTo>
                  <a:pt x="1227283" y="0"/>
                </a:lnTo>
                <a:lnTo>
                  <a:pt x="1227283" y="368202"/>
                </a:lnTo>
                <a:lnTo>
                  <a:pt x="0" y="368202"/>
                </a:lnTo>
                <a:lnTo>
                  <a:pt x="0" y="0"/>
                </a:lnTo>
                <a:close/>
              </a:path>
            </a:pathLst>
          </a:custGeom>
          <a:blipFill>
            <a:blip r:embed="rId3">
              <a:extLst>
                <a:ext uri="{96DAC541-7B7A-43D3-8B79-37D633B846F1}">
                  <asvg:svgBlip xmlns:asvg="http://schemas.microsoft.com/office/drawing/2016/SVG/main" r:embed="rId4"/>
                </a:ext>
              </a:extLst>
            </a:blip>
            <a:stretch>
              <a:fillRect r="-92869" b="-547578"/>
            </a:stretch>
          </a:blipFill>
        </p:spPr>
        <p:txBody>
          <a:bodyPr/>
          <a:lstStyle/>
          <a:p>
            <a:endParaRPr lang="en-GB"/>
          </a:p>
        </p:txBody>
      </p:sp>
      <p:sp>
        <p:nvSpPr>
          <p:cNvPr id="14" name="TextBox 13">
            <a:extLst>
              <a:ext uri="{FF2B5EF4-FFF2-40B4-BE49-F238E27FC236}">
                <a16:creationId xmlns:a16="http://schemas.microsoft.com/office/drawing/2014/main" id="{D9092573-0B19-6C79-6EA6-B83C93014EAE}"/>
              </a:ext>
            </a:extLst>
          </p:cNvPr>
          <p:cNvSpPr txBox="1"/>
          <p:nvPr/>
        </p:nvSpPr>
        <p:spPr>
          <a:xfrm>
            <a:off x="13777996" y="9242740"/>
            <a:ext cx="4676436" cy="523220"/>
          </a:xfrm>
          <a:prstGeom prst="rect">
            <a:avLst/>
          </a:prstGeom>
          <a:noFill/>
        </p:spPr>
        <p:txBody>
          <a:bodyPr wrap="square" rtlCol="0">
            <a:spAutoFit/>
          </a:bodyPr>
          <a:lstStyle/>
          <a:p>
            <a:r>
              <a:rPr lang="en-GB" sz="2800" b="1" dirty="0">
                <a:highlight>
                  <a:srgbClr val="FFFF00"/>
                </a:highlight>
              </a:rPr>
              <a:t>By John Gikunda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347E"/>
        </a:solidFill>
        <a:effectLst/>
      </p:bgPr>
    </p:bg>
    <p:spTree>
      <p:nvGrpSpPr>
        <p:cNvPr id="1" name=""/>
        <p:cNvGrpSpPr/>
        <p:nvPr/>
      </p:nvGrpSpPr>
      <p:grpSpPr>
        <a:xfrm>
          <a:off x="0" y="0"/>
          <a:ext cx="0" cy="0"/>
          <a:chOff x="0" y="0"/>
          <a:chExt cx="0" cy="0"/>
        </a:xfrm>
      </p:grpSpPr>
      <p:grpSp>
        <p:nvGrpSpPr>
          <p:cNvPr id="2" name="Group 2"/>
          <p:cNvGrpSpPr/>
          <p:nvPr/>
        </p:nvGrpSpPr>
        <p:grpSpPr>
          <a:xfrm>
            <a:off x="0" y="1795564"/>
            <a:ext cx="8071426" cy="6077536"/>
            <a:chOff x="0" y="0"/>
            <a:chExt cx="10761902" cy="8103381"/>
          </a:xfrm>
        </p:grpSpPr>
        <p:pic>
          <p:nvPicPr>
            <p:cNvPr id="3" name="Picture 3"/>
            <p:cNvPicPr>
              <a:picLocks noChangeAspect="1"/>
            </p:cNvPicPr>
            <p:nvPr/>
          </p:nvPicPr>
          <p:blipFill>
            <a:blip r:embed="rId2"/>
            <a:srcRect t="2050" b="2050"/>
            <a:stretch>
              <a:fillRect/>
            </a:stretch>
          </p:blipFill>
          <p:spPr>
            <a:xfrm>
              <a:off x="0" y="0"/>
              <a:ext cx="10761902" cy="8103381"/>
            </a:xfrm>
            <a:prstGeom prst="rect">
              <a:avLst/>
            </a:prstGeom>
          </p:spPr>
        </p:pic>
      </p:grpSp>
      <p:grpSp>
        <p:nvGrpSpPr>
          <p:cNvPr id="4" name="Group 4"/>
          <p:cNvGrpSpPr/>
          <p:nvPr/>
        </p:nvGrpSpPr>
        <p:grpSpPr>
          <a:xfrm rot="5400000">
            <a:off x="7769063" y="2589884"/>
            <a:ext cx="2330143" cy="741502"/>
            <a:chOff x="0" y="0"/>
            <a:chExt cx="613700" cy="195293"/>
          </a:xfrm>
        </p:grpSpPr>
        <p:sp>
          <p:nvSpPr>
            <p:cNvPr id="5" name="Freeform 5"/>
            <p:cNvSpPr/>
            <p:nvPr/>
          </p:nvSpPr>
          <p:spPr>
            <a:xfrm>
              <a:off x="0" y="0"/>
              <a:ext cx="613700" cy="195293"/>
            </a:xfrm>
            <a:custGeom>
              <a:avLst/>
              <a:gdLst/>
              <a:ahLst/>
              <a:cxnLst/>
              <a:rect l="l" t="t" r="r" b="b"/>
              <a:pathLst>
                <a:path w="613700" h="195293">
                  <a:moveTo>
                    <a:pt x="0" y="0"/>
                  </a:moveTo>
                  <a:lnTo>
                    <a:pt x="613700" y="0"/>
                  </a:lnTo>
                  <a:lnTo>
                    <a:pt x="613700" y="195293"/>
                  </a:lnTo>
                  <a:lnTo>
                    <a:pt x="0" y="195293"/>
                  </a:lnTo>
                  <a:close/>
                </a:path>
              </a:pathLst>
            </a:custGeom>
            <a:solidFill>
              <a:srgbClr val="FEDA5E"/>
            </a:solidFill>
          </p:spPr>
          <p:txBody>
            <a:bodyPr/>
            <a:lstStyle/>
            <a:p>
              <a:endParaRPr lang="en-GB"/>
            </a:p>
          </p:txBody>
        </p:sp>
        <p:sp>
          <p:nvSpPr>
            <p:cNvPr id="6" name="TextBox 6"/>
            <p:cNvSpPr txBox="1"/>
            <p:nvPr/>
          </p:nvSpPr>
          <p:spPr>
            <a:xfrm>
              <a:off x="0" y="-38100"/>
              <a:ext cx="613700" cy="233393"/>
            </a:xfrm>
            <a:prstGeom prst="rect">
              <a:avLst/>
            </a:prstGeom>
          </p:spPr>
          <p:txBody>
            <a:bodyPr lIns="50800" tIns="50800" rIns="50800" bIns="50800" rtlCol="0" anchor="ctr"/>
            <a:lstStyle/>
            <a:p>
              <a:pPr algn="ctr">
                <a:lnSpc>
                  <a:spcPts val="3079"/>
                </a:lnSpc>
              </a:pPr>
              <a:endParaRPr/>
            </a:p>
          </p:txBody>
        </p:sp>
      </p:grpSp>
      <p:sp>
        <p:nvSpPr>
          <p:cNvPr id="7" name="Freeform 7"/>
          <p:cNvSpPr/>
          <p:nvPr/>
        </p:nvSpPr>
        <p:spPr>
          <a:xfrm>
            <a:off x="12656282" y="8867468"/>
            <a:ext cx="1227283" cy="368202"/>
          </a:xfrm>
          <a:custGeom>
            <a:avLst/>
            <a:gdLst/>
            <a:ahLst/>
            <a:cxnLst/>
            <a:rect l="l" t="t" r="r" b="b"/>
            <a:pathLst>
              <a:path w="1227283" h="368202">
                <a:moveTo>
                  <a:pt x="0" y="0"/>
                </a:moveTo>
                <a:lnTo>
                  <a:pt x="1227283" y="0"/>
                </a:lnTo>
                <a:lnTo>
                  <a:pt x="1227283" y="368202"/>
                </a:lnTo>
                <a:lnTo>
                  <a:pt x="0" y="368202"/>
                </a:lnTo>
                <a:lnTo>
                  <a:pt x="0" y="0"/>
                </a:lnTo>
                <a:close/>
              </a:path>
            </a:pathLst>
          </a:custGeom>
          <a:blipFill>
            <a:blip r:embed="rId3">
              <a:extLst>
                <a:ext uri="{96DAC541-7B7A-43D3-8B79-37D633B846F1}">
                  <asvg:svgBlip xmlns:asvg="http://schemas.microsoft.com/office/drawing/2016/SVG/main" r:embed="rId4"/>
                </a:ext>
              </a:extLst>
            </a:blip>
            <a:stretch>
              <a:fillRect r="-92869" b="-547578"/>
            </a:stretch>
          </a:blipFill>
        </p:spPr>
        <p:txBody>
          <a:bodyPr/>
          <a:lstStyle/>
          <a:p>
            <a:endParaRPr lang="en-GB"/>
          </a:p>
        </p:txBody>
      </p:sp>
      <p:sp>
        <p:nvSpPr>
          <p:cNvPr id="8" name="TextBox 8"/>
          <p:cNvSpPr txBox="1"/>
          <p:nvPr/>
        </p:nvSpPr>
        <p:spPr>
          <a:xfrm>
            <a:off x="9610080" y="2933088"/>
            <a:ext cx="6957534" cy="1226820"/>
          </a:xfrm>
          <a:prstGeom prst="rect">
            <a:avLst/>
          </a:prstGeom>
        </p:spPr>
        <p:txBody>
          <a:bodyPr lIns="0" tIns="0" rIns="0" bIns="0" rtlCol="0" anchor="t">
            <a:spAutoFit/>
          </a:bodyPr>
          <a:lstStyle/>
          <a:p>
            <a:pPr marL="0" lvl="0" indent="0" algn="l">
              <a:lnSpc>
                <a:spcPts val="10080"/>
              </a:lnSpc>
              <a:spcBef>
                <a:spcPct val="0"/>
              </a:spcBef>
            </a:pPr>
            <a:r>
              <a:rPr lang="en-US" sz="7200">
                <a:solidFill>
                  <a:srgbClr val="FFFFFF"/>
                </a:solidFill>
                <a:latin typeface="Prompt Bold"/>
              </a:rPr>
              <a:t>Satisfaction</a:t>
            </a:r>
          </a:p>
        </p:txBody>
      </p:sp>
      <p:sp>
        <p:nvSpPr>
          <p:cNvPr id="9" name="TextBox 9"/>
          <p:cNvSpPr txBox="1"/>
          <p:nvPr/>
        </p:nvSpPr>
        <p:spPr>
          <a:xfrm>
            <a:off x="8563384" y="4879449"/>
            <a:ext cx="9413079" cy="3464414"/>
          </a:xfrm>
          <a:prstGeom prst="rect">
            <a:avLst/>
          </a:prstGeom>
        </p:spPr>
        <p:txBody>
          <a:bodyPr lIns="0" tIns="0" rIns="0" bIns="0" rtlCol="0" anchor="t">
            <a:spAutoFit/>
          </a:bodyPr>
          <a:lstStyle/>
          <a:p>
            <a:pPr algn="just">
              <a:lnSpc>
                <a:spcPts val="4612"/>
              </a:lnSpc>
            </a:pPr>
            <a:r>
              <a:rPr lang="en-US" sz="3294" dirty="0">
                <a:solidFill>
                  <a:srgbClr val="E9E9E9"/>
                </a:solidFill>
                <a:latin typeface="Prompt Light"/>
              </a:rPr>
              <a:t>Customer satisfaction forms the cornerstone of our business ethos. We are committed to surpassing customer expectations through competitive pricing, dependable service, and proactive support.</a:t>
            </a:r>
          </a:p>
          <a:p>
            <a:pPr marL="0" lvl="0" indent="0" algn="just">
              <a:lnSpc>
                <a:spcPts val="4612"/>
              </a:lnSpc>
              <a:spcBef>
                <a:spcPct val="0"/>
              </a:spcBef>
            </a:pPr>
            <a:endParaRPr lang="en-US" sz="3294" dirty="0">
              <a:solidFill>
                <a:srgbClr val="E9E9E9"/>
              </a:solidFill>
              <a:latin typeface="Prompt Light"/>
            </a:endParaRPr>
          </a:p>
        </p:txBody>
      </p:sp>
      <p:sp>
        <p:nvSpPr>
          <p:cNvPr id="10" name="TextBox 10"/>
          <p:cNvSpPr txBox="1"/>
          <p:nvPr/>
        </p:nvSpPr>
        <p:spPr>
          <a:xfrm>
            <a:off x="9610080" y="1733815"/>
            <a:ext cx="7468144" cy="1226820"/>
          </a:xfrm>
          <a:prstGeom prst="rect">
            <a:avLst/>
          </a:prstGeom>
        </p:spPr>
        <p:txBody>
          <a:bodyPr lIns="0" tIns="0" rIns="0" bIns="0" rtlCol="0" anchor="t">
            <a:spAutoFit/>
          </a:bodyPr>
          <a:lstStyle/>
          <a:p>
            <a:pPr marL="0" lvl="0" indent="0" algn="l">
              <a:lnSpc>
                <a:spcPts val="10080"/>
              </a:lnSpc>
              <a:spcBef>
                <a:spcPct val="0"/>
              </a:spcBef>
            </a:pPr>
            <a:r>
              <a:rPr lang="en-US" sz="7200">
                <a:solidFill>
                  <a:srgbClr val="FEDA5E"/>
                </a:solidFill>
                <a:latin typeface="Prompt Bold"/>
              </a:rPr>
              <a:t>Customer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347E"/>
        </a:solidFill>
        <a:effectLst/>
      </p:bgPr>
    </p:bg>
    <p:spTree>
      <p:nvGrpSpPr>
        <p:cNvPr id="1" name=""/>
        <p:cNvGrpSpPr/>
        <p:nvPr/>
      </p:nvGrpSpPr>
      <p:grpSpPr>
        <a:xfrm>
          <a:off x="0" y="0"/>
          <a:ext cx="0" cy="0"/>
          <a:chOff x="0" y="0"/>
          <a:chExt cx="0" cy="0"/>
        </a:xfrm>
      </p:grpSpPr>
      <p:grpSp>
        <p:nvGrpSpPr>
          <p:cNvPr id="2" name="Group 2"/>
          <p:cNvGrpSpPr/>
          <p:nvPr/>
        </p:nvGrpSpPr>
        <p:grpSpPr>
          <a:xfrm>
            <a:off x="11193685" y="0"/>
            <a:ext cx="7094315" cy="10287000"/>
            <a:chOff x="0" y="0"/>
            <a:chExt cx="9459087" cy="13716000"/>
          </a:xfrm>
        </p:grpSpPr>
        <p:pic>
          <p:nvPicPr>
            <p:cNvPr id="3" name="Picture 3"/>
            <p:cNvPicPr>
              <a:picLocks noChangeAspect="1"/>
            </p:cNvPicPr>
            <p:nvPr/>
          </p:nvPicPr>
          <p:blipFill>
            <a:blip r:embed="rId2"/>
            <a:srcRect l="10157" r="10157"/>
            <a:stretch>
              <a:fillRect/>
            </a:stretch>
          </p:blipFill>
          <p:spPr>
            <a:xfrm>
              <a:off x="0" y="0"/>
              <a:ext cx="9459087" cy="13716000"/>
            </a:xfrm>
            <a:prstGeom prst="rect">
              <a:avLst/>
            </a:prstGeom>
          </p:spPr>
        </p:pic>
      </p:grpSp>
      <p:grpSp>
        <p:nvGrpSpPr>
          <p:cNvPr id="4" name="Group 4"/>
          <p:cNvGrpSpPr/>
          <p:nvPr/>
        </p:nvGrpSpPr>
        <p:grpSpPr>
          <a:xfrm rot="5400000">
            <a:off x="-885101" y="2857781"/>
            <a:ext cx="3086100" cy="741502"/>
            <a:chOff x="0" y="0"/>
            <a:chExt cx="812800" cy="195293"/>
          </a:xfrm>
        </p:grpSpPr>
        <p:sp>
          <p:nvSpPr>
            <p:cNvPr id="5" name="Freeform 5"/>
            <p:cNvSpPr/>
            <p:nvPr/>
          </p:nvSpPr>
          <p:spPr>
            <a:xfrm>
              <a:off x="0" y="0"/>
              <a:ext cx="812800" cy="195293"/>
            </a:xfrm>
            <a:custGeom>
              <a:avLst/>
              <a:gdLst/>
              <a:ahLst/>
              <a:cxnLst/>
              <a:rect l="l" t="t" r="r" b="b"/>
              <a:pathLst>
                <a:path w="812800" h="195293">
                  <a:moveTo>
                    <a:pt x="0" y="0"/>
                  </a:moveTo>
                  <a:lnTo>
                    <a:pt x="812800" y="0"/>
                  </a:lnTo>
                  <a:lnTo>
                    <a:pt x="812800" y="195293"/>
                  </a:lnTo>
                  <a:lnTo>
                    <a:pt x="0" y="195293"/>
                  </a:lnTo>
                  <a:close/>
                </a:path>
              </a:pathLst>
            </a:custGeom>
            <a:solidFill>
              <a:srgbClr val="FEDA5E"/>
            </a:solidFill>
          </p:spPr>
          <p:txBody>
            <a:bodyPr/>
            <a:lstStyle/>
            <a:p>
              <a:endParaRPr lang="en-GB"/>
            </a:p>
          </p:txBody>
        </p:sp>
        <p:sp>
          <p:nvSpPr>
            <p:cNvPr id="6" name="TextBox 6"/>
            <p:cNvSpPr txBox="1"/>
            <p:nvPr/>
          </p:nvSpPr>
          <p:spPr>
            <a:xfrm>
              <a:off x="0" y="-38100"/>
              <a:ext cx="812800" cy="233393"/>
            </a:xfrm>
            <a:prstGeom prst="rect">
              <a:avLst/>
            </a:prstGeom>
          </p:spPr>
          <p:txBody>
            <a:bodyPr lIns="50800" tIns="50800" rIns="50800" bIns="50800" rtlCol="0" anchor="ctr"/>
            <a:lstStyle/>
            <a:p>
              <a:pPr algn="ctr">
                <a:lnSpc>
                  <a:spcPts val="3079"/>
                </a:lnSpc>
              </a:pPr>
              <a:endParaRPr/>
            </a:p>
          </p:txBody>
        </p:sp>
      </p:grpSp>
      <p:sp>
        <p:nvSpPr>
          <p:cNvPr id="7" name="Freeform 7"/>
          <p:cNvSpPr/>
          <p:nvPr/>
        </p:nvSpPr>
        <p:spPr>
          <a:xfrm>
            <a:off x="5008416" y="8306663"/>
            <a:ext cx="1227283" cy="368202"/>
          </a:xfrm>
          <a:custGeom>
            <a:avLst/>
            <a:gdLst/>
            <a:ahLst/>
            <a:cxnLst/>
            <a:rect l="l" t="t" r="r" b="b"/>
            <a:pathLst>
              <a:path w="1227283" h="368202">
                <a:moveTo>
                  <a:pt x="0" y="0"/>
                </a:moveTo>
                <a:lnTo>
                  <a:pt x="1227283" y="0"/>
                </a:lnTo>
                <a:lnTo>
                  <a:pt x="1227283" y="368202"/>
                </a:lnTo>
                <a:lnTo>
                  <a:pt x="0" y="368202"/>
                </a:lnTo>
                <a:lnTo>
                  <a:pt x="0" y="0"/>
                </a:lnTo>
                <a:close/>
              </a:path>
            </a:pathLst>
          </a:custGeom>
          <a:blipFill>
            <a:blip r:embed="rId3">
              <a:extLst>
                <a:ext uri="{96DAC541-7B7A-43D3-8B79-37D633B846F1}">
                  <asvg:svgBlip xmlns:asvg="http://schemas.microsoft.com/office/drawing/2016/SVG/main" r:embed="rId4"/>
                </a:ext>
              </a:extLst>
            </a:blip>
            <a:stretch>
              <a:fillRect r="-92869" b="-547578"/>
            </a:stretch>
          </a:blipFill>
        </p:spPr>
        <p:txBody>
          <a:bodyPr/>
          <a:lstStyle/>
          <a:p>
            <a:endParaRPr lang="en-GB"/>
          </a:p>
        </p:txBody>
      </p:sp>
      <p:sp>
        <p:nvSpPr>
          <p:cNvPr id="8" name="TextBox 8"/>
          <p:cNvSpPr txBox="1"/>
          <p:nvPr/>
        </p:nvSpPr>
        <p:spPr>
          <a:xfrm>
            <a:off x="1310541" y="1552132"/>
            <a:ext cx="6528907" cy="1226820"/>
          </a:xfrm>
          <a:prstGeom prst="rect">
            <a:avLst/>
          </a:prstGeom>
        </p:spPr>
        <p:txBody>
          <a:bodyPr lIns="0" tIns="0" rIns="0" bIns="0" rtlCol="0" anchor="t">
            <a:spAutoFit/>
          </a:bodyPr>
          <a:lstStyle/>
          <a:p>
            <a:pPr>
              <a:lnSpc>
                <a:spcPts val="10080"/>
              </a:lnSpc>
              <a:spcBef>
                <a:spcPct val="0"/>
              </a:spcBef>
            </a:pPr>
            <a:r>
              <a:rPr lang="en-US" sz="7200">
                <a:solidFill>
                  <a:srgbClr val="FFFFFF"/>
                </a:solidFill>
                <a:latin typeface="Prompt Bold"/>
              </a:rPr>
              <a:t>Community </a:t>
            </a:r>
          </a:p>
        </p:txBody>
      </p:sp>
      <p:sp>
        <p:nvSpPr>
          <p:cNvPr id="9" name="TextBox 9"/>
          <p:cNvSpPr txBox="1"/>
          <p:nvPr/>
        </p:nvSpPr>
        <p:spPr>
          <a:xfrm>
            <a:off x="311117" y="5095875"/>
            <a:ext cx="10621881" cy="3704219"/>
          </a:xfrm>
          <a:prstGeom prst="rect">
            <a:avLst/>
          </a:prstGeom>
        </p:spPr>
        <p:txBody>
          <a:bodyPr lIns="0" tIns="0" rIns="0" bIns="0" rtlCol="0" anchor="t">
            <a:spAutoFit/>
          </a:bodyPr>
          <a:lstStyle/>
          <a:p>
            <a:pPr algn="just">
              <a:lnSpc>
                <a:spcPts val="4480"/>
              </a:lnSpc>
            </a:pPr>
            <a:r>
              <a:rPr lang="en-US" sz="3200" dirty="0">
                <a:solidFill>
                  <a:srgbClr val="E9E9E9"/>
                </a:solidFill>
                <a:latin typeface="Prompt Light"/>
              </a:rPr>
              <a:t>As a socially conscious entity, we actively engage with local communities, empowering small businesses through training, market access, and Market insights, thus fostering urban development and poverty alleviation. </a:t>
            </a:r>
          </a:p>
          <a:p>
            <a:pPr algn="just">
              <a:lnSpc>
                <a:spcPts val="3135"/>
              </a:lnSpc>
            </a:pPr>
            <a:endParaRPr lang="en-US" sz="3200" dirty="0">
              <a:solidFill>
                <a:srgbClr val="E9E9E9"/>
              </a:solidFill>
              <a:latin typeface="Prompt Light"/>
            </a:endParaRPr>
          </a:p>
          <a:p>
            <a:pPr algn="just">
              <a:lnSpc>
                <a:spcPts val="3135"/>
              </a:lnSpc>
              <a:spcBef>
                <a:spcPct val="0"/>
              </a:spcBef>
            </a:pPr>
            <a:endParaRPr lang="en-US" sz="3200" dirty="0">
              <a:solidFill>
                <a:srgbClr val="E9E9E9"/>
              </a:solidFill>
              <a:latin typeface="Prompt Light"/>
            </a:endParaRPr>
          </a:p>
        </p:txBody>
      </p:sp>
      <p:sp>
        <p:nvSpPr>
          <p:cNvPr id="10" name="TextBox 10"/>
          <p:cNvSpPr txBox="1"/>
          <p:nvPr/>
        </p:nvSpPr>
        <p:spPr>
          <a:xfrm>
            <a:off x="1310541" y="3095182"/>
            <a:ext cx="6528907" cy="1226820"/>
          </a:xfrm>
          <a:prstGeom prst="rect">
            <a:avLst/>
          </a:prstGeom>
        </p:spPr>
        <p:txBody>
          <a:bodyPr lIns="0" tIns="0" rIns="0" bIns="0" rtlCol="0" anchor="t">
            <a:spAutoFit/>
          </a:bodyPr>
          <a:lstStyle/>
          <a:p>
            <a:pPr>
              <a:lnSpc>
                <a:spcPts val="10080"/>
              </a:lnSpc>
              <a:spcBef>
                <a:spcPct val="0"/>
              </a:spcBef>
            </a:pPr>
            <a:r>
              <a:rPr lang="en-US" sz="7200">
                <a:solidFill>
                  <a:srgbClr val="FEDA5E"/>
                </a:solidFill>
                <a:latin typeface="Prompt Bold"/>
              </a:rPr>
              <a:t>Engagement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347E"/>
        </a:solidFill>
        <a:effectLst/>
      </p:bgPr>
    </p:bg>
    <p:spTree>
      <p:nvGrpSpPr>
        <p:cNvPr id="1" name=""/>
        <p:cNvGrpSpPr/>
        <p:nvPr/>
      </p:nvGrpSpPr>
      <p:grpSpPr>
        <a:xfrm>
          <a:off x="0" y="0"/>
          <a:ext cx="0" cy="0"/>
          <a:chOff x="0" y="0"/>
          <a:chExt cx="0" cy="0"/>
        </a:xfrm>
      </p:grpSpPr>
      <p:grpSp>
        <p:nvGrpSpPr>
          <p:cNvPr id="2" name="Group 2"/>
          <p:cNvGrpSpPr/>
          <p:nvPr/>
        </p:nvGrpSpPr>
        <p:grpSpPr>
          <a:xfrm>
            <a:off x="0" y="1028700"/>
            <a:ext cx="8738998" cy="8735036"/>
            <a:chOff x="0" y="0"/>
            <a:chExt cx="11651997" cy="11646714"/>
          </a:xfrm>
        </p:grpSpPr>
        <p:pic>
          <p:nvPicPr>
            <p:cNvPr id="3" name="Picture 3"/>
            <p:cNvPicPr>
              <a:picLocks noChangeAspect="1"/>
            </p:cNvPicPr>
            <p:nvPr/>
          </p:nvPicPr>
          <p:blipFill>
            <a:blip r:embed="rId2"/>
            <a:srcRect l="2585" r="2585"/>
            <a:stretch>
              <a:fillRect/>
            </a:stretch>
          </p:blipFill>
          <p:spPr>
            <a:xfrm>
              <a:off x="0" y="0"/>
              <a:ext cx="11651997" cy="11646714"/>
            </a:xfrm>
            <a:prstGeom prst="rect">
              <a:avLst/>
            </a:prstGeom>
          </p:spPr>
        </p:pic>
      </p:grpSp>
      <p:sp>
        <p:nvSpPr>
          <p:cNvPr id="4" name="TextBox 4"/>
          <p:cNvSpPr txBox="1"/>
          <p:nvPr/>
        </p:nvSpPr>
        <p:spPr>
          <a:xfrm>
            <a:off x="9144000" y="4405937"/>
            <a:ext cx="8810145" cy="3287438"/>
          </a:xfrm>
          <a:prstGeom prst="rect">
            <a:avLst/>
          </a:prstGeom>
        </p:spPr>
        <p:txBody>
          <a:bodyPr lIns="0" tIns="0" rIns="0" bIns="0" rtlCol="0" anchor="t">
            <a:spAutoFit/>
          </a:bodyPr>
          <a:lstStyle/>
          <a:p>
            <a:pPr algn="just">
              <a:lnSpc>
                <a:spcPts val="3328"/>
              </a:lnSpc>
            </a:pPr>
            <a:endParaRPr dirty="0"/>
          </a:p>
          <a:p>
            <a:pPr algn="just">
              <a:lnSpc>
                <a:spcPts val="4480"/>
              </a:lnSpc>
            </a:pPr>
            <a:r>
              <a:rPr lang="en-US" sz="3600" dirty="0">
                <a:solidFill>
                  <a:schemeClr val="bg1"/>
                </a:solidFill>
              </a:rPr>
              <a:t>We envision expanding our operations across Africa, with the goal of acquiring more businesses and delivering lasting solutions in sales and marketing. Our aim is to ensure sustainability and profitability for our partners.</a:t>
            </a:r>
            <a:endParaRPr lang="en-US" sz="3600" dirty="0">
              <a:solidFill>
                <a:schemeClr val="bg1"/>
              </a:solidFill>
              <a:latin typeface="Prompt Light"/>
            </a:endParaRPr>
          </a:p>
        </p:txBody>
      </p:sp>
      <p:grpSp>
        <p:nvGrpSpPr>
          <p:cNvPr id="5" name="Group 5"/>
          <p:cNvGrpSpPr/>
          <p:nvPr/>
        </p:nvGrpSpPr>
        <p:grpSpPr>
          <a:xfrm rot="5400000">
            <a:off x="8349679" y="2917739"/>
            <a:ext cx="2330143" cy="741502"/>
            <a:chOff x="0" y="0"/>
            <a:chExt cx="613700" cy="195293"/>
          </a:xfrm>
        </p:grpSpPr>
        <p:sp>
          <p:nvSpPr>
            <p:cNvPr id="6" name="Freeform 6"/>
            <p:cNvSpPr/>
            <p:nvPr/>
          </p:nvSpPr>
          <p:spPr>
            <a:xfrm>
              <a:off x="0" y="0"/>
              <a:ext cx="613700" cy="195293"/>
            </a:xfrm>
            <a:custGeom>
              <a:avLst/>
              <a:gdLst/>
              <a:ahLst/>
              <a:cxnLst/>
              <a:rect l="l" t="t" r="r" b="b"/>
              <a:pathLst>
                <a:path w="613700" h="195293">
                  <a:moveTo>
                    <a:pt x="0" y="0"/>
                  </a:moveTo>
                  <a:lnTo>
                    <a:pt x="613700" y="0"/>
                  </a:lnTo>
                  <a:lnTo>
                    <a:pt x="613700" y="195293"/>
                  </a:lnTo>
                  <a:lnTo>
                    <a:pt x="0" y="195293"/>
                  </a:lnTo>
                  <a:close/>
                </a:path>
              </a:pathLst>
            </a:custGeom>
            <a:solidFill>
              <a:srgbClr val="FEDA5E"/>
            </a:solidFill>
          </p:spPr>
          <p:txBody>
            <a:bodyPr/>
            <a:lstStyle/>
            <a:p>
              <a:endParaRPr lang="en-GB"/>
            </a:p>
          </p:txBody>
        </p:sp>
        <p:sp>
          <p:nvSpPr>
            <p:cNvPr id="7" name="TextBox 7"/>
            <p:cNvSpPr txBox="1"/>
            <p:nvPr/>
          </p:nvSpPr>
          <p:spPr>
            <a:xfrm>
              <a:off x="0" y="-38100"/>
              <a:ext cx="613700" cy="233393"/>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0295077" y="3298179"/>
            <a:ext cx="6957534" cy="1226820"/>
          </a:xfrm>
          <a:prstGeom prst="rect">
            <a:avLst/>
          </a:prstGeom>
        </p:spPr>
        <p:txBody>
          <a:bodyPr lIns="0" tIns="0" rIns="0" bIns="0" rtlCol="0" anchor="t">
            <a:spAutoFit/>
          </a:bodyPr>
          <a:lstStyle/>
          <a:p>
            <a:pPr marL="0" lvl="0" indent="0" algn="l">
              <a:lnSpc>
                <a:spcPts val="10080"/>
              </a:lnSpc>
              <a:spcBef>
                <a:spcPct val="0"/>
              </a:spcBef>
            </a:pPr>
            <a:r>
              <a:rPr lang="en-US" sz="7200">
                <a:solidFill>
                  <a:srgbClr val="FFFFFF"/>
                </a:solidFill>
                <a:latin typeface="Prompt Bold"/>
              </a:rPr>
              <a:t>Plans</a:t>
            </a:r>
          </a:p>
        </p:txBody>
      </p:sp>
      <p:sp>
        <p:nvSpPr>
          <p:cNvPr id="10" name="TextBox 10"/>
          <p:cNvSpPr txBox="1"/>
          <p:nvPr/>
        </p:nvSpPr>
        <p:spPr>
          <a:xfrm>
            <a:off x="10295077" y="2061670"/>
            <a:ext cx="7468144" cy="1226820"/>
          </a:xfrm>
          <a:prstGeom prst="rect">
            <a:avLst/>
          </a:prstGeom>
        </p:spPr>
        <p:txBody>
          <a:bodyPr lIns="0" tIns="0" rIns="0" bIns="0" rtlCol="0" anchor="t">
            <a:spAutoFit/>
          </a:bodyPr>
          <a:lstStyle/>
          <a:p>
            <a:pPr marL="0" lvl="0" indent="0" algn="l">
              <a:lnSpc>
                <a:spcPts val="10080"/>
              </a:lnSpc>
              <a:spcBef>
                <a:spcPct val="0"/>
              </a:spcBef>
            </a:pPr>
            <a:r>
              <a:rPr lang="en-US" sz="7200">
                <a:solidFill>
                  <a:srgbClr val="FEDA5E"/>
                </a:solidFill>
                <a:latin typeface="Prompt Bold"/>
              </a:rPr>
              <a:t>Future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347E"/>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3029708" y="4779857"/>
            <a:ext cx="1651486" cy="727287"/>
            <a:chOff x="0" y="0"/>
            <a:chExt cx="434959" cy="191549"/>
          </a:xfrm>
        </p:grpSpPr>
        <p:sp>
          <p:nvSpPr>
            <p:cNvPr id="3" name="Freeform 3"/>
            <p:cNvSpPr/>
            <p:nvPr/>
          </p:nvSpPr>
          <p:spPr>
            <a:xfrm>
              <a:off x="0" y="0"/>
              <a:ext cx="434959" cy="191549"/>
            </a:xfrm>
            <a:custGeom>
              <a:avLst/>
              <a:gdLst/>
              <a:ahLst/>
              <a:cxnLst/>
              <a:rect l="l" t="t" r="r" b="b"/>
              <a:pathLst>
                <a:path w="434959" h="191549">
                  <a:moveTo>
                    <a:pt x="0" y="0"/>
                  </a:moveTo>
                  <a:lnTo>
                    <a:pt x="434959" y="0"/>
                  </a:lnTo>
                  <a:lnTo>
                    <a:pt x="434959" y="191549"/>
                  </a:lnTo>
                  <a:lnTo>
                    <a:pt x="0" y="191549"/>
                  </a:lnTo>
                  <a:close/>
                </a:path>
              </a:pathLst>
            </a:custGeom>
            <a:solidFill>
              <a:srgbClr val="FEDA5E"/>
            </a:solidFill>
          </p:spPr>
          <p:txBody>
            <a:bodyPr/>
            <a:lstStyle/>
            <a:p>
              <a:endParaRPr lang="en-GB"/>
            </a:p>
          </p:txBody>
        </p:sp>
        <p:sp>
          <p:nvSpPr>
            <p:cNvPr id="4" name="TextBox 4"/>
            <p:cNvSpPr txBox="1"/>
            <p:nvPr/>
          </p:nvSpPr>
          <p:spPr>
            <a:xfrm>
              <a:off x="0" y="-38100"/>
              <a:ext cx="434959" cy="229649"/>
            </a:xfrm>
            <a:prstGeom prst="rect">
              <a:avLst/>
            </a:prstGeom>
          </p:spPr>
          <p:txBody>
            <a:bodyPr lIns="50800" tIns="50800" rIns="50800" bIns="50800" rtlCol="0" anchor="ctr"/>
            <a:lstStyle/>
            <a:p>
              <a:pPr algn="ctr">
                <a:lnSpc>
                  <a:spcPts val="3079"/>
                </a:lnSpc>
              </a:pPr>
              <a:endParaRPr/>
            </a:p>
          </p:txBody>
        </p:sp>
      </p:grpSp>
      <p:sp>
        <p:nvSpPr>
          <p:cNvPr id="5" name="Freeform 5"/>
          <p:cNvSpPr/>
          <p:nvPr/>
        </p:nvSpPr>
        <p:spPr>
          <a:xfrm>
            <a:off x="8886345" y="8295125"/>
            <a:ext cx="1227283" cy="368202"/>
          </a:xfrm>
          <a:custGeom>
            <a:avLst/>
            <a:gdLst/>
            <a:ahLst/>
            <a:cxnLst/>
            <a:rect l="l" t="t" r="r" b="b"/>
            <a:pathLst>
              <a:path w="1227283" h="368202">
                <a:moveTo>
                  <a:pt x="0" y="0"/>
                </a:moveTo>
                <a:lnTo>
                  <a:pt x="1227283" y="0"/>
                </a:lnTo>
                <a:lnTo>
                  <a:pt x="1227283" y="368202"/>
                </a:lnTo>
                <a:lnTo>
                  <a:pt x="0" y="368202"/>
                </a:lnTo>
                <a:lnTo>
                  <a:pt x="0" y="0"/>
                </a:lnTo>
                <a:close/>
              </a:path>
            </a:pathLst>
          </a:custGeom>
          <a:blipFill>
            <a:blip r:embed="rId2">
              <a:extLst>
                <a:ext uri="{96DAC541-7B7A-43D3-8B79-37D633B846F1}">
                  <asvg:svgBlip xmlns:asvg="http://schemas.microsoft.com/office/drawing/2016/SVG/main" r:embed="rId3"/>
                </a:ext>
              </a:extLst>
            </a:blip>
            <a:stretch>
              <a:fillRect r="-92869" b="-547578"/>
            </a:stretch>
          </a:blipFill>
        </p:spPr>
        <p:txBody>
          <a:bodyPr/>
          <a:lstStyle/>
          <a:p>
            <a:endParaRPr lang="en-GB"/>
          </a:p>
        </p:txBody>
      </p:sp>
      <p:sp>
        <p:nvSpPr>
          <p:cNvPr id="6" name="Freeform 6"/>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4">
              <a:alphaModFix amt="23000"/>
            </a:blip>
            <a:stretch>
              <a:fillRect t="-38888" b="-38888"/>
            </a:stretch>
          </a:blipFill>
          <a:ln cap="sq">
            <a:noFill/>
            <a:prstDash val="solid"/>
            <a:miter/>
          </a:ln>
        </p:spPr>
        <p:txBody>
          <a:bodyPr/>
          <a:lstStyle/>
          <a:p>
            <a:endParaRPr lang="en-GB"/>
          </a:p>
        </p:txBody>
      </p:sp>
      <p:sp>
        <p:nvSpPr>
          <p:cNvPr id="7" name="TextBox 7"/>
          <p:cNvSpPr txBox="1"/>
          <p:nvPr/>
        </p:nvSpPr>
        <p:spPr>
          <a:xfrm>
            <a:off x="4660049" y="4463415"/>
            <a:ext cx="4839938" cy="1226820"/>
          </a:xfrm>
          <a:prstGeom prst="rect">
            <a:avLst/>
          </a:prstGeom>
        </p:spPr>
        <p:txBody>
          <a:bodyPr lIns="0" tIns="0" rIns="0" bIns="0" rtlCol="0" anchor="t">
            <a:spAutoFit/>
          </a:bodyPr>
          <a:lstStyle/>
          <a:p>
            <a:pPr>
              <a:lnSpc>
                <a:spcPts val="10080"/>
              </a:lnSpc>
              <a:spcBef>
                <a:spcPct val="0"/>
              </a:spcBef>
            </a:pPr>
            <a:r>
              <a:rPr lang="en-US" sz="7200">
                <a:solidFill>
                  <a:srgbClr val="E9E9E9"/>
                </a:solidFill>
                <a:latin typeface="Prompt Bold"/>
              </a:rPr>
              <a:t>Contacts</a:t>
            </a:r>
          </a:p>
        </p:txBody>
      </p:sp>
      <p:sp>
        <p:nvSpPr>
          <p:cNvPr id="8" name="TextBox 8"/>
          <p:cNvSpPr txBox="1"/>
          <p:nvPr/>
        </p:nvSpPr>
        <p:spPr>
          <a:xfrm>
            <a:off x="9144000" y="4539615"/>
            <a:ext cx="8768641" cy="2864246"/>
          </a:xfrm>
          <a:prstGeom prst="rect">
            <a:avLst/>
          </a:prstGeom>
        </p:spPr>
        <p:txBody>
          <a:bodyPr lIns="0" tIns="0" rIns="0" bIns="0" rtlCol="0" anchor="t">
            <a:spAutoFit/>
          </a:bodyPr>
          <a:lstStyle/>
          <a:p>
            <a:pPr>
              <a:lnSpc>
                <a:spcPts val="4480"/>
              </a:lnSpc>
            </a:pPr>
            <a:r>
              <a:rPr lang="en-US" sz="3200" dirty="0" err="1">
                <a:solidFill>
                  <a:srgbClr val="E9E9E9"/>
                </a:solidFill>
                <a:latin typeface="Prompt Light"/>
              </a:rPr>
              <a:t>Ruaka</a:t>
            </a:r>
            <a:r>
              <a:rPr lang="en-US" sz="3200" dirty="0">
                <a:solidFill>
                  <a:srgbClr val="E9E9E9"/>
                </a:solidFill>
                <a:latin typeface="Prompt Light"/>
              </a:rPr>
              <a:t> Town, Kiambu County, Kenya</a:t>
            </a:r>
          </a:p>
          <a:p>
            <a:pPr>
              <a:lnSpc>
                <a:spcPts val="4480"/>
              </a:lnSpc>
            </a:pPr>
            <a:r>
              <a:rPr lang="en-US" sz="3200" dirty="0">
                <a:solidFill>
                  <a:srgbClr val="E9E9E9"/>
                </a:solidFill>
                <a:latin typeface="Prompt Light"/>
              </a:rPr>
              <a:t>P.O. BOX 55534 - 00200 Nairobi, Kenya</a:t>
            </a:r>
          </a:p>
          <a:p>
            <a:pPr>
              <a:lnSpc>
                <a:spcPts val="4480"/>
              </a:lnSpc>
            </a:pPr>
            <a:r>
              <a:rPr lang="en-US" sz="3200" dirty="0">
                <a:solidFill>
                  <a:srgbClr val="E9E9E9"/>
                </a:solidFill>
                <a:latin typeface="Prompt Light"/>
              </a:rPr>
              <a:t>Phone: +254 704 444 724/0704 698 288</a:t>
            </a:r>
          </a:p>
          <a:p>
            <a:pPr>
              <a:lnSpc>
                <a:spcPts val="4480"/>
              </a:lnSpc>
            </a:pPr>
            <a:r>
              <a:rPr lang="en-US" sz="3200" dirty="0">
                <a:solidFill>
                  <a:srgbClr val="E9E9E9"/>
                </a:solidFill>
                <a:latin typeface="Prompt Light"/>
              </a:rPr>
              <a:t>Email: smittaninvestment@gmail.com</a:t>
            </a:r>
          </a:p>
          <a:p>
            <a:pPr>
              <a:lnSpc>
                <a:spcPts val="4480"/>
              </a:lnSpc>
              <a:spcBef>
                <a:spcPct val="0"/>
              </a:spcBef>
            </a:pPr>
            <a:endParaRPr lang="en-US" sz="3200" dirty="0">
              <a:solidFill>
                <a:srgbClr val="E9E9E9"/>
              </a:solidFill>
              <a:latin typeface="Prompt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347E"/>
        </a:solidFill>
        <a:effectLst/>
      </p:bgPr>
    </p:bg>
    <p:spTree>
      <p:nvGrpSpPr>
        <p:cNvPr id="1" name=""/>
        <p:cNvGrpSpPr/>
        <p:nvPr/>
      </p:nvGrpSpPr>
      <p:grpSpPr>
        <a:xfrm>
          <a:off x="0" y="0"/>
          <a:ext cx="0" cy="0"/>
          <a:chOff x="0" y="0"/>
          <a:chExt cx="0" cy="0"/>
        </a:xfrm>
      </p:grpSpPr>
      <p:grpSp>
        <p:nvGrpSpPr>
          <p:cNvPr id="4" name="Group 4"/>
          <p:cNvGrpSpPr/>
          <p:nvPr/>
        </p:nvGrpSpPr>
        <p:grpSpPr>
          <a:xfrm rot="5400000">
            <a:off x="-1172299" y="2948996"/>
            <a:ext cx="3086100" cy="741502"/>
            <a:chOff x="0" y="0"/>
            <a:chExt cx="812800" cy="195293"/>
          </a:xfrm>
        </p:grpSpPr>
        <p:sp>
          <p:nvSpPr>
            <p:cNvPr id="5" name="Freeform 5"/>
            <p:cNvSpPr/>
            <p:nvPr/>
          </p:nvSpPr>
          <p:spPr>
            <a:xfrm>
              <a:off x="0" y="0"/>
              <a:ext cx="812800" cy="195293"/>
            </a:xfrm>
            <a:custGeom>
              <a:avLst/>
              <a:gdLst/>
              <a:ahLst/>
              <a:cxnLst/>
              <a:rect l="l" t="t" r="r" b="b"/>
              <a:pathLst>
                <a:path w="812800" h="195293">
                  <a:moveTo>
                    <a:pt x="0" y="0"/>
                  </a:moveTo>
                  <a:lnTo>
                    <a:pt x="812800" y="0"/>
                  </a:lnTo>
                  <a:lnTo>
                    <a:pt x="812800" y="195293"/>
                  </a:lnTo>
                  <a:lnTo>
                    <a:pt x="0" y="195293"/>
                  </a:lnTo>
                  <a:close/>
                </a:path>
              </a:pathLst>
            </a:custGeom>
            <a:solidFill>
              <a:srgbClr val="FEDA5E"/>
            </a:solidFill>
          </p:spPr>
          <p:txBody>
            <a:bodyPr/>
            <a:lstStyle/>
            <a:p>
              <a:endParaRPr lang="en-GB"/>
            </a:p>
          </p:txBody>
        </p:sp>
        <p:sp>
          <p:nvSpPr>
            <p:cNvPr id="6" name="TextBox 6"/>
            <p:cNvSpPr txBox="1"/>
            <p:nvPr/>
          </p:nvSpPr>
          <p:spPr>
            <a:xfrm>
              <a:off x="0" y="-38100"/>
              <a:ext cx="812800" cy="233393"/>
            </a:xfrm>
            <a:prstGeom prst="rect">
              <a:avLst/>
            </a:prstGeom>
          </p:spPr>
          <p:txBody>
            <a:bodyPr lIns="50800" tIns="50800" rIns="50800" bIns="50800" rtlCol="0" anchor="ctr"/>
            <a:lstStyle/>
            <a:p>
              <a:pPr algn="ctr">
                <a:lnSpc>
                  <a:spcPts val="3079"/>
                </a:lnSpc>
              </a:pPr>
              <a:endParaRPr/>
            </a:p>
          </p:txBody>
        </p:sp>
      </p:grpSp>
      <p:sp>
        <p:nvSpPr>
          <p:cNvPr id="8" name="TextBox 8"/>
          <p:cNvSpPr txBox="1"/>
          <p:nvPr/>
        </p:nvSpPr>
        <p:spPr>
          <a:xfrm>
            <a:off x="1028700" y="1163287"/>
            <a:ext cx="6528907" cy="1226820"/>
          </a:xfrm>
          <a:prstGeom prst="rect">
            <a:avLst/>
          </a:prstGeom>
        </p:spPr>
        <p:txBody>
          <a:bodyPr lIns="0" tIns="0" rIns="0" bIns="0" rtlCol="0" anchor="t">
            <a:spAutoFit/>
          </a:bodyPr>
          <a:lstStyle/>
          <a:p>
            <a:pPr>
              <a:lnSpc>
                <a:spcPts val="10080"/>
              </a:lnSpc>
              <a:spcBef>
                <a:spcPct val="0"/>
              </a:spcBef>
            </a:pPr>
            <a:r>
              <a:rPr lang="en-US" sz="7200" dirty="0">
                <a:solidFill>
                  <a:srgbClr val="FFFFFF"/>
                </a:solidFill>
                <a:latin typeface="Prompt Bold"/>
              </a:rPr>
              <a:t>Company</a:t>
            </a:r>
          </a:p>
        </p:txBody>
      </p:sp>
      <p:sp>
        <p:nvSpPr>
          <p:cNvPr id="9" name="TextBox 9"/>
          <p:cNvSpPr txBox="1"/>
          <p:nvPr/>
        </p:nvSpPr>
        <p:spPr>
          <a:xfrm>
            <a:off x="1028700" y="4576999"/>
            <a:ext cx="10662582" cy="1133002"/>
          </a:xfrm>
          <a:prstGeom prst="rect">
            <a:avLst/>
          </a:prstGeom>
        </p:spPr>
        <p:txBody>
          <a:bodyPr lIns="0" tIns="0" rIns="0" bIns="0" rtlCol="0" anchor="t">
            <a:spAutoFit/>
          </a:bodyPr>
          <a:lstStyle/>
          <a:p>
            <a:pPr algn="just">
              <a:lnSpc>
                <a:spcPts val="4480"/>
              </a:lnSpc>
            </a:pPr>
            <a:r>
              <a:rPr lang="en-US" sz="3200" dirty="0">
                <a:solidFill>
                  <a:srgbClr val="E9E9E9"/>
                </a:solidFill>
                <a:latin typeface="Prompt Light"/>
              </a:rPr>
              <a:t>.</a:t>
            </a:r>
          </a:p>
          <a:p>
            <a:pPr algn="just">
              <a:lnSpc>
                <a:spcPts val="4480"/>
              </a:lnSpc>
              <a:spcBef>
                <a:spcPct val="0"/>
              </a:spcBef>
            </a:pPr>
            <a:endParaRPr lang="en-US" sz="3200" dirty="0">
              <a:solidFill>
                <a:srgbClr val="E9E9E9"/>
              </a:solidFill>
              <a:latin typeface="Prompt Light"/>
            </a:endParaRPr>
          </a:p>
        </p:txBody>
      </p:sp>
      <p:sp>
        <p:nvSpPr>
          <p:cNvPr id="10" name="TextBox 10"/>
          <p:cNvSpPr txBox="1"/>
          <p:nvPr/>
        </p:nvSpPr>
        <p:spPr>
          <a:xfrm>
            <a:off x="1028700" y="2638649"/>
            <a:ext cx="6528907" cy="1226820"/>
          </a:xfrm>
          <a:prstGeom prst="rect">
            <a:avLst/>
          </a:prstGeom>
        </p:spPr>
        <p:txBody>
          <a:bodyPr lIns="0" tIns="0" rIns="0" bIns="0" rtlCol="0" anchor="t">
            <a:spAutoFit/>
          </a:bodyPr>
          <a:lstStyle/>
          <a:p>
            <a:pPr>
              <a:lnSpc>
                <a:spcPts val="10080"/>
              </a:lnSpc>
              <a:spcBef>
                <a:spcPct val="0"/>
              </a:spcBef>
            </a:pPr>
            <a:r>
              <a:rPr lang="en-US" sz="7200" dirty="0">
                <a:solidFill>
                  <a:srgbClr val="FEDA5E"/>
                </a:solidFill>
                <a:latin typeface="Prompt Bold"/>
              </a:rPr>
              <a:t>Background</a:t>
            </a:r>
          </a:p>
        </p:txBody>
      </p:sp>
      <p:pic>
        <p:nvPicPr>
          <p:cNvPr id="18" name="Picture 17">
            <a:extLst>
              <a:ext uri="{FF2B5EF4-FFF2-40B4-BE49-F238E27FC236}">
                <a16:creationId xmlns:a16="http://schemas.microsoft.com/office/drawing/2014/main" id="{F3DE9748-BAF7-D86C-ABF3-6126B98F416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192000" y="495300"/>
            <a:ext cx="5510546" cy="9144000"/>
          </a:xfrm>
          <a:prstGeom prst="rect">
            <a:avLst/>
          </a:prstGeom>
        </p:spPr>
      </p:pic>
      <p:sp>
        <p:nvSpPr>
          <p:cNvPr id="3" name="TextBox 2">
            <a:extLst>
              <a:ext uri="{FF2B5EF4-FFF2-40B4-BE49-F238E27FC236}">
                <a16:creationId xmlns:a16="http://schemas.microsoft.com/office/drawing/2014/main" id="{2EC66BA2-1BD4-A838-4FEF-0C9B42F0479B}"/>
              </a:ext>
            </a:extLst>
          </p:cNvPr>
          <p:cNvSpPr txBox="1"/>
          <p:nvPr/>
        </p:nvSpPr>
        <p:spPr>
          <a:xfrm>
            <a:off x="152400" y="3803801"/>
            <a:ext cx="12192000" cy="6494085"/>
          </a:xfrm>
          <a:prstGeom prst="rect">
            <a:avLst/>
          </a:prstGeom>
          <a:noFill/>
        </p:spPr>
        <p:txBody>
          <a:bodyPr wrap="square">
            <a:spAutoFit/>
          </a:bodyPr>
          <a:lstStyle/>
          <a:p>
            <a:r>
              <a:rPr lang="en-US" sz="3200" dirty="0">
                <a:solidFill>
                  <a:schemeClr val="bg1"/>
                </a:solidFill>
              </a:rPr>
              <a:t>	Smittan Solutions Limited is a leading specialist in :-</a:t>
            </a:r>
          </a:p>
          <a:p>
            <a:r>
              <a:rPr lang="en-US" sz="3200" dirty="0">
                <a:solidFill>
                  <a:schemeClr val="bg1"/>
                </a:solidFill>
              </a:rPr>
              <a:t> </a:t>
            </a:r>
          </a:p>
          <a:p>
            <a:r>
              <a:rPr lang="en-US" sz="3200" dirty="0">
                <a:solidFill>
                  <a:schemeClr val="bg1"/>
                </a:solidFill>
              </a:rPr>
              <a:t>1. Sales and marketing team Recruitment, management/empowerment  2.promotions,branding and route-to-market strategies</a:t>
            </a:r>
          </a:p>
          <a:p>
            <a:r>
              <a:rPr lang="en-US" sz="3200" dirty="0">
                <a:solidFill>
                  <a:schemeClr val="bg1"/>
                </a:solidFill>
              </a:rPr>
              <a:t>3. Credit Management, Mitigation and assessment</a:t>
            </a:r>
          </a:p>
          <a:p>
            <a:r>
              <a:rPr lang="en-US" sz="3200" dirty="0">
                <a:solidFill>
                  <a:schemeClr val="bg1"/>
                </a:solidFill>
              </a:rPr>
              <a:t>4. Debt Collection</a:t>
            </a:r>
          </a:p>
          <a:p>
            <a:r>
              <a:rPr lang="en-US" sz="3200" dirty="0">
                <a:solidFill>
                  <a:schemeClr val="bg1"/>
                </a:solidFill>
              </a:rPr>
              <a:t>5.Pay as you go credit management in Kenya. </a:t>
            </a:r>
          </a:p>
          <a:p>
            <a:r>
              <a:rPr lang="en-US" sz="3200" dirty="0">
                <a:solidFill>
                  <a:schemeClr val="bg1"/>
                </a:solidFill>
              </a:rPr>
              <a:t>With extensive experience across FMCG, fresh produce, microfinance, Internet service provider (ISP), and clean energy, we are committed to delivering quality and integrity. </a:t>
            </a:r>
          </a:p>
          <a:p>
            <a:r>
              <a:rPr lang="en-US" sz="3200" dirty="0">
                <a:solidFill>
                  <a:schemeClr val="bg1"/>
                </a:solidFill>
              </a:rPr>
              <a:t>Our expertise enables us to meet the diverse needs of both consumers and businesses, while driving profitability, sustainability, and economic growth in Kenya.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347E"/>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72299" y="2948996"/>
            <a:ext cx="3086100" cy="741502"/>
            <a:chOff x="0" y="0"/>
            <a:chExt cx="812800" cy="195293"/>
          </a:xfrm>
        </p:grpSpPr>
        <p:sp>
          <p:nvSpPr>
            <p:cNvPr id="3" name="Freeform 3"/>
            <p:cNvSpPr/>
            <p:nvPr/>
          </p:nvSpPr>
          <p:spPr>
            <a:xfrm>
              <a:off x="0" y="0"/>
              <a:ext cx="812800" cy="195293"/>
            </a:xfrm>
            <a:custGeom>
              <a:avLst/>
              <a:gdLst/>
              <a:ahLst/>
              <a:cxnLst/>
              <a:rect l="l" t="t" r="r" b="b"/>
              <a:pathLst>
                <a:path w="812800" h="195293">
                  <a:moveTo>
                    <a:pt x="0" y="0"/>
                  </a:moveTo>
                  <a:lnTo>
                    <a:pt x="812800" y="0"/>
                  </a:lnTo>
                  <a:lnTo>
                    <a:pt x="812800" y="195293"/>
                  </a:lnTo>
                  <a:lnTo>
                    <a:pt x="0" y="195293"/>
                  </a:lnTo>
                  <a:close/>
                </a:path>
              </a:pathLst>
            </a:custGeom>
            <a:solidFill>
              <a:srgbClr val="FEDA5E"/>
            </a:solidFill>
          </p:spPr>
          <p:txBody>
            <a:bodyPr/>
            <a:lstStyle/>
            <a:p>
              <a:endParaRPr lang="en-GB"/>
            </a:p>
          </p:txBody>
        </p:sp>
        <p:sp>
          <p:nvSpPr>
            <p:cNvPr id="4" name="TextBox 4"/>
            <p:cNvSpPr txBox="1"/>
            <p:nvPr/>
          </p:nvSpPr>
          <p:spPr>
            <a:xfrm>
              <a:off x="0" y="-38100"/>
              <a:ext cx="812800" cy="233393"/>
            </a:xfrm>
            <a:prstGeom prst="rect">
              <a:avLst/>
            </a:prstGeom>
          </p:spPr>
          <p:txBody>
            <a:bodyPr lIns="50800" tIns="50800" rIns="50800" bIns="50800" rtlCol="0" anchor="ctr"/>
            <a:lstStyle/>
            <a:p>
              <a:pPr algn="ctr">
                <a:lnSpc>
                  <a:spcPts val="3079"/>
                </a:lnSpc>
              </a:pPr>
              <a:endParaRPr/>
            </a:p>
          </p:txBody>
        </p:sp>
      </p:grpSp>
      <p:sp>
        <p:nvSpPr>
          <p:cNvPr id="6" name="Freeform 6"/>
          <p:cNvSpPr/>
          <p:nvPr/>
        </p:nvSpPr>
        <p:spPr>
          <a:xfrm>
            <a:off x="12144781" y="1776697"/>
            <a:ext cx="6143219" cy="4480651"/>
          </a:xfrm>
          <a:custGeom>
            <a:avLst/>
            <a:gdLst/>
            <a:ahLst/>
            <a:cxnLst/>
            <a:rect l="l" t="t" r="r" b="b"/>
            <a:pathLst>
              <a:path w="6143219" h="4480651">
                <a:moveTo>
                  <a:pt x="0" y="0"/>
                </a:moveTo>
                <a:lnTo>
                  <a:pt x="6143219" y="0"/>
                </a:lnTo>
                <a:lnTo>
                  <a:pt x="6143219" y="4480651"/>
                </a:lnTo>
                <a:lnTo>
                  <a:pt x="0" y="4480651"/>
                </a:lnTo>
                <a:lnTo>
                  <a:pt x="0" y="0"/>
                </a:lnTo>
                <a:close/>
              </a:path>
            </a:pathLst>
          </a:custGeom>
          <a:blipFill>
            <a:blip r:embed="rId2"/>
            <a:stretch>
              <a:fillRect l="-31875" t="-3867" r="-2804"/>
            </a:stretch>
          </a:blipFill>
        </p:spPr>
        <p:txBody>
          <a:bodyPr/>
          <a:lstStyle/>
          <a:p>
            <a:endParaRPr lang="en-GB"/>
          </a:p>
        </p:txBody>
      </p:sp>
      <p:sp>
        <p:nvSpPr>
          <p:cNvPr id="7" name="TextBox 7"/>
          <p:cNvSpPr txBox="1"/>
          <p:nvPr/>
        </p:nvSpPr>
        <p:spPr>
          <a:xfrm>
            <a:off x="1028700" y="2879090"/>
            <a:ext cx="10706506" cy="1133002"/>
          </a:xfrm>
          <a:prstGeom prst="rect">
            <a:avLst/>
          </a:prstGeom>
        </p:spPr>
        <p:txBody>
          <a:bodyPr lIns="0" tIns="0" rIns="0" bIns="0" rtlCol="0" anchor="t">
            <a:spAutoFit/>
          </a:bodyPr>
          <a:lstStyle/>
          <a:p>
            <a:pPr algn="just">
              <a:lnSpc>
                <a:spcPts val="4479"/>
              </a:lnSpc>
            </a:pPr>
            <a:endParaRPr lang="en-US" sz="3199" dirty="0">
              <a:solidFill>
                <a:srgbClr val="E9E9E9"/>
              </a:solidFill>
              <a:latin typeface="Prompt Light"/>
            </a:endParaRPr>
          </a:p>
          <a:p>
            <a:pPr marL="0" lvl="0" indent="0" algn="just">
              <a:lnSpc>
                <a:spcPts val="4479"/>
              </a:lnSpc>
              <a:spcBef>
                <a:spcPct val="0"/>
              </a:spcBef>
            </a:pPr>
            <a:endParaRPr lang="en-US" sz="3199" dirty="0">
              <a:solidFill>
                <a:srgbClr val="E9E9E9"/>
              </a:solidFill>
              <a:latin typeface="Prompt Light"/>
            </a:endParaRPr>
          </a:p>
        </p:txBody>
      </p:sp>
      <p:sp>
        <p:nvSpPr>
          <p:cNvPr id="8" name="TextBox 8"/>
          <p:cNvSpPr txBox="1"/>
          <p:nvPr/>
        </p:nvSpPr>
        <p:spPr>
          <a:xfrm>
            <a:off x="1028700" y="1643347"/>
            <a:ext cx="6257478" cy="1226820"/>
          </a:xfrm>
          <a:prstGeom prst="rect">
            <a:avLst/>
          </a:prstGeom>
        </p:spPr>
        <p:txBody>
          <a:bodyPr lIns="0" tIns="0" rIns="0" bIns="0" rtlCol="0" anchor="t">
            <a:spAutoFit/>
          </a:bodyPr>
          <a:lstStyle/>
          <a:p>
            <a:pPr marL="0" lvl="0" indent="0" algn="l">
              <a:lnSpc>
                <a:spcPts val="10080"/>
              </a:lnSpc>
              <a:spcBef>
                <a:spcPct val="0"/>
              </a:spcBef>
            </a:pPr>
            <a:r>
              <a:rPr lang="en-US" sz="7200" dirty="0">
                <a:solidFill>
                  <a:srgbClr val="FEDA5E"/>
                </a:solidFill>
                <a:latin typeface="Prompt Bold"/>
              </a:rPr>
              <a:t>Mission</a:t>
            </a:r>
          </a:p>
        </p:txBody>
      </p:sp>
      <p:sp>
        <p:nvSpPr>
          <p:cNvPr id="10" name="TextBox 9">
            <a:extLst>
              <a:ext uri="{FF2B5EF4-FFF2-40B4-BE49-F238E27FC236}">
                <a16:creationId xmlns:a16="http://schemas.microsoft.com/office/drawing/2014/main" id="{1CE59DF3-4075-414A-00F6-35E6F0BF7782}"/>
              </a:ext>
            </a:extLst>
          </p:cNvPr>
          <p:cNvSpPr txBox="1"/>
          <p:nvPr/>
        </p:nvSpPr>
        <p:spPr>
          <a:xfrm>
            <a:off x="741502" y="3314700"/>
            <a:ext cx="11258618" cy="5509200"/>
          </a:xfrm>
          <a:prstGeom prst="rect">
            <a:avLst/>
          </a:prstGeom>
          <a:noFill/>
        </p:spPr>
        <p:txBody>
          <a:bodyPr wrap="square">
            <a:spAutoFit/>
          </a:bodyPr>
          <a:lstStyle/>
          <a:p>
            <a:r>
              <a:rPr lang="en-US" sz="3200" dirty="0">
                <a:solidFill>
                  <a:schemeClr val="bg1"/>
                </a:solidFill>
              </a:rPr>
              <a:t>At Smittan Solutions Limited, our mission is to provide organizations with exceptional Route-to-market strategies, promotional support, and market insights with an impeccable sales team. </a:t>
            </a:r>
          </a:p>
          <a:p>
            <a:endParaRPr lang="en-US" sz="3200" dirty="0">
              <a:solidFill>
                <a:schemeClr val="bg1"/>
              </a:solidFill>
            </a:endParaRPr>
          </a:p>
          <a:p>
            <a:r>
              <a:rPr lang="en-US" sz="3200" dirty="0">
                <a:solidFill>
                  <a:schemeClr val="bg1"/>
                </a:solidFill>
              </a:rPr>
              <a:t>We are committed to maintaining the highest standards in sales, market activations, credit and customer retention. </a:t>
            </a:r>
          </a:p>
          <a:p>
            <a:endParaRPr lang="en-US" sz="3200" dirty="0">
              <a:solidFill>
                <a:schemeClr val="bg1"/>
              </a:solidFill>
            </a:endParaRPr>
          </a:p>
          <a:p>
            <a:r>
              <a:rPr lang="en-US" sz="3200" dirty="0">
                <a:solidFill>
                  <a:schemeClr val="bg1"/>
                </a:solidFill>
              </a:rPr>
              <a:t>Our goal is to be a trusted partner in the Sales and Marketing sector, upholding international standards while advancing sales processes and driving commercial growth towards profitability.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347E"/>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920658" y="1204684"/>
            <a:ext cx="2582819" cy="741502"/>
            <a:chOff x="0" y="0"/>
            <a:chExt cx="680249" cy="195293"/>
          </a:xfrm>
        </p:grpSpPr>
        <p:sp>
          <p:nvSpPr>
            <p:cNvPr id="3" name="Freeform 3"/>
            <p:cNvSpPr/>
            <p:nvPr/>
          </p:nvSpPr>
          <p:spPr>
            <a:xfrm>
              <a:off x="0" y="0"/>
              <a:ext cx="680249" cy="195293"/>
            </a:xfrm>
            <a:custGeom>
              <a:avLst/>
              <a:gdLst/>
              <a:ahLst/>
              <a:cxnLst/>
              <a:rect l="l" t="t" r="r" b="b"/>
              <a:pathLst>
                <a:path w="680249" h="195293">
                  <a:moveTo>
                    <a:pt x="0" y="0"/>
                  </a:moveTo>
                  <a:lnTo>
                    <a:pt x="680249" y="0"/>
                  </a:lnTo>
                  <a:lnTo>
                    <a:pt x="680249" y="195293"/>
                  </a:lnTo>
                  <a:lnTo>
                    <a:pt x="0" y="195293"/>
                  </a:lnTo>
                  <a:close/>
                </a:path>
              </a:pathLst>
            </a:custGeom>
            <a:solidFill>
              <a:srgbClr val="FEDA5E"/>
            </a:solidFill>
          </p:spPr>
          <p:txBody>
            <a:bodyPr/>
            <a:lstStyle/>
            <a:p>
              <a:endParaRPr lang="en-GB"/>
            </a:p>
          </p:txBody>
        </p:sp>
        <p:sp>
          <p:nvSpPr>
            <p:cNvPr id="4" name="TextBox 4"/>
            <p:cNvSpPr txBox="1"/>
            <p:nvPr/>
          </p:nvSpPr>
          <p:spPr>
            <a:xfrm>
              <a:off x="0" y="-38100"/>
              <a:ext cx="680249" cy="233393"/>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rot="5400000">
            <a:off x="12229143" y="4228143"/>
            <a:ext cx="10287000" cy="1830714"/>
            <a:chOff x="0" y="0"/>
            <a:chExt cx="2709333" cy="482163"/>
          </a:xfrm>
        </p:grpSpPr>
        <p:sp>
          <p:nvSpPr>
            <p:cNvPr id="9" name="Freeform 9"/>
            <p:cNvSpPr/>
            <p:nvPr/>
          </p:nvSpPr>
          <p:spPr>
            <a:xfrm>
              <a:off x="0" y="0"/>
              <a:ext cx="2709333" cy="482163"/>
            </a:xfrm>
            <a:custGeom>
              <a:avLst/>
              <a:gdLst/>
              <a:ahLst/>
              <a:cxnLst/>
              <a:rect l="l" t="t" r="r" b="b"/>
              <a:pathLst>
                <a:path w="2709333" h="482163">
                  <a:moveTo>
                    <a:pt x="0" y="0"/>
                  </a:moveTo>
                  <a:lnTo>
                    <a:pt x="2709333" y="0"/>
                  </a:lnTo>
                  <a:lnTo>
                    <a:pt x="2709333" y="482163"/>
                  </a:lnTo>
                  <a:lnTo>
                    <a:pt x="0" y="482163"/>
                  </a:lnTo>
                  <a:close/>
                </a:path>
              </a:pathLst>
            </a:custGeom>
            <a:solidFill>
              <a:srgbClr val="FEDA5E"/>
            </a:solidFill>
          </p:spPr>
          <p:txBody>
            <a:bodyPr/>
            <a:lstStyle/>
            <a:p>
              <a:endParaRPr lang="en-GB"/>
            </a:p>
          </p:txBody>
        </p:sp>
        <p:sp>
          <p:nvSpPr>
            <p:cNvPr id="10" name="TextBox 10"/>
            <p:cNvSpPr txBox="1"/>
            <p:nvPr/>
          </p:nvSpPr>
          <p:spPr>
            <a:xfrm>
              <a:off x="0" y="-38100"/>
              <a:ext cx="2709333" cy="520263"/>
            </a:xfrm>
            <a:prstGeom prst="rect">
              <a:avLst/>
            </a:prstGeom>
          </p:spPr>
          <p:txBody>
            <a:bodyPr lIns="50800" tIns="50800" rIns="50800" bIns="50800" rtlCol="0" anchor="ctr"/>
            <a:lstStyle/>
            <a:p>
              <a:pPr algn="ctr">
                <a:lnSpc>
                  <a:spcPts val="3079"/>
                </a:lnSpc>
              </a:pPr>
              <a:endParaRPr/>
            </a:p>
          </p:txBody>
        </p:sp>
      </p:grpSp>
      <p:sp>
        <p:nvSpPr>
          <p:cNvPr id="12" name="TextBox 12"/>
          <p:cNvSpPr txBox="1"/>
          <p:nvPr/>
        </p:nvSpPr>
        <p:spPr>
          <a:xfrm>
            <a:off x="1028700" y="958295"/>
            <a:ext cx="6295814" cy="1226820"/>
          </a:xfrm>
          <a:prstGeom prst="rect">
            <a:avLst/>
          </a:prstGeom>
        </p:spPr>
        <p:txBody>
          <a:bodyPr lIns="0" tIns="0" rIns="0" bIns="0" rtlCol="0" anchor="t">
            <a:spAutoFit/>
          </a:bodyPr>
          <a:lstStyle/>
          <a:p>
            <a:pPr>
              <a:lnSpc>
                <a:spcPts val="10080"/>
              </a:lnSpc>
              <a:spcBef>
                <a:spcPct val="0"/>
              </a:spcBef>
            </a:pPr>
            <a:r>
              <a:rPr lang="en-US" sz="7200">
                <a:solidFill>
                  <a:srgbClr val="E9E9E9"/>
                </a:solidFill>
                <a:latin typeface="Prompt Bold"/>
              </a:rPr>
              <a:t>Products </a:t>
            </a:r>
          </a:p>
        </p:txBody>
      </p:sp>
      <p:sp>
        <p:nvSpPr>
          <p:cNvPr id="13" name="TextBox 13"/>
          <p:cNvSpPr txBox="1"/>
          <p:nvPr/>
        </p:nvSpPr>
        <p:spPr>
          <a:xfrm>
            <a:off x="160501" y="2798057"/>
            <a:ext cx="12086721" cy="541110"/>
          </a:xfrm>
          <a:prstGeom prst="rect">
            <a:avLst/>
          </a:prstGeom>
        </p:spPr>
        <p:txBody>
          <a:bodyPr lIns="0" tIns="0" rIns="0" bIns="0" rtlCol="0" anchor="t">
            <a:spAutoFit/>
          </a:bodyPr>
          <a:lstStyle/>
          <a:p>
            <a:pPr algn="just">
              <a:lnSpc>
                <a:spcPts val="4479"/>
              </a:lnSpc>
            </a:pPr>
            <a:endParaRPr lang="en-US" sz="3199" b="1" dirty="0">
              <a:solidFill>
                <a:srgbClr val="E9E9E9"/>
              </a:solidFill>
            </a:endParaRPr>
          </a:p>
        </p:txBody>
      </p:sp>
      <p:pic>
        <p:nvPicPr>
          <p:cNvPr id="17" name="Picture 16" descr="A person pushing a shopping cart full of icons&#10;&#10;Description automatically generated">
            <a:extLst>
              <a:ext uri="{FF2B5EF4-FFF2-40B4-BE49-F238E27FC236}">
                <a16:creationId xmlns:a16="http://schemas.microsoft.com/office/drawing/2014/main" id="{2B21BA6F-7D04-1513-095B-189EF4982B3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696700" y="1809227"/>
            <a:ext cx="5562600" cy="7809524"/>
          </a:xfrm>
          <a:prstGeom prst="rect">
            <a:avLst/>
          </a:prstGeom>
        </p:spPr>
      </p:pic>
      <p:sp>
        <p:nvSpPr>
          <p:cNvPr id="6" name="TextBox 5">
            <a:extLst>
              <a:ext uri="{FF2B5EF4-FFF2-40B4-BE49-F238E27FC236}">
                <a16:creationId xmlns:a16="http://schemas.microsoft.com/office/drawing/2014/main" id="{244B6140-1A55-0B53-E938-E9640E9B7A11}"/>
              </a:ext>
            </a:extLst>
          </p:cNvPr>
          <p:cNvSpPr txBox="1"/>
          <p:nvPr/>
        </p:nvSpPr>
        <p:spPr>
          <a:xfrm>
            <a:off x="821032" y="2415630"/>
            <a:ext cx="11940540" cy="6986528"/>
          </a:xfrm>
          <a:prstGeom prst="rect">
            <a:avLst/>
          </a:prstGeom>
          <a:noFill/>
        </p:spPr>
        <p:txBody>
          <a:bodyPr wrap="square">
            <a:spAutoFit/>
          </a:bodyPr>
          <a:lstStyle/>
          <a:p>
            <a:pPr marL="514350" indent="-514350">
              <a:buAutoNum type="arabicPeriod"/>
            </a:pPr>
            <a:r>
              <a:rPr lang="en-US" sz="3200" b="1" dirty="0">
                <a:solidFill>
                  <a:schemeClr val="bg1"/>
                </a:solidFill>
              </a:rPr>
              <a:t>Market Mapping:</a:t>
            </a:r>
            <a:r>
              <a:rPr lang="en-US" sz="3200" dirty="0">
                <a:solidFill>
                  <a:schemeClr val="bg1"/>
                </a:solidFill>
              </a:rPr>
              <a:t> We help organizations identify existing opportunities and uncover untapped </a:t>
            </a:r>
            <a:r>
              <a:rPr lang="en-US" sz="3200">
                <a:solidFill>
                  <a:schemeClr val="bg1"/>
                </a:solidFill>
              </a:rPr>
              <a:t>potential.</a:t>
            </a:r>
            <a:endParaRPr lang="en-US" sz="3200" dirty="0">
              <a:solidFill>
                <a:schemeClr val="bg1"/>
              </a:solidFill>
            </a:endParaRPr>
          </a:p>
          <a:p>
            <a:r>
              <a:rPr lang="en-US" sz="3200" b="1" dirty="0">
                <a:solidFill>
                  <a:schemeClr val="bg1"/>
                </a:solidFill>
              </a:rPr>
              <a:t>2. Market Activations:</a:t>
            </a:r>
            <a:r>
              <a:rPr lang="en-US" sz="3200" dirty="0">
                <a:solidFill>
                  <a:schemeClr val="bg1"/>
                </a:solidFill>
              </a:rPr>
              <a:t> Our tailored sales teams specialize in activating dormant customers and onboarding new target customers, consistently meeting set sales targets.</a:t>
            </a:r>
          </a:p>
          <a:p>
            <a:r>
              <a:rPr lang="en-US" sz="3200" b="1" dirty="0">
                <a:solidFill>
                  <a:schemeClr val="bg1"/>
                </a:solidFill>
              </a:rPr>
              <a:t>3. Roadshows, Promotions, and Merchandising:</a:t>
            </a:r>
            <a:r>
              <a:rPr lang="en-US" sz="3200" dirty="0">
                <a:solidFill>
                  <a:schemeClr val="bg1"/>
                </a:solidFill>
              </a:rPr>
              <a:t> We offer top-tier marketing services and merchandising solutions to help organizations raise brand awareness.</a:t>
            </a:r>
          </a:p>
          <a:p>
            <a:r>
              <a:rPr lang="en-US" sz="3200" b="1" dirty="0">
                <a:solidFill>
                  <a:schemeClr val="bg1"/>
                </a:solidFill>
              </a:rPr>
              <a:t>4. Route-to-Market Strategy &amp; Distribution Restructuring:</a:t>
            </a:r>
            <a:r>
              <a:rPr lang="en-US" sz="3200" dirty="0">
                <a:solidFill>
                  <a:schemeClr val="bg1"/>
                </a:solidFill>
              </a:rPr>
              <a:t> We optimize route-to-market strategies and restructure commercial operations to ensure maximum productivity of the sales team at the lowest possible costs.</a:t>
            </a:r>
          </a:p>
          <a:p>
            <a:r>
              <a:rPr lang="en-US" sz="3200" dirty="0">
                <a:solidFill>
                  <a:schemeClr val="bg1"/>
                </a:solidFill>
              </a:rPr>
              <a:t>5. Credit Management- ensure clean portfolios with professional debt collection skills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347E"/>
        </a:solidFill>
        <a:effectLst/>
      </p:bgPr>
    </p:bg>
    <p:spTree>
      <p:nvGrpSpPr>
        <p:cNvPr id="1" name=""/>
        <p:cNvGrpSpPr/>
        <p:nvPr/>
      </p:nvGrpSpPr>
      <p:grpSpPr>
        <a:xfrm>
          <a:off x="0" y="0"/>
          <a:ext cx="0" cy="0"/>
          <a:chOff x="0" y="0"/>
          <a:chExt cx="0" cy="0"/>
        </a:xfrm>
      </p:grpSpPr>
      <p:grpSp>
        <p:nvGrpSpPr>
          <p:cNvPr id="4" name="Group 4"/>
          <p:cNvGrpSpPr/>
          <p:nvPr/>
        </p:nvGrpSpPr>
        <p:grpSpPr>
          <a:xfrm rot="5400000">
            <a:off x="6388717" y="1504042"/>
            <a:ext cx="2330143" cy="741502"/>
            <a:chOff x="0" y="0"/>
            <a:chExt cx="613700" cy="195293"/>
          </a:xfrm>
        </p:grpSpPr>
        <p:sp>
          <p:nvSpPr>
            <p:cNvPr id="5" name="Freeform 5"/>
            <p:cNvSpPr/>
            <p:nvPr/>
          </p:nvSpPr>
          <p:spPr>
            <a:xfrm>
              <a:off x="0" y="0"/>
              <a:ext cx="613700" cy="195293"/>
            </a:xfrm>
            <a:custGeom>
              <a:avLst/>
              <a:gdLst/>
              <a:ahLst/>
              <a:cxnLst/>
              <a:rect l="l" t="t" r="r" b="b"/>
              <a:pathLst>
                <a:path w="613700" h="195293">
                  <a:moveTo>
                    <a:pt x="0" y="0"/>
                  </a:moveTo>
                  <a:lnTo>
                    <a:pt x="613700" y="0"/>
                  </a:lnTo>
                  <a:lnTo>
                    <a:pt x="613700" y="195293"/>
                  </a:lnTo>
                  <a:lnTo>
                    <a:pt x="0" y="195293"/>
                  </a:lnTo>
                  <a:close/>
                </a:path>
              </a:pathLst>
            </a:custGeom>
            <a:solidFill>
              <a:srgbClr val="FEDA5E"/>
            </a:solidFill>
          </p:spPr>
          <p:txBody>
            <a:bodyPr/>
            <a:lstStyle/>
            <a:p>
              <a:endParaRPr lang="en-GB"/>
            </a:p>
          </p:txBody>
        </p:sp>
        <p:sp>
          <p:nvSpPr>
            <p:cNvPr id="6" name="TextBox 6"/>
            <p:cNvSpPr txBox="1"/>
            <p:nvPr/>
          </p:nvSpPr>
          <p:spPr>
            <a:xfrm>
              <a:off x="0" y="-38100"/>
              <a:ext cx="613700" cy="233393"/>
            </a:xfrm>
            <a:prstGeom prst="rect">
              <a:avLst/>
            </a:prstGeom>
          </p:spPr>
          <p:txBody>
            <a:bodyPr lIns="50800" tIns="50800" rIns="50800" bIns="50800" rtlCol="0" anchor="ctr"/>
            <a:lstStyle/>
            <a:p>
              <a:pPr algn="ctr">
                <a:lnSpc>
                  <a:spcPts val="3079"/>
                </a:lnSpc>
              </a:pPr>
              <a:endParaRPr/>
            </a:p>
          </p:txBody>
        </p:sp>
      </p:grpSp>
      <p:sp>
        <p:nvSpPr>
          <p:cNvPr id="8" name="TextBox 8"/>
          <p:cNvSpPr txBox="1"/>
          <p:nvPr/>
        </p:nvSpPr>
        <p:spPr>
          <a:xfrm>
            <a:off x="6477001" y="3252742"/>
            <a:ext cx="10820399" cy="4197367"/>
          </a:xfrm>
          <a:prstGeom prst="rect">
            <a:avLst/>
          </a:prstGeom>
        </p:spPr>
        <p:txBody>
          <a:bodyPr wrap="square" lIns="0" tIns="0" rIns="0" bIns="0" rtlCol="0" anchor="t">
            <a:spAutoFit/>
          </a:bodyPr>
          <a:lstStyle/>
          <a:p>
            <a:pPr algn="just">
              <a:lnSpc>
                <a:spcPts val="4691"/>
              </a:lnSpc>
            </a:pPr>
            <a:r>
              <a:rPr lang="en-US" sz="3600" dirty="0">
                <a:solidFill>
                  <a:schemeClr val="bg1"/>
                </a:solidFill>
              </a:rPr>
              <a:t>Our company targets both B2B and B2C organizations looking to optimize their income streams, particularly in sales and marketing/Business development to achieve maximum profitability. We provide resources, accessibility, and affordability, all while maintaining the highest standards of quality and quantity..</a:t>
            </a:r>
          </a:p>
          <a:p>
            <a:pPr marL="0" lvl="0" indent="0" algn="just">
              <a:lnSpc>
                <a:spcPts val="4691"/>
              </a:lnSpc>
              <a:spcBef>
                <a:spcPct val="0"/>
              </a:spcBef>
            </a:pPr>
            <a:endParaRPr lang="en-US" sz="3351" dirty="0">
              <a:solidFill>
                <a:srgbClr val="E9E9E9"/>
              </a:solidFill>
              <a:latin typeface="Prompt Light"/>
            </a:endParaRPr>
          </a:p>
        </p:txBody>
      </p:sp>
      <p:sp>
        <p:nvSpPr>
          <p:cNvPr id="9" name="TextBox 9"/>
          <p:cNvSpPr txBox="1"/>
          <p:nvPr/>
        </p:nvSpPr>
        <p:spPr>
          <a:xfrm>
            <a:off x="8457939" y="1813045"/>
            <a:ext cx="6957534" cy="1226820"/>
          </a:xfrm>
          <a:prstGeom prst="rect">
            <a:avLst/>
          </a:prstGeom>
        </p:spPr>
        <p:txBody>
          <a:bodyPr lIns="0" tIns="0" rIns="0" bIns="0" rtlCol="0" anchor="t">
            <a:spAutoFit/>
          </a:bodyPr>
          <a:lstStyle/>
          <a:p>
            <a:pPr marL="0" lvl="0" indent="0" algn="l">
              <a:lnSpc>
                <a:spcPts val="10080"/>
              </a:lnSpc>
              <a:spcBef>
                <a:spcPct val="0"/>
              </a:spcBef>
            </a:pPr>
            <a:r>
              <a:rPr lang="en-US" sz="7200">
                <a:solidFill>
                  <a:srgbClr val="FFFFFF"/>
                </a:solidFill>
                <a:latin typeface="Prompt Bold"/>
              </a:rPr>
              <a:t>Market</a:t>
            </a:r>
          </a:p>
        </p:txBody>
      </p:sp>
      <p:sp>
        <p:nvSpPr>
          <p:cNvPr id="10" name="TextBox 10"/>
          <p:cNvSpPr txBox="1"/>
          <p:nvPr/>
        </p:nvSpPr>
        <p:spPr>
          <a:xfrm>
            <a:off x="8457939" y="576372"/>
            <a:ext cx="7468144" cy="1226820"/>
          </a:xfrm>
          <a:prstGeom prst="rect">
            <a:avLst/>
          </a:prstGeom>
        </p:spPr>
        <p:txBody>
          <a:bodyPr lIns="0" tIns="0" rIns="0" bIns="0" rtlCol="0" anchor="t">
            <a:spAutoFit/>
          </a:bodyPr>
          <a:lstStyle/>
          <a:p>
            <a:pPr marL="0" lvl="0" indent="0" algn="l">
              <a:lnSpc>
                <a:spcPts val="10080"/>
              </a:lnSpc>
              <a:spcBef>
                <a:spcPct val="0"/>
              </a:spcBef>
            </a:pPr>
            <a:r>
              <a:rPr lang="en-US" sz="7200">
                <a:solidFill>
                  <a:srgbClr val="FEDA5E"/>
                </a:solidFill>
                <a:latin typeface="Prompt Bold"/>
              </a:rPr>
              <a:t>Target </a:t>
            </a:r>
          </a:p>
        </p:txBody>
      </p:sp>
      <p:pic>
        <p:nvPicPr>
          <p:cNvPr id="12" name="Picture 11">
            <a:extLst>
              <a:ext uri="{FF2B5EF4-FFF2-40B4-BE49-F238E27FC236}">
                <a16:creationId xmlns:a16="http://schemas.microsoft.com/office/drawing/2014/main" id="{30912331-D5EE-56F5-9939-EFA2F9C47FA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6800" y="2171700"/>
            <a:ext cx="5270298" cy="7452292"/>
          </a:xfrm>
          <a:prstGeom prst="rect">
            <a:avLst/>
          </a:prstGeom>
        </p:spPr>
      </p:pic>
      <p:sp>
        <p:nvSpPr>
          <p:cNvPr id="13" name="TextBox 12">
            <a:extLst>
              <a:ext uri="{FF2B5EF4-FFF2-40B4-BE49-F238E27FC236}">
                <a16:creationId xmlns:a16="http://schemas.microsoft.com/office/drawing/2014/main" id="{57269B08-28DB-445B-A070-07BA3B4B7D7A}"/>
              </a:ext>
            </a:extLst>
          </p:cNvPr>
          <p:cNvSpPr txBox="1"/>
          <p:nvPr/>
        </p:nvSpPr>
        <p:spPr>
          <a:xfrm>
            <a:off x="1066800" y="9623992"/>
            <a:ext cx="5270298" cy="230832"/>
          </a:xfrm>
          <a:prstGeom prst="rect">
            <a:avLst/>
          </a:prstGeom>
          <a:noFill/>
        </p:spPr>
        <p:txBody>
          <a:bodyPr wrap="square" rtlCol="0">
            <a:spAutoFit/>
          </a:bodyPr>
          <a:lstStyle/>
          <a:p>
            <a:r>
              <a:rPr lang="en-GB" sz="900">
                <a:hlinkClick r:id="rId3" tooltip="https://www.picserver.org/highway-signs2/s/sales.html"/>
              </a:rPr>
              <a:t>This Photo</a:t>
            </a:r>
            <a:r>
              <a:rPr lang="en-GB" sz="900"/>
              <a:t> by Unknown Author is licensed under </a:t>
            </a:r>
            <a:r>
              <a:rPr lang="en-GB" sz="900">
                <a:hlinkClick r:id="rId4" tooltip="https://creativecommons.org/licenses/by-sa/3.0/"/>
              </a:rPr>
              <a:t>CC BY-SA</a:t>
            </a:r>
            <a:endParaRPr lang="en-GB"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347E"/>
        </a:solidFill>
        <a:effectLst/>
      </p:bgPr>
    </p:bg>
    <p:spTree>
      <p:nvGrpSpPr>
        <p:cNvPr id="1" name=""/>
        <p:cNvGrpSpPr/>
        <p:nvPr/>
      </p:nvGrpSpPr>
      <p:grpSpPr>
        <a:xfrm>
          <a:off x="0" y="0"/>
          <a:ext cx="0" cy="0"/>
          <a:chOff x="0" y="0"/>
          <a:chExt cx="0" cy="0"/>
        </a:xfrm>
      </p:grpSpPr>
      <p:sp>
        <p:nvSpPr>
          <p:cNvPr id="2" name="TextBox 2"/>
          <p:cNvSpPr txBox="1"/>
          <p:nvPr/>
        </p:nvSpPr>
        <p:spPr>
          <a:xfrm>
            <a:off x="8463888" y="3814596"/>
            <a:ext cx="8376311" cy="1248419"/>
          </a:xfrm>
          <a:prstGeom prst="rect">
            <a:avLst/>
          </a:prstGeom>
        </p:spPr>
        <p:txBody>
          <a:bodyPr wrap="square" lIns="0" tIns="0" rIns="0" bIns="0" rtlCol="0" anchor="t">
            <a:spAutoFit/>
          </a:bodyPr>
          <a:lstStyle/>
          <a:p>
            <a:pPr>
              <a:lnSpc>
                <a:spcPts val="10080"/>
              </a:lnSpc>
              <a:spcBef>
                <a:spcPct val="0"/>
              </a:spcBef>
            </a:pPr>
            <a:r>
              <a:rPr lang="en-US" sz="7200" dirty="0" err="1">
                <a:solidFill>
                  <a:srgbClr val="FEDA5E"/>
                </a:solidFill>
                <a:latin typeface="Prompt Bold"/>
              </a:rPr>
              <a:t>Vilcom</a:t>
            </a:r>
            <a:r>
              <a:rPr lang="en-US" sz="7200" dirty="0">
                <a:solidFill>
                  <a:srgbClr val="FEDA5E"/>
                </a:solidFill>
                <a:latin typeface="Prompt Bold"/>
              </a:rPr>
              <a:t> Networks</a:t>
            </a:r>
          </a:p>
        </p:txBody>
      </p:sp>
      <p:sp>
        <p:nvSpPr>
          <p:cNvPr id="4" name="TextBox 4"/>
          <p:cNvSpPr txBox="1"/>
          <p:nvPr/>
        </p:nvSpPr>
        <p:spPr>
          <a:xfrm>
            <a:off x="8463889" y="2721126"/>
            <a:ext cx="7826526" cy="1248419"/>
          </a:xfrm>
          <a:prstGeom prst="rect">
            <a:avLst/>
          </a:prstGeom>
        </p:spPr>
        <p:txBody>
          <a:bodyPr lIns="0" tIns="0" rIns="0" bIns="0" rtlCol="0" anchor="t">
            <a:spAutoFit/>
          </a:bodyPr>
          <a:lstStyle/>
          <a:p>
            <a:pPr>
              <a:lnSpc>
                <a:spcPts val="10080"/>
              </a:lnSpc>
              <a:spcBef>
                <a:spcPct val="0"/>
              </a:spcBef>
            </a:pPr>
            <a:r>
              <a:rPr lang="en-US" sz="7200" dirty="0">
                <a:solidFill>
                  <a:srgbClr val="FFFFFF"/>
                </a:solidFill>
                <a:latin typeface="Prompt Bold"/>
              </a:rPr>
              <a:t>Projects </a:t>
            </a:r>
          </a:p>
        </p:txBody>
      </p:sp>
      <p:grpSp>
        <p:nvGrpSpPr>
          <p:cNvPr id="7" name="Group 7"/>
          <p:cNvGrpSpPr/>
          <p:nvPr/>
        </p:nvGrpSpPr>
        <p:grpSpPr>
          <a:xfrm rot="5400000">
            <a:off x="-4444031" y="4444031"/>
            <a:ext cx="10287000" cy="1398938"/>
            <a:chOff x="0" y="0"/>
            <a:chExt cx="2709333" cy="368445"/>
          </a:xfrm>
        </p:grpSpPr>
        <p:sp>
          <p:nvSpPr>
            <p:cNvPr id="8" name="Freeform 8"/>
            <p:cNvSpPr/>
            <p:nvPr/>
          </p:nvSpPr>
          <p:spPr>
            <a:xfrm>
              <a:off x="0" y="0"/>
              <a:ext cx="2709333" cy="368445"/>
            </a:xfrm>
            <a:custGeom>
              <a:avLst/>
              <a:gdLst/>
              <a:ahLst/>
              <a:cxnLst/>
              <a:rect l="l" t="t" r="r" b="b"/>
              <a:pathLst>
                <a:path w="2709333" h="368445">
                  <a:moveTo>
                    <a:pt x="0" y="0"/>
                  </a:moveTo>
                  <a:lnTo>
                    <a:pt x="2709333" y="0"/>
                  </a:lnTo>
                  <a:lnTo>
                    <a:pt x="2709333" y="368445"/>
                  </a:lnTo>
                  <a:lnTo>
                    <a:pt x="0" y="368445"/>
                  </a:lnTo>
                  <a:close/>
                </a:path>
              </a:pathLst>
            </a:custGeom>
            <a:solidFill>
              <a:srgbClr val="FEDA5E"/>
            </a:solidFill>
          </p:spPr>
          <p:txBody>
            <a:bodyPr/>
            <a:lstStyle/>
            <a:p>
              <a:endParaRPr lang="en-GB"/>
            </a:p>
          </p:txBody>
        </p:sp>
        <p:sp>
          <p:nvSpPr>
            <p:cNvPr id="9" name="TextBox 9"/>
            <p:cNvSpPr txBox="1"/>
            <p:nvPr/>
          </p:nvSpPr>
          <p:spPr>
            <a:xfrm>
              <a:off x="0" y="-38100"/>
              <a:ext cx="2709333" cy="406545"/>
            </a:xfrm>
            <a:prstGeom prst="rect">
              <a:avLst/>
            </a:prstGeom>
          </p:spPr>
          <p:txBody>
            <a:bodyPr lIns="50800" tIns="50800" rIns="50800" bIns="50800" rtlCol="0" anchor="ctr"/>
            <a:lstStyle/>
            <a:p>
              <a:pPr algn="ctr">
                <a:lnSpc>
                  <a:spcPts val="3079"/>
                </a:lnSpc>
              </a:pPr>
              <a:endParaRPr/>
            </a:p>
          </p:txBody>
        </p:sp>
      </p:grpSp>
      <p:pic>
        <p:nvPicPr>
          <p:cNvPr id="22" name="Picture 21" descr="A group of people standing outside a building&#10;&#10;Description automatically generated">
            <a:extLst>
              <a:ext uri="{FF2B5EF4-FFF2-40B4-BE49-F238E27FC236}">
                <a16:creationId xmlns:a16="http://schemas.microsoft.com/office/drawing/2014/main" id="{42F4F339-88E1-9B1F-17AE-D6795C215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725" y="3162300"/>
            <a:ext cx="6552037" cy="6235181"/>
          </a:xfrm>
          <a:prstGeom prst="rect">
            <a:avLst/>
          </a:prstGeom>
        </p:spPr>
      </p:pic>
      <p:sp>
        <p:nvSpPr>
          <p:cNvPr id="5" name="TextBox 4">
            <a:extLst>
              <a:ext uri="{FF2B5EF4-FFF2-40B4-BE49-F238E27FC236}">
                <a16:creationId xmlns:a16="http://schemas.microsoft.com/office/drawing/2014/main" id="{9124706C-D5FA-C8C7-1433-5AE34F45371E}"/>
              </a:ext>
            </a:extLst>
          </p:cNvPr>
          <p:cNvSpPr txBox="1"/>
          <p:nvPr/>
        </p:nvSpPr>
        <p:spPr>
          <a:xfrm>
            <a:off x="8839200" y="5143500"/>
            <a:ext cx="9144000" cy="1754326"/>
          </a:xfrm>
          <a:prstGeom prst="rect">
            <a:avLst/>
          </a:prstGeom>
          <a:noFill/>
        </p:spPr>
        <p:txBody>
          <a:bodyPr wrap="square" rtlCol="0">
            <a:spAutoFit/>
          </a:bodyPr>
          <a:lstStyle/>
          <a:p>
            <a:r>
              <a:rPr lang="en-US" sz="3600" dirty="0">
                <a:solidFill>
                  <a:schemeClr val="bg1"/>
                </a:solidFill>
              </a:rPr>
              <a:t>We have partnered with Vilcom Networks to drive market outreach, customer recruitment, and activations in Meru and </a:t>
            </a:r>
            <a:r>
              <a:rPr lang="en-US" sz="3600" dirty="0" err="1">
                <a:solidFill>
                  <a:schemeClr val="bg1"/>
                </a:solidFill>
              </a:rPr>
              <a:t>Isiolo</a:t>
            </a:r>
            <a:r>
              <a:rPr lang="en-US" sz="3600" dirty="0">
                <a:solidFill>
                  <a:schemeClr val="bg1"/>
                </a:solidFill>
              </a:rPr>
              <a:t> Counties.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347E"/>
        </a:solidFill>
        <a:effectLst/>
      </p:bgPr>
    </p:bg>
    <p:spTree>
      <p:nvGrpSpPr>
        <p:cNvPr id="1" name=""/>
        <p:cNvGrpSpPr/>
        <p:nvPr/>
      </p:nvGrpSpPr>
      <p:grpSpPr>
        <a:xfrm>
          <a:off x="0" y="0"/>
          <a:ext cx="0" cy="0"/>
          <a:chOff x="0" y="0"/>
          <a:chExt cx="0" cy="0"/>
        </a:xfrm>
      </p:grpSpPr>
      <p:grpSp>
        <p:nvGrpSpPr>
          <p:cNvPr id="2" name="Group 2"/>
          <p:cNvGrpSpPr/>
          <p:nvPr/>
        </p:nvGrpSpPr>
        <p:grpSpPr>
          <a:xfrm>
            <a:off x="6916682" y="2559013"/>
            <a:ext cx="4454635" cy="771525"/>
            <a:chOff x="0" y="0"/>
            <a:chExt cx="2346475" cy="406400"/>
          </a:xfrm>
        </p:grpSpPr>
        <p:sp>
          <p:nvSpPr>
            <p:cNvPr id="3" name="Freeform 3"/>
            <p:cNvSpPr/>
            <p:nvPr/>
          </p:nvSpPr>
          <p:spPr>
            <a:xfrm>
              <a:off x="0" y="0"/>
              <a:ext cx="2346475" cy="406400"/>
            </a:xfrm>
            <a:custGeom>
              <a:avLst/>
              <a:gdLst/>
              <a:ahLst/>
              <a:cxnLst/>
              <a:rect l="l" t="t" r="r" b="b"/>
              <a:pathLst>
                <a:path w="2346475" h="406400">
                  <a:moveTo>
                    <a:pt x="2143275" y="0"/>
                  </a:moveTo>
                  <a:cubicBezTo>
                    <a:pt x="2255499" y="0"/>
                    <a:pt x="2346475" y="90976"/>
                    <a:pt x="2346475" y="203200"/>
                  </a:cubicBezTo>
                  <a:cubicBezTo>
                    <a:pt x="2346475" y="315424"/>
                    <a:pt x="2255499" y="406400"/>
                    <a:pt x="2143275" y="406400"/>
                  </a:cubicBezTo>
                  <a:lnTo>
                    <a:pt x="203200" y="406400"/>
                  </a:lnTo>
                  <a:cubicBezTo>
                    <a:pt x="90976" y="406400"/>
                    <a:pt x="0" y="315424"/>
                    <a:pt x="0" y="203200"/>
                  </a:cubicBezTo>
                  <a:cubicBezTo>
                    <a:pt x="0" y="90976"/>
                    <a:pt x="90976" y="0"/>
                    <a:pt x="203200" y="0"/>
                  </a:cubicBezTo>
                  <a:close/>
                </a:path>
              </a:pathLst>
            </a:custGeom>
            <a:solidFill>
              <a:srgbClr val="FEDA5E"/>
            </a:solidFill>
          </p:spPr>
          <p:txBody>
            <a:bodyPr/>
            <a:lstStyle/>
            <a:p>
              <a:endParaRPr lang="en-GB"/>
            </a:p>
          </p:txBody>
        </p:sp>
        <p:sp>
          <p:nvSpPr>
            <p:cNvPr id="4" name="TextBox 4"/>
            <p:cNvSpPr txBox="1"/>
            <p:nvPr/>
          </p:nvSpPr>
          <p:spPr>
            <a:xfrm>
              <a:off x="0" y="-38100"/>
              <a:ext cx="2346475" cy="444500"/>
            </a:xfrm>
            <a:prstGeom prst="rect">
              <a:avLst/>
            </a:prstGeom>
          </p:spPr>
          <p:txBody>
            <a:bodyPr lIns="50800" tIns="50800" rIns="50800" bIns="50800" rtlCol="0" anchor="ctr"/>
            <a:lstStyle/>
            <a:p>
              <a:pPr algn="ctr">
                <a:lnSpc>
                  <a:spcPts val="3079"/>
                </a:lnSpc>
              </a:pPr>
              <a:endParaRPr/>
            </a:p>
          </p:txBody>
        </p:sp>
      </p:grpSp>
      <p:sp>
        <p:nvSpPr>
          <p:cNvPr id="5" name="Freeform 5"/>
          <p:cNvSpPr/>
          <p:nvPr/>
        </p:nvSpPr>
        <p:spPr>
          <a:xfrm>
            <a:off x="4843053" y="3391757"/>
            <a:ext cx="1910135" cy="1590187"/>
          </a:xfrm>
          <a:custGeom>
            <a:avLst/>
            <a:gdLst/>
            <a:ahLst/>
            <a:cxnLst/>
            <a:rect l="l" t="t" r="r" b="b"/>
            <a:pathLst>
              <a:path w="1910135" h="1590187">
                <a:moveTo>
                  <a:pt x="0" y="0"/>
                </a:moveTo>
                <a:lnTo>
                  <a:pt x="1910135" y="0"/>
                </a:lnTo>
                <a:lnTo>
                  <a:pt x="1910135" y="1590188"/>
                </a:lnTo>
                <a:lnTo>
                  <a:pt x="0" y="15901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TextBox 6"/>
          <p:cNvSpPr txBox="1"/>
          <p:nvPr/>
        </p:nvSpPr>
        <p:spPr>
          <a:xfrm>
            <a:off x="4818954" y="895350"/>
            <a:ext cx="8650091" cy="1226820"/>
          </a:xfrm>
          <a:prstGeom prst="rect">
            <a:avLst/>
          </a:prstGeom>
        </p:spPr>
        <p:txBody>
          <a:bodyPr lIns="0" tIns="0" rIns="0" bIns="0" rtlCol="0" anchor="t">
            <a:spAutoFit/>
          </a:bodyPr>
          <a:lstStyle/>
          <a:p>
            <a:pPr marL="0" lvl="0" indent="0" algn="ctr">
              <a:lnSpc>
                <a:spcPts val="10080"/>
              </a:lnSpc>
              <a:spcBef>
                <a:spcPct val="0"/>
              </a:spcBef>
            </a:pPr>
            <a:r>
              <a:rPr lang="en-US" sz="7200" u="none">
                <a:solidFill>
                  <a:srgbClr val="FEDA5E"/>
                </a:solidFill>
                <a:latin typeface="Prompt Bold"/>
              </a:rPr>
              <a:t>Meet The Team</a:t>
            </a:r>
          </a:p>
        </p:txBody>
      </p:sp>
      <p:sp>
        <p:nvSpPr>
          <p:cNvPr id="7" name="TextBox 7"/>
          <p:cNvSpPr txBox="1"/>
          <p:nvPr/>
        </p:nvSpPr>
        <p:spPr>
          <a:xfrm>
            <a:off x="6477000" y="4049368"/>
            <a:ext cx="3910666" cy="523875"/>
          </a:xfrm>
          <a:prstGeom prst="rect">
            <a:avLst/>
          </a:prstGeom>
        </p:spPr>
        <p:txBody>
          <a:bodyPr lIns="0" tIns="0" rIns="0" bIns="0" rtlCol="0" anchor="t">
            <a:spAutoFit/>
          </a:bodyPr>
          <a:lstStyle/>
          <a:p>
            <a:pPr algn="ctr">
              <a:lnSpc>
                <a:spcPts val="4200"/>
              </a:lnSpc>
              <a:spcBef>
                <a:spcPct val="0"/>
              </a:spcBef>
            </a:pPr>
            <a:r>
              <a:rPr lang="en-US" sz="3000" dirty="0">
                <a:solidFill>
                  <a:srgbClr val="FEDA5E"/>
                </a:solidFill>
                <a:latin typeface="Prompt Bold"/>
              </a:rPr>
              <a:t>John Gikunda</a:t>
            </a:r>
          </a:p>
        </p:txBody>
      </p:sp>
      <p:sp>
        <p:nvSpPr>
          <p:cNvPr id="8" name="TextBox 8"/>
          <p:cNvSpPr txBox="1"/>
          <p:nvPr/>
        </p:nvSpPr>
        <p:spPr>
          <a:xfrm>
            <a:off x="6999377" y="4843964"/>
            <a:ext cx="3064759" cy="382797"/>
          </a:xfrm>
          <a:prstGeom prst="rect">
            <a:avLst/>
          </a:prstGeom>
        </p:spPr>
        <p:txBody>
          <a:bodyPr lIns="0" tIns="0" rIns="0" bIns="0" rtlCol="0" anchor="t">
            <a:spAutoFit/>
          </a:bodyPr>
          <a:lstStyle/>
          <a:p>
            <a:pPr marL="0" lvl="0" indent="0" algn="ctr">
              <a:lnSpc>
                <a:spcPts val="3079"/>
              </a:lnSpc>
              <a:spcBef>
                <a:spcPct val="0"/>
              </a:spcBef>
            </a:pPr>
            <a:r>
              <a:rPr lang="en-US" sz="2199" dirty="0">
                <a:solidFill>
                  <a:srgbClr val="E9E9E9"/>
                </a:solidFill>
                <a:latin typeface="Prompt Light"/>
              </a:rPr>
              <a:t>MD and Founder</a:t>
            </a:r>
          </a:p>
        </p:txBody>
      </p:sp>
      <p:sp>
        <p:nvSpPr>
          <p:cNvPr id="11" name="TextBox 11"/>
          <p:cNvSpPr txBox="1"/>
          <p:nvPr/>
        </p:nvSpPr>
        <p:spPr>
          <a:xfrm>
            <a:off x="4120464" y="8205654"/>
            <a:ext cx="3816699" cy="523875"/>
          </a:xfrm>
          <a:prstGeom prst="rect">
            <a:avLst/>
          </a:prstGeom>
        </p:spPr>
        <p:txBody>
          <a:bodyPr lIns="0" tIns="0" rIns="0" bIns="0" rtlCol="0" anchor="t">
            <a:spAutoFit/>
          </a:bodyPr>
          <a:lstStyle/>
          <a:p>
            <a:pPr marL="0" lvl="0" indent="0" algn="ctr">
              <a:lnSpc>
                <a:spcPts val="4200"/>
              </a:lnSpc>
              <a:spcBef>
                <a:spcPct val="0"/>
              </a:spcBef>
            </a:pPr>
            <a:r>
              <a:rPr lang="en-US" sz="3000" dirty="0">
                <a:solidFill>
                  <a:srgbClr val="FEDA5E"/>
                </a:solidFill>
                <a:latin typeface="Prompt Bold"/>
              </a:rPr>
              <a:t>Brian Kariuki</a:t>
            </a:r>
          </a:p>
        </p:txBody>
      </p:sp>
      <p:sp>
        <p:nvSpPr>
          <p:cNvPr id="12" name="TextBox 12"/>
          <p:cNvSpPr txBox="1"/>
          <p:nvPr/>
        </p:nvSpPr>
        <p:spPr>
          <a:xfrm>
            <a:off x="3960952" y="8949789"/>
            <a:ext cx="3875676" cy="382797"/>
          </a:xfrm>
          <a:prstGeom prst="rect">
            <a:avLst/>
          </a:prstGeom>
        </p:spPr>
        <p:txBody>
          <a:bodyPr lIns="0" tIns="0" rIns="0" bIns="0" rtlCol="0" anchor="t">
            <a:spAutoFit/>
          </a:bodyPr>
          <a:lstStyle/>
          <a:p>
            <a:pPr marL="0" lvl="0" indent="0" algn="ctr">
              <a:lnSpc>
                <a:spcPts val="3079"/>
              </a:lnSpc>
              <a:spcBef>
                <a:spcPct val="0"/>
              </a:spcBef>
            </a:pPr>
            <a:r>
              <a:rPr lang="en-US" sz="2199" dirty="0">
                <a:solidFill>
                  <a:srgbClr val="E9E9E9"/>
                </a:solidFill>
                <a:latin typeface="Prompt Light"/>
              </a:rPr>
              <a:t>Project  Manager</a:t>
            </a:r>
          </a:p>
        </p:txBody>
      </p:sp>
      <p:sp>
        <p:nvSpPr>
          <p:cNvPr id="13" name="TextBox 13"/>
          <p:cNvSpPr txBox="1"/>
          <p:nvPr/>
        </p:nvSpPr>
        <p:spPr>
          <a:xfrm>
            <a:off x="7136429" y="2739353"/>
            <a:ext cx="4170713" cy="382797"/>
          </a:xfrm>
          <a:prstGeom prst="rect">
            <a:avLst/>
          </a:prstGeom>
        </p:spPr>
        <p:txBody>
          <a:bodyPr lIns="0" tIns="0" rIns="0" bIns="0" rtlCol="0" anchor="t">
            <a:spAutoFit/>
          </a:bodyPr>
          <a:lstStyle/>
          <a:p>
            <a:pPr marL="0" lvl="0" indent="0" algn="ctr">
              <a:lnSpc>
                <a:spcPts val="3079"/>
              </a:lnSpc>
              <a:spcBef>
                <a:spcPct val="0"/>
              </a:spcBef>
            </a:pPr>
            <a:r>
              <a:rPr lang="en-US" sz="2199" dirty="0">
                <a:solidFill>
                  <a:srgbClr val="05347E"/>
                </a:solidFill>
                <a:latin typeface="Prompt Semi-Bold"/>
              </a:rPr>
              <a:t>Smittan Solutions Limited</a:t>
            </a:r>
          </a:p>
        </p:txBody>
      </p:sp>
      <p:sp>
        <p:nvSpPr>
          <p:cNvPr id="14" name="TextBox 14"/>
          <p:cNvSpPr txBox="1"/>
          <p:nvPr/>
        </p:nvSpPr>
        <p:spPr>
          <a:xfrm>
            <a:off x="8190718" y="8205654"/>
            <a:ext cx="3816699" cy="523875"/>
          </a:xfrm>
          <a:prstGeom prst="rect">
            <a:avLst/>
          </a:prstGeom>
        </p:spPr>
        <p:txBody>
          <a:bodyPr lIns="0" tIns="0" rIns="0" bIns="0" rtlCol="0" anchor="t">
            <a:spAutoFit/>
          </a:bodyPr>
          <a:lstStyle/>
          <a:p>
            <a:pPr marL="0" lvl="0" indent="0" algn="ctr">
              <a:lnSpc>
                <a:spcPts val="4200"/>
              </a:lnSpc>
              <a:spcBef>
                <a:spcPct val="0"/>
              </a:spcBef>
            </a:pPr>
            <a:r>
              <a:rPr lang="en-US" sz="3000" dirty="0">
                <a:solidFill>
                  <a:srgbClr val="FEDA5E"/>
                </a:solidFill>
                <a:latin typeface="Prompt Bold"/>
              </a:rPr>
              <a:t>Felix Kiprop</a:t>
            </a:r>
          </a:p>
        </p:txBody>
      </p:sp>
      <p:sp>
        <p:nvSpPr>
          <p:cNvPr id="15" name="TextBox 15"/>
          <p:cNvSpPr txBox="1"/>
          <p:nvPr/>
        </p:nvSpPr>
        <p:spPr>
          <a:xfrm>
            <a:off x="8131741" y="8782466"/>
            <a:ext cx="3875676" cy="780342"/>
          </a:xfrm>
          <a:prstGeom prst="rect">
            <a:avLst/>
          </a:prstGeom>
        </p:spPr>
        <p:txBody>
          <a:bodyPr lIns="0" tIns="0" rIns="0" bIns="0" rtlCol="0" anchor="t">
            <a:spAutoFit/>
          </a:bodyPr>
          <a:lstStyle/>
          <a:p>
            <a:pPr marL="0" lvl="0" indent="0" algn="ctr">
              <a:lnSpc>
                <a:spcPts val="3079"/>
              </a:lnSpc>
              <a:spcBef>
                <a:spcPct val="0"/>
              </a:spcBef>
            </a:pPr>
            <a:r>
              <a:rPr lang="en-US" sz="2199" dirty="0">
                <a:solidFill>
                  <a:srgbClr val="E9E9E9"/>
                </a:solidFill>
                <a:latin typeface="Prompt Light"/>
              </a:rPr>
              <a:t>Territory Manager (</a:t>
            </a:r>
            <a:r>
              <a:rPr lang="en-US" sz="2199" dirty="0" err="1">
                <a:solidFill>
                  <a:srgbClr val="E9E9E9"/>
                </a:solidFill>
                <a:latin typeface="Prompt Light"/>
              </a:rPr>
              <a:t>isiolo</a:t>
            </a:r>
            <a:r>
              <a:rPr lang="en-US" sz="2199" dirty="0">
                <a:solidFill>
                  <a:srgbClr val="E9E9E9"/>
                </a:solidFill>
                <a:latin typeface="Prompt Light"/>
              </a:rPr>
              <a:t>/Meru)</a:t>
            </a:r>
          </a:p>
        </p:txBody>
      </p:sp>
      <p:sp>
        <p:nvSpPr>
          <p:cNvPr id="17" name="Freeform 17"/>
          <p:cNvSpPr/>
          <p:nvPr/>
        </p:nvSpPr>
        <p:spPr>
          <a:xfrm>
            <a:off x="8954622" y="6424967"/>
            <a:ext cx="1910135" cy="1590187"/>
          </a:xfrm>
          <a:custGeom>
            <a:avLst/>
            <a:gdLst/>
            <a:ahLst/>
            <a:cxnLst/>
            <a:rect l="l" t="t" r="r" b="b"/>
            <a:pathLst>
              <a:path w="1910135" h="1590187">
                <a:moveTo>
                  <a:pt x="0" y="0"/>
                </a:moveTo>
                <a:lnTo>
                  <a:pt x="1910135" y="0"/>
                </a:lnTo>
                <a:lnTo>
                  <a:pt x="1910135" y="1590187"/>
                </a:lnTo>
                <a:lnTo>
                  <a:pt x="0" y="15901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8" name="Freeform 18"/>
          <p:cNvSpPr/>
          <p:nvPr/>
        </p:nvSpPr>
        <p:spPr>
          <a:xfrm>
            <a:off x="4818954" y="6424967"/>
            <a:ext cx="1910135" cy="1590187"/>
          </a:xfrm>
          <a:custGeom>
            <a:avLst/>
            <a:gdLst/>
            <a:ahLst/>
            <a:cxnLst/>
            <a:rect l="l" t="t" r="r" b="b"/>
            <a:pathLst>
              <a:path w="1910135" h="1590187">
                <a:moveTo>
                  <a:pt x="0" y="0"/>
                </a:moveTo>
                <a:lnTo>
                  <a:pt x="1910136" y="0"/>
                </a:lnTo>
                <a:lnTo>
                  <a:pt x="1910136" y="1590187"/>
                </a:lnTo>
                <a:lnTo>
                  <a:pt x="0" y="15901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9" name="Freeform 5">
            <a:extLst>
              <a:ext uri="{FF2B5EF4-FFF2-40B4-BE49-F238E27FC236}">
                <a16:creationId xmlns:a16="http://schemas.microsoft.com/office/drawing/2014/main" id="{8D095131-D158-6827-8F92-A820D7938A3A}"/>
              </a:ext>
            </a:extLst>
          </p:cNvPr>
          <p:cNvSpPr/>
          <p:nvPr/>
        </p:nvSpPr>
        <p:spPr>
          <a:xfrm>
            <a:off x="11447607" y="3862130"/>
            <a:ext cx="1910135" cy="1590187"/>
          </a:xfrm>
          <a:custGeom>
            <a:avLst/>
            <a:gdLst/>
            <a:ahLst/>
            <a:cxnLst/>
            <a:rect l="l" t="t" r="r" b="b"/>
            <a:pathLst>
              <a:path w="1910135" h="1590187">
                <a:moveTo>
                  <a:pt x="0" y="0"/>
                </a:moveTo>
                <a:lnTo>
                  <a:pt x="1910135" y="0"/>
                </a:lnTo>
                <a:lnTo>
                  <a:pt x="1910135" y="1590188"/>
                </a:lnTo>
                <a:lnTo>
                  <a:pt x="0" y="15901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347E"/>
        </a:solidFill>
        <a:effectLst/>
      </p:bgPr>
    </p:bg>
    <p:spTree>
      <p:nvGrpSpPr>
        <p:cNvPr id="1" name=""/>
        <p:cNvGrpSpPr/>
        <p:nvPr/>
      </p:nvGrpSpPr>
      <p:grpSpPr>
        <a:xfrm>
          <a:off x="0" y="0"/>
          <a:ext cx="0" cy="0"/>
          <a:chOff x="0" y="0"/>
          <a:chExt cx="0" cy="0"/>
        </a:xfrm>
      </p:grpSpPr>
      <p:grpSp>
        <p:nvGrpSpPr>
          <p:cNvPr id="2" name="Group 2"/>
          <p:cNvGrpSpPr/>
          <p:nvPr/>
        </p:nvGrpSpPr>
        <p:grpSpPr>
          <a:xfrm>
            <a:off x="1019175" y="1028700"/>
            <a:ext cx="6834663" cy="7613379"/>
            <a:chOff x="0" y="0"/>
            <a:chExt cx="9112884" cy="10151172"/>
          </a:xfrm>
        </p:grpSpPr>
        <p:pic>
          <p:nvPicPr>
            <p:cNvPr id="3" name="Picture 3"/>
            <p:cNvPicPr>
              <a:picLocks noChangeAspect="1"/>
            </p:cNvPicPr>
            <p:nvPr/>
          </p:nvPicPr>
          <p:blipFill>
            <a:blip r:embed="rId2"/>
            <a:srcRect l="2428" r="2428"/>
            <a:stretch>
              <a:fillRect/>
            </a:stretch>
          </p:blipFill>
          <p:spPr>
            <a:xfrm>
              <a:off x="0" y="0"/>
              <a:ext cx="9112884" cy="10151172"/>
            </a:xfrm>
            <a:prstGeom prst="rect">
              <a:avLst/>
            </a:prstGeom>
          </p:spPr>
        </p:pic>
      </p:grpSp>
      <p:grpSp>
        <p:nvGrpSpPr>
          <p:cNvPr id="4" name="Group 4"/>
          <p:cNvGrpSpPr/>
          <p:nvPr/>
        </p:nvGrpSpPr>
        <p:grpSpPr>
          <a:xfrm rot="5400000">
            <a:off x="-4629150" y="4629150"/>
            <a:ext cx="10287000" cy="1028700"/>
            <a:chOff x="0" y="0"/>
            <a:chExt cx="2709333" cy="270933"/>
          </a:xfrm>
        </p:grpSpPr>
        <p:sp>
          <p:nvSpPr>
            <p:cNvPr id="5" name="Freeform 5"/>
            <p:cNvSpPr/>
            <p:nvPr/>
          </p:nvSpPr>
          <p:spPr>
            <a:xfrm>
              <a:off x="0" y="0"/>
              <a:ext cx="2709333" cy="270933"/>
            </a:xfrm>
            <a:custGeom>
              <a:avLst/>
              <a:gdLst/>
              <a:ahLst/>
              <a:cxnLst/>
              <a:rect l="l" t="t" r="r" b="b"/>
              <a:pathLst>
                <a:path w="2709333" h="270933">
                  <a:moveTo>
                    <a:pt x="0" y="0"/>
                  </a:moveTo>
                  <a:lnTo>
                    <a:pt x="2709333" y="0"/>
                  </a:lnTo>
                  <a:lnTo>
                    <a:pt x="2709333" y="270933"/>
                  </a:lnTo>
                  <a:lnTo>
                    <a:pt x="0" y="270933"/>
                  </a:lnTo>
                  <a:close/>
                </a:path>
              </a:pathLst>
            </a:custGeom>
            <a:solidFill>
              <a:srgbClr val="FEDA5E"/>
            </a:solidFill>
          </p:spPr>
          <p:txBody>
            <a:bodyPr/>
            <a:lstStyle/>
            <a:p>
              <a:endParaRPr lang="en-GB"/>
            </a:p>
          </p:txBody>
        </p:sp>
        <p:sp>
          <p:nvSpPr>
            <p:cNvPr id="6" name="TextBox 6"/>
            <p:cNvSpPr txBox="1"/>
            <p:nvPr/>
          </p:nvSpPr>
          <p:spPr>
            <a:xfrm>
              <a:off x="0" y="-38100"/>
              <a:ext cx="2709333" cy="309033"/>
            </a:xfrm>
            <a:prstGeom prst="rect">
              <a:avLst/>
            </a:prstGeom>
          </p:spPr>
          <p:txBody>
            <a:bodyPr lIns="50800" tIns="50800" rIns="50800" bIns="50800" rtlCol="0" anchor="ctr"/>
            <a:lstStyle/>
            <a:p>
              <a:pPr algn="ctr">
                <a:lnSpc>
                  <a:spcPts val="3079"/>
                </a:lnSpc>
              </a:pPr>
              <a:endParaRPr/>
            </a:p>
          </p:txBody>
        </p:sp>
      </p:grpSp>
      <p:sp>
        <p:nvSpPr>
          <p:cNvPr id="8" name="TextBox 8"/>
          <p:cNvSpPr txBox="1"/>
          <p:nvPr/>
        </p:nvSpPr>
        <p:spPr>
          <a:xfrm>
            <a:off x="8463889" y="3011219"/>
            <a:ext cx="4396492" cy="1226820"/>
          </a:xfrm>
          <a:prstGeom prst="rect">
            <a:avLst/>
          </a:prstGeom>
        </p:spPr>
        <p:txBody>
          <a:bodyPr lIns="0" tIns="0" rIns="0" bIns="0" rtlCol="0" anchor="t">
            <a:spAutoFit/>
          </a:bodyPr>
          <a:lstStyle/>
          <a:p>
            <a:pPr>
              <a:lnSpc>
                <a:spcPts val="10080"/>
              </a:lnSpc>
              <a:spcBef>
                <a:spcPct val="0"/>
              </a:spcBef>
            </a:pPr>
            <a:r>
              <a:rPr lang="en-US" sz="7200">
                <a:solidFill>
                  <a:srgbClr val="FEDA5E"/>
                </a:solidFill>
                <a:latin typeface="Prompt Bold"/>
              </a:rPr>
              <a:t>Practices</a:t>
            </a:r>
          </a:p>
        </p:txBody>
      </p:sp>
      <p:sp>
        <p:nvSpPr>
          <p:cNvPr id="9" name="TextBox 9"/>
          <p:cNvSpPr txBox="1"/>
          <p:nvPr/>
        </p:nvSpPr>
        <p:spPr>
          <a:xfrm>
            <a:off x="8463889" y="4666924"/>
            <a:ext cx="9595511" cy="2885405"/>
          </a:xfrm>
          <a:prstGeom prst="rect">
            <a:avLst/>
          </a:prstGeom>
        </p:spPr>
        <p:txBody>
          <a:bodyPr wrap="square" lIns="0" tIns="0" rIns="0" bIns="0" rtlCol="0" anchor="t">
            <a:spAutoFit/>
          </a:bodyPr>
          <a:lstStyle/>
          <a:p>
            <a:pPr algn="just">
              <a:lnSpc>
                <a:spcPts val="4480"/>
              </a:lnSpc>
            </a:pPr>
            <a:r>
              <a:rPr lang="en-US" sz="3600" dirty="0">
                <a:solidFill>
                  <a:schemeClr val="bg1"/>
                </a:solidFill>
              </a:rPr>
              <a:t>At Smittan, sustainability is central to our operations. We prioritize responsible sourcing of skilled talent, uphold integrity, and implement best practices to ensure 100% fulfillment of our promises to clients.</a:t>
            </a:r>
            <a:endParaRPr lang="en-US" sz="3600" dirty="0">
              <a:solidFill>
                <a:schemeClr val="bg1"/>
              </a:solidFill>
              <a:latin typeface="Prompt Light"/>
            </a:endParaRPr>
          </a:p>
        </p:txBody>
      </p:sp>
      <p:sp>
        <p:nvSpPr>
          <p:cNvPr id="10" name="TextBox 10"/>
          <p:cNvSpPr txBox="1"/>
          <p:nvPr/>
        </p:nvSpPr>
        <p:spPr>
          <a:xfrm>
            <a:off x="8463889" y="1917749"/>
            <a:ext cx="6472549" cy="1226820"/>
          </a:xfrm>
          <a:prstGeom prst="rect">
            <a:avLst/>
          </a:prstGeom>
        </p:spPr>
        <p:txBody>
          <a:bodyPr lIns="0" tIns="0" rIns="0" bIns="0" rtlCol="0" anchor="t">
            <a:spAutoFit/>
          </a:bodyPr>
          <a:lstStyle/>
          <a:p>
            <a:pPr>
              <a:lnSpc>
                <a:spcPts val="10080"/>
              </a:lnSpc>
              <a:spcBef>
                <a:spcPct val="0"/>
              </a:spcBef>
            </a:pPr>
            <a:r>
              <a:rPr lang="en-US" sz="7200">
                <a:solidFill>
                  <a:srgbClr val="FFFFFF"/>
                </a:solidFill>
                <a:latin typeface="Prompt Bold"/>
              </a:rPr>
              <a:t>Sustainability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347E"/>
        </a:solidFill>
        <a:effectLst/>
      </p:bgPr>
    </p:bg>
    <p:spTree>
      <p:nvGrpSpPr>
        <p:cNvPr id="1" name=""/>
        <p:cNvGrpSpPr/>
        <p:nvPr/>
      </p:nvGrpSpPr>
      <p:grpSpPr>
        <a:xfrm>
          <a:off x="0" y="0"/>
          <a:ext cx="0" cy="0"/>
          <a:chOff x="0" y="0"/>
          <a:chExt cx="0" cy="0"/>
        </a:xfrm>
      </p:grpSpPr>
      <p:sp>
        <p:nvSpPr>
          <p:cNvPr id="2" name="TextBox 2"/>
          <p:cNvSpPr txBox="1"/>
          <p:nvPr/>
        </p:nvSpPr>
        <p:spPr>
          <a:xfrm>
            <a:off x="6106882" y="3715535"/>
            <a:ext cx="5897367" cy="1226820"/>
          </a:xfrm>
          <a:prstGeom prst="rect">
            <a:avLst/>
          </a:prstGeom>
        </p:spPr>
        <p:txBody>
          <a:bodyPr lIns="0" tIns="0" rIns="0" bIns="0" rtlCol="0" anchor="t">
            <a:spAutoFit/>
          </a:bodyPr>
          <a:lstStyle/>
          <a:p>
            <a:pPr>
              <a:lnSpc>
                <a:spcPts val="10080"/>
              </a:lnSpc>
              <a:spcBef>
                <a:spcPct val="0"/>
              </a:spcBef>
            </a:pPr>
            <a:r>
              <a:rPr lang="en-US" sz="7200" dirty="0">
                <a:solidFill>
                  <a:srgbClr val="FEDA5E"/>
                </a:solidFill>
                <a:latin typeface="Prompt Bold"/>
              </a:rPr>
              <a:t>Assurance</a:t>
            </a:r>
          </a:p>
        </p:txBody>
      </p:sp>
      <p:sp>
        <p:nvSpPr>
          <p:cNvPr id="3" name="TextBox 3"/>
          <p:cNvSpPr txBox="1"/>
          <p:nvPr/>
        </p:nvSpPr>
        <p:spPr>
          <a:xfrm>
            <a:off x="4045168" y="5784074"/>
            <a:ext cx="8989840" cy="2287165"/>
          </a:xfrm>
          <a:prstGeom prst="rect">
            <a:avLst/>
          </a:prstGeom>
        </p:spPr>
        <p:txBody>
          <a:bodyPr lIns="0" tIns="0" rIns="0" bIns="0" rtlCol="0" anchor="t">
            <a:spAutoFit/>
          </a:bodyPr>
          <a:lstStyle/>
          <a:p>
            <a:pPr algn="just">
              <a:lnSpc>
                <a:spcPts val="4480"/>
              </a:lnSpc>
              <a:spcBef>
                <a:spcPct val="0"/>
              </a:spcBef>
            </a:pPr>
            <a:r>
              <a:rPr lang="en-US" sz="3200" dirty="0">
                <a:solidFill>
                  <a:srgbClr val="E9E9E9"/>
                </a:solidFill>
                <a:latin typeface="Prompt Light"/>
              </a:rPr>
              <a:t>Stringent quality control measures are ingrained in our processes, guaranteeing consistency and integrity in every project ensuring 100% delivery of our objectives.</a:t>
            </a:r>
          </a:p>
        </p:txBody>
      </p:sp>
      <p:sp>
        <p:nvSpPr>
          <p:cNvPr id="4" name="TextBox 4"/>
          <p:cNvSpPr txBox="1"/>
          <p:nvPr/>
        </p:nvSpPr>
        <p:spPr>
          <a:xfrm>
            <a:off x="6106882" y="2622065"/>
            <a:ext cx="6851926" cy="1226820"/>
          </a:xfrm>
          <a:prstGeom prst="rect">
            <a:avLst/>
          </a:prstGeom>
        </p:spPr>
        <p:txBody>
          <a:bodyPr lIns="0" tIns="0" rIns="0" bIns="0" rtlCol="0" anchor="t">
            <a:spAutoFit/>
          </a:bodyPr>
          <a:lstStyle/>
          <a:p>
            <a:pPr>
              <a:lnSpc>
                <a:spcPts val="10080"/>
              </a:lnSpc>
              <a:spcBef>
                <a:spcPct val="0"/>
              </a:spcBef>
            </a:pPr>
            <a:r>
              <a:rPr lang="en-US" sz="7200" dirty="0">
                <a:solidFill>
                  <a:srgbClr val="FFFFFF"/>
                </a:solidFill>
                <a:latin typeface="Prompt Bold"/>
              </a:rPr>
              <a:t>Quality </a:t>
            </a:r>
          </a:p>
        </p:txBody>
      </p:sp>
      <p:grpSp>
        <p:nvGrpSpPr>
          <p:cNvPr id="7" name="Group 7"/>
          <p:cNvGrpSpPr/>
          <p:nvPr/>
        </p:nvGrpSpPr>
        <p:grpSpPr>
          <a:xfrm rot="5400000">
            <a:off x="-4444031" y="4444031"/>
            <a:ext cx="10287000" cy="1398938"/>
            <a:chOff x="0" y="0"/>
            <a:chExt cx="2709333" cy="368445"/>
          </a:xfrm>
        </p:grpSpPr>
        <p:sp>
          <p:nvSpPr>
            <p:cNvPr id="8" name="Freeform 8"/>
            <p:cNvSpPr/>
            <p:nvPr/>
          </p:nvSpPr>
          <p:spPr>
            <a:xfrm>
              <a:off x="0" y="0"/>
              <a:ext cx="2709333" cy="368445"/>
            </a:xfrm>
            <a:custGeom>
              <a:avLst/>
              <a:gdLst/>
              <a:ahLst/>
              <a:cxnLst/>
              <a:rect l="l" t="t" r="r" b="b"/>
              <a:pathLst>
                <a:path w="2709333" h="368445">
                  <a:moveTo>
                    <a:pt x="0" y="0"/>
                  </a:moveTo>
                  <a:lnTo>
                    <a:pt x="2709333" y="0"/>
                  </a:lnTo>
                  <a:lnTo>
                    <a:pt x="2709333" y="368445"/>
                  </a:lnTo>
                  <a:lnTo>
                    <a:pt x="0" y="368445"/>
                  </a:lnTo>
                  <a:close/>
                </a:path>
              </a:pathLst>
            </a:custGeom>
            <a:solidFill>
              <a:srgbClr val="FEDA5E"/>
            </a:solidFill>
          </p:spPr>
          <p:txBody>
            <a:bodyPr/>
            <a:lstStyle/>
            <a:p>
              <a:endParaRPr lang="en-GB"/>
            </a:p>
          </p:txBody>
        </p:sp>
        <p:sp>
          <p:nvSpPr>
            <p:cNvPr id="9" name="TextBox 9"/>
            <p:cNvSpPr txBox="1"/>
            <p:nvPr/>
          </p:nvSpPr>
          <p:spPr>
            <a:xfrm>
              <a:off x="0" y="-38100"/>
              <a:ext cx="2709333" cy="406545"/>
            </a:xfrm>
            <a:prstGeom prst="rect">
              <a:avLst/>
            </a:prstGeom>
          </p:spPr>
          <p:txBody>
            <a:bodyPr lIns="50800" tIns="50800" rIns="50800" bIns="50800" rtlCol="0" anchor="ctr"/>
            <a:lstStyle/>
            <a:p>
              <a:pPr algn="ctr">
                <a:lnSpc>
                  <a:spcPts val="3079"/>
                </a:lnSpc>
              </a:pPr>
              <a:endParaRPr/>
            </a:p>
          </p:txBody>
        </p:sp>
      </p:grpSp>
      <p:sp>
        <p:nvSpPr>
          <p:cNvPr id="10" name="Freeform 10"/>
          <p:cNvSpPr/>
          <p:nvPr/>
        </p:nvSpPr>
        <p:spPr>
          <a:xfrm>
            <a:off x="12345167" y="8890098"/>
            <a:ext cx="1227283" cy="368202"/>
          </a:xfrm>
          <a:custGeom>
            <a:avLst/>
            <a:gdLst/>
            <a:ahLst/>
            <a:cxnLst/>
            <a:rect l="l" t="t" r="r" b="b"/>
            <a:pathLst>
              <a:path w="1227283" h="368202">
                <a:moveTo>
                  <a:pt x="0" y="0"/>
                </a:moveTo>
                <a:lnTo>
                  <a:pt x="1227283" y="0"/>
                </a:lnTo>
                <a:lnTo>
                  <a:pt x="1227283" y="368202"/>
                </a:lnTo>
                <a:lnTo>
                  <a:pt x="0" y="368202"/>
                </a:lnTo>
                <a:lnTo>
                  <a:pt x="0" y="0"/>
                </a:lnTo>
                <a:close/>
              </a:path>
            </a:pathLst>
          </a:custGeom>
          <a:blipFill>
            <a:blip r:embed="rId2">
              <a:extLst>
                <a:ext uri="{96DAC541-7B7A-43D3-8B79-37D633B846F1}">
                  <asvg:svgBlip xmlns:asvg="http://schemas.microsoft.com/office/drawing/2016/SVG/main" r:embed="rId3"/>
                </a:ext>
              </a:extLst>
            </a:blip>
            <a:stretch>
              <a:fillRect r="-92869" b="-547578"/>
            </a:stretch>
          </a:blipFill>
        </p:spPr>
        <p:txBody>
          <a:bodyPr/>
          <a:lstStyle/>
          <a:p>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618</Words>
  <Application>Microsoft Office PowerPoint</Application>
  <PresentationFormat>Custom</PresentationFormat>
  <Paragraphs>62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Prompt Semi-Bold</vt:lpstr>
      <vt:lpstr>Prompt</vt:lpstr>
      <vt:lpstr>Prompt Bold</vt:lpstr>
      <vt:lpstr>Calibri</vt:lpstr>
      <vt:lpstr>Arial</vt:lpstr>
      <vt:lpstr>Prompt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&amp; Yellow Minimalist Company Profile Presentation</dc:title>
  <dc:creator>Admin</dc:creator>
  <cp:lastModifiedBy>John Kimathi Gikunda</cp:lastModifiedBy>
  <cp:revision>7</cp:revision>
  <dcterms:created xsi:type="dcterms:W3CDTF">2006-08-16T00:00:00Z</dcterms:created>
  <dcterms:modified xsi:type="dcterms:W3CDTF">2024-12-30T09:43:12Z</dcterms:modified>
  <dc:identifier>DAF88cKqEbU</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217f204-a0a1-411d-90f6-dd0331b06744_Enabled">
    <vt:lpwstr>true</vt:lpwstr>
  </property>
  <property fmtid="{D5CDD505-2E9C-101B-9397-08002B2CF9AE}" pid="3" name="MSIP_Label_3217f204-a0a1-411d-90f6-dd0331b06744_SetDate">
    <vt:lpwstr>2024-04-13T12:13:16Z</vt:lpwstr>
  </property>
  <property fmtid="{D5CDD505-2E9C-101B-9397-08002B2CF9AE}" pid="4" name="MSIP_Label_3217f204-a0a1-411d-90f6-dd0331b06744_Method">
    <vt:lpwstr>Privileged</vt:lpwstr>
  </property>
  <property fmtid="{D5CDD505-2E9C-101B-9397-08002B2CF9AE}" pid="5" name="MSIP_Label_3217f204-a0a1-411d-90f6-dd0331b06744_Name">
    <vt:lpwstr>3217f204-a0a1-411d-90f6-dd0331b06744</vt:lpwstr>
  </property>
  <property fmtid="{D5CDD505-2E9C-101B-9397-08002B2CF9AE}" pid="6" name="MSIP_Label_3217f204-a0a1-411d-90f6-dd0331b06744_SiteId">
    <vt:lpwstr>5e224aa0-6656-470b-8e95-79c227cd4ae9</vt:lpwstr>
  </property>
  <property fmtid="{D5CDD505-2E9C-101B-9397-08002B2CF9AE}" pid="7" name="MSIP_Label_3217f204-a0a1-411d-90f6-dd0331b06744_ActionId">
    <vt:lpwstr>d646b15e-79f1-4e9a-9b7b-4f933e6e767a</vt:lpwstr>
  </property>
  <property fmtid="{D5CDD505-2E9C-101B-9397-08002B2CF9AE}" pid="8" name="MSIP_Label_3217f204-a0a1-411d-90f6-dd0331b06744_ContentBits">
    <vt:lpwstr>0</vt:lpwstr>
  </property>
</Properties>
</file>