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Montserrat" pitchFamily="2" charset="77"/>
      <p:regular r:id="rId15"/>
      <p:bold r:id="rId16"/>
      <p:italic r:id="rId17"/>
      <p:boldItalic r:id="rId18"/>
    </p:embeddedFont>
    <p:embeddedFont>
      <p:font typeface="Rasa" panose="02020503060400000000" pitchFamily="18"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197"/>
  </p:normalViewPr>
  <p:slideViewPr>
    <p:cSldViewPr snapToGrid="0">
      <p:cViewPr varScale="1">
        <p:scale>
          <a:sx n="105" d="100"/>
          <a:sy n="105" d="100"/>
        </p:scale>
        <p:origin x="13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30e28ba82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GB" sz="1600">
                <a:latin typeface="Times New Roman"/>
                <a:ea typeface="Times New Roman"/>
                <a:cs typeface="Times New Roman"/>
                <a:sym typeface="Times New Roman"/>
              </a:rPr>
              <a:t>Hello and welcome.  The title of our presentation is “A Software Architecture for Heterogeneous Engineering Workflow Interoperability and Model Provenance”.  We intend to discuss today what is implied from that title – platforms for enabling workflows across heterogeneous systems while maintaining data traceability throughout.  </a:t>
            </a:r>
            <a:endParaRPr sz="1600">
              <a:latin typeface="Times New Roman"/>
              <a:ea typeface="Times New Roman"/>
              <a:cs typeface="Times New Roman"/>
              <a:sym typeface="Times New Roman"/>
            </a:endParaRPr>
          </a:p>
          <a:p>
            <a:pPr marL="0" lvl="0" indent="0" algn="l" rtl="0">
              <a:spcBef>
                <a:spcPts val="1200"/>
              </a:spcBef>
              <a:spcAft>
                <a:spcPts val="300"/>
              </a:spcAft>
              <a:buClr>
                <a:schemeClr val="dk1"/>
              </a:buClr>
              <a:buSzPts val="1100"/>
              <a:buFont typeface="Arial"/>
              <a:buNone/>
            </a:pPr>
            <a:endParaRPr sz="1400">
              <a:latin typeface="Times New Roman"/>
              <a:ea typeface="Times New Roman"/>
              <a:cs typeface="Times New Roman"/>
              <a:sym typeface="Times New Roman"/>
            </a:endParaRPr>
          </a:p>
        </p:txBody>
      </p:sp>
      <p:sp>
        <p:nvSpPr>
          <p:cNvPr id="74" name="Google Shape;74;g2130e28ba8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13054109d8_0_5:notes"/>
          <p:cNvSpPr>
            <a:spLocks noGrp="1" noRot="1" noChangeAspect="1"/>
          </p:cNvSpPr>
          <p:nvPr>
            <p:ph type="sldImg" idx="2"/>
          </p:nvPr>
        </p:nvSpPr>
        <p:spPr>
          <a:xfrm>
            <a:off x="685800" y="66675"/>
            <a:ext cx="4095750" cy="2303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g213054109d8_0_5:notes"/>
          <p:cNvSpPr txBox="1">
            <a:spLocks noGrp="1"/>
          </p:cNvSpPr>
          <p:nvPr>
            <p:ph type="body" idx="1"/>
          </p:nvPr>
        </p:nvSpPr>
        <p:spPr>
          <a:xfrm>
            <a:off x="685800" y="2451100"/>
            <a:ext cx="5486400" cy="6399300"/>
          </a:xfrm>
          <a:prstGeom prst="rect">
            <a:avLst/>
          </a:prstGeom>
          <a:noFill/>
          <a:ln>
            <a:noFill/>
          </a:ln>
        </p:spPr>
        <p:txBody>
          <a:bodyPr spcFirstLastPara="1" wrap="square" lIns="91425" tIns="45700" rIns="91425" bIns="45700" anchor="t" anchorCtr="0">
            <a:noAutofit/>
          </a:bodyPr>
          <a:lstStyle/>
          <a:p>
            <a:pPr marL="0" marR="127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High performance computing and other systems tailored for scientific and engineering purposes are individually and collectively in a nearly continuous state of change - in the hardware, operating systems, key foundational libraries, as well as in the applications we wish to execute on these systems.  This includes engineering workflows which are themselves evolving applications. </a:t>
            </a:r>
            <a:endParaRPr sz="1600" dirty="0">
              <a:latin typeface="Times New Roman"/>
              <a:ea typeface="Times New Roman"/>
              <a:cs typeface="Times New Roman"/>
              <a:sym typeface="Times New Roman"/>
            </a:endParaRPr>
          </a:p>
          <a:p>
            <a:pPr marL="3175" marR="127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The goal of supporting truly portable and repeatable workflows, executable nearly anywhere, at any time in the future under conditions as they existed at the time of the original workflow execution, with the intent of producing the same result as the original is at the moment out of reach, and not the topic of this presentation.  Neither is workflow representation the primary concern – there can exist many ways to express the same workflow and to provide varying human interfaces for workflow construction suitable for different purposes and user audiences.  </a:t>
            </a:r>
            <a:endParaRPr sz="1600" dirty="0">
              <a:latin typeface="Times New Roman"/>
              <a:ea typeface="Times New Roman"/>
              <a:cs typeface="Times New Roman"/>
              <a:sym typeface="Times New Roman"/>
            </a:endParaRPr>
          </a:p>
          <a:p>
            <a:pPr marL="0" marR="127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What </a:t>
            </a:r>
            <a:r>
              <a:rPr lang="en-GB" sz="1600" i="1" dirty="0">
                <a:latin typeface="Times New Roman"/>
                <a:ea typeface="Times New Roman"/>
                <a:cs typeface="Times New Roman"/>
                <a:sym typeface="Times New Roman"/>
              </a:rPr>
              <a:t>is </a:t>
            </a:r>
            <a:r>
              <a:rPr lang="en-GB" sz="1600" dirty="0">
                <a:latin typeface="Times New Roman"/>
                <a:ea typeface="Times New Roman"/>
                <a:cs typeface="Times New Roman"/>
                <a:sym typeface="Times New Roman"/>
              </a:rPr>
              <a:t>of concern here is the ability to write the distributed workflow across heterogeneous systems </a:t>
            </a:r>
            <a:r>
              <a:rPr lang="en-GB" sz="1600" i="1" dirty="0">
                <a:latin typeface="Times New Roman"/>
                <a:ea typeface="Times New Roman"/>
                <a:cs typeface="Times New Roman"/>
                <a:sym typeface="Times New Roman"/>
              </a:rPr>
              <a:t>at all</a:t>
            </a:r>
            <a:r>
              <a:rPr lang="en-GB" sz="1600" dirty="0">
                <a:latin typeface="Times New Roman"/>
                <a:ea typeface="Times New Roman"/>
                <a:cs typeface="Times New Roman"/>
                <a:sym typeface="Times New Roman"/>
              </a:rPr>
              <a:t>, in any somewhat efficient manner, let alone sustainably.  The barriers to entry of running simulation jobs on today’s HPC systems is a formidable impediment – from organizational barriers and security perimeters, to data classification constraints and concerns, to the consistent or easy availability of certain base libraries, to often significant variations in job scheduling syntax especially in the presence of hardware accelerators.</a:t>
            </a:r>
            <a:endParaRPr sz="1600" dirty="0">
              <a:latin typeface="Times New Roman"/>
              <a:ea typeface="Times New Roman"/>
              <a:cs typeface="Times New Roman"/>
              <a:sym typeface="Times New Roman"/>
            </a:endParaRPr>
          </a:p>
          <a:p>
            <a:pPr marL="0" marR="127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Furthermore, most often these engineering applications are not run in isolation but rather include essential pre- and post-processing steps.  Thus, in a broad and distributed sense, “</a:t>
            </a:r>
            <a:r>
              <a:rPr lang="en-GB" sz="1600" i="1" dirty="0">
                <a:latin typeface="Times New Roman"/>
                <a:ea typeface="Times New Roman"/>
                <a:cs typeface="Times New Roman"/>
                <a:sym typeface="Times New Roman"/>
              </a:rPr>
              <a:t>the workflow is the app</a:t>
            </a:r>
            <a:r>
              <a:rPr lang="en-GB" sz="1600" dirty="0">
                <a:latin typeface="Times New Roman"/>
                <a:ea typeface="Times New Roman"/>
                <a:cs typeface="Times New Roman"/>
                <a:sym typeface="Times New Roman"/>
              </a:rPr>
              <a:t>”, some pieces of which might be best run on alternate computing platforms.  This improves performance and efficiency but at a cost of complexity.   </a:t>
            </a:r>
            <a:endParaRPr sz="1600" dirty="0">
              <a:latin typeface="Times New Roman"/>
              <a:ea typeface="Times New Roman"/>
              <a:cs typeface="Times New Roman"/>
              <a:sym typeface="Times New Roman"/>
            </a:endParaRPr>
          </a:p>
          <a:p>
            <a:pPr marL="0" marR="1270" lvl="0" indent="0" algn="l" rtl="0">
              <a:spcBef>
                <a:spcPts val="1200"/>
              </a:spcBef>
              <a:spcAft>
                <a:spcPts val="300"/>
              </a:spcAft>
              <a:buClr>
                <a:schemeClr val="dk1"/>
              </a:buClr>
              <a:buSzPts val="1100"/>
              <a:buFont typeface="Arial"/>
              <a:buNone/>
            </a:pPr>
            <a:r>
              <a:rPr lang="en-GB" sz="1600" dirty="0">
                <a:latin typeface="Times New Roman"/>
                <a:ea typeface="Times New Roman"/>
                <a:cs typeface="Times New Roman"/>
                <a:sym typeface="Times New Roman"/>
              </a:rPr>
              <a:t>Treating the workflow as an application means considering its programmatic and human interfaces.  Heterogeneity in compute and user populations means a single interface is unlikely to cover all systems, users, domains, and scenarios.  Thus, we see the need for a specification of that workflow interface while allowing various implementations to be purpose-built perhaps as open source, or perhaps as a vendor-provided value-added offering.  Loose coupling of defined system interfaces would be an appropriate key feature of an architecture which intends to address broad diversity in usage patterns.</a:t>
            </a:r>
            <a:endParaRPr sz="1600" dirty="0"/>
          </a:p>
        </p:txBody>
      </p:sp>
      <p:sp>
        <p:nvSpPr>
          <p:cNvPr id="82" name="Google Shape;82;g213054109d8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Rasa"/>
              <a:buNone/>
            </a:pPr>
            <a:fld id="{00000000-1234-1234-1234-123412341234}" type="slidenum">
              <a:rPr lang="en-GB" sz="1200" b="0" i="0" u="none" strike="noStrike" cap="none">
                <a:solidFill>
                  <a:srgbClr val="000000"/>
                </a:solidFill>
                <a:latin typeface="Rasa"/>
                <a:ea typeface="Rasa"/>
                <a:cs typeface="Rasa"/>
                <a:sym typeface="Rasa"/>
              </a:rPr>
              <a:t>2</a:t>
            </a:fld>
            <a:endParaRPr sz="1200" b="0" i="0" u="none" strike="noStrike" cap="none">
              <a:solidFill>
                <a:srgbClr val="000000"/>
              </a:solidFill>
              <a:latin typeface="Rasa"/>
              <a:ea typeface="Rasa"/>
              <a:cs typeface="Rasa"/>
              <a:sym typeface="Ras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30e28ba82_0_0:notes"/>
          <p:cNvSpPr>
            <a:spLocks noGrp="1" noRot="1" noChangeAspect="1"/>
          </p:cNvSpPr>
          <p:nvPr>
            <p:ph type="sldImg" idx="2"/>
          </p:nvPr>
        </p:nvSpPr>
        <p:spPr>
          <a:xfrm>
            <a:off x="685800" y="66675"/>
            <a:ext cx="4095750" cy="2303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g2130e28ba82_0_0:notes"/>
          <p:cNvSpPr txBox="1">
            <a:spLocks noGrp="1"/>
          </p:cNvSpPr>
          <p:nvPr>
            <p:ph type="body" idx="1"/>
          </p:nvPr>
        </p:nvSpPr>
        <p:spPr>
          <a:xfrm>
            <a:off x="685800" y="2451100"/>
            <a:ext cx="5486400" cy="63993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In model-based systems engineering, many different digital entities can be considered data, and von Neumann teaches their equivalency.  These might include, but are not limited to applications, workflows which compose those applications, input and output data which results from execution steps, data-derived models which are evaluated and deployed as surrogates in even further workflows, and so forth.</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Metadata describes the model or data entity – not only obvious values such as </a:t>
            </a:r>
            <a:r>
              <a:rPr lang="en-GB" sz="1600" i="1" dirty="0">
                <a:latin typeface="Times New Roman"/>
                <a:ea typeface="Times New Roman"/>
                <a:cs typeface="Times New Roman"/>
                <a:sym typeface="Times New Roman"/>
              </a:rPr>
              <a:t>when </a:t>
            </a:r>
            <a:r>
              <a:rPr lang="en-GB" sz="1600" dirty="0">
                <a:latin typeface="Times New Roman"/>
                <a:ea typeface="Times New Roman"/>
                <a:cs typeface="Times New Roman"/>
                <a:sym typeface="Times New Roman"/>
              </a:rPr>
              <a:t>the data was created, but other discernible values such as </a:t>
            </a:r>
            <a:r>
              <a:rPr lang="en-GB" sz="1600" i="1" dirty="0">
                <a:latin typeface="Times New Roman"/>
                <a:ea typeface="Times New Roman"/>
                <a:cs typeface="Times New Roman"/>
                <a:sym typeface="Times New Roman"/>
              </a:rPr>
              <a:t>who </a:t>
            </a:r>
            <a:r>
              <a:rPr lang="en-GB" sz="1600" dirty="0">
                <a:latin typeface="Times New Roman"/>
                <a:ea typeface="Times New Roman"/>
                <a:cs typeface="Times New Roman"/>
                <a:sym typeface="Times New Roman"/>
              </a:rPr>
              <a:t>created or modified the model, </a:t>
            </a:r>
            <a:r>
              <a:rPr lang="en-GB" sz="1600" i="1" dirty="0">
                <a:latin typeface="Times New Roman"/>
                <a:ea typeface="Times New Roman"/>
                <a:cs typeface="Times New Roman"/>
                <a:sym typeface="Times New Roman"/>
              </a:rPr>
              <a:t>what </a:t>
            </a:r>
            <a:r>
              <a:rPr lang="en-GB" sz="1600" dirty="0">
                <a:latin typeface="Times New Roman"/>
                <a:ea typeface="Times New Roman"/>
                <a:cs typeface="Times New Roman"/>
                <a:sym typeface="Times New Roman"/>
              </a:rPr>
              <a:t>application or tool was used in that activity, </a:t>
            </a:r>
            <a:r>
              <a:rPr lang="en-GB" sz="1600" i="1" dirty="0">
                <a:latin typeface="Times New Roman"/>
                <a:ea typeface="Times New Roman"/>
                <a:cs typeface="Times New Roman"/>
                <a:sym typeface="Times New Roman"/>
              </a:rPr>
              <a:t>where </a:t>
            </a:r>
            <a:r>
              <a:rPr lang="en-GB" sz="1600" dirty="0">
                <a:latin typeface="Times New Roman"/>
                <a:ea typeface="Times New Roman"/>
                <a:cs typeface="Times New Roman"/>
                <a:sym typeface="Times New Roman"/>
              </a:rPr>
              <a:t>on which fully-specified computing device did it occur, in addition to other user-arbitrary and domain-specific characteristics.  There is also metadata about </a:t>
            </a:r>
            <a:r>
              <a:rPr lang="en-GB" sz="1600" i="1" dirty="0">
                <a:latin typeface="Times New Roman"/>
                <a:ea typeface="Times New Roman"/>
                <a:cs typeface="Times New Roman"/>
                <a:sym typeface="Times New Roman"/>
              </a:rPr>
              <a:t>how </a:t>
            </a:r>
            <a:r>
              <a:rPr lang="en-GB" sz="1600" dirty="0">
                <a:latin typeface="Times New Roman"/>
                <a:ea typeface="Times New Roman"/>
                <a:cs typeface="Times New Roman"/>
                <a:sym typeface="Times New Roman"/>
              </a:rPr>
              <a:t>the workflow was executed – both its intended potential and its actual.  (We’ll get back to the capturing of the often elusive “</a:t>
            </a:r>
            <a:r>
              <a:rPr lang="en-GB" sz="1600" i="1" dirty="0">
                <a:latin typeface="Times New Roman"/>
                <a:ea typeface="Times New Roman"/>
                <a:cs typeface="Times New Roman"/>
                <a:sym typeface="Times New Roman"/>
              </a:rPr>
              <a:t>why</a:t>
            </a:r>
            <a:r>
              <a:rPr lang="en-GB"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From this metadata we can determine the </a:t>
            </a:r>
            <a:r>
              <a:rPr lang="en-GB" sz="1600" i="1" dirty="0">
                <a:latin typeface="Times New Roman"/>
                <a:ea typeface="Times New Roman"/>
                <a:cs typeface="Times New Roman"/>
                <a:sym typeface="Times New Roman"/>
              </a:rPr>
              <a:t>provenance </a:t>
            </a:r>
            <a:r>
              <a:rPr lang="en-GB" sz="1600" dirty="0">
                <a:latin typeface="Times New Roman"/>
                <a:ea typeface="Times New Roman"/>
                <a:cs typeface="Times New Roman"/>
                <a:sym typeface="Times New Roman"/>
              </a:rPr>
              <a:t>for the model – its demonstrable origins – the specific sequence of workflows and workflow steps, with their constituent applications and upstream input and output data, which ultimately produced this specific version of the model.  By tracking both metadata about data entities and their creation lineage, as well as metadata about the job itself, we can facilitate both control flow and data flow traceability.  </a:t>
            </a:r>
            <a:endParaRPr sz="1600" dirty="0">
              <a:latin typeface="Times New Roman"/>
              <a:ea typeface="Times New Roman"/>
              <a:cs typeface="Times New Roman"/>
              <a:sym typeface="Times New Roman"/>
            </a:endParaRPr>
          </a:p>
          <a:p>
            <a:pPr marL="0" lvl="0" indent="0" algn="l" rtl="0">
              <a:spcBef>
                <a:spcPts val="1200"/>
              </a:spcBef>
              <a:spcAft>
                <a:spcPts val="300"/>
              </a:spcAft>
              <a:buClr>
                <a:schemeClr val="dk1"/>
              </a:buClr>
              <a:buSzPts val="1100"/>
              <a:buFont typeface="Arial"/>
              <a:buNone/>
            </a:pPr>
            <a:r>
              <a:rPr lang="en-GB" sz="1600" dirty="0">
                <a:latin typeface="Times New Roman"/>
                <a:ea typeface="Times New Roman"/>
                <a:cs typeface="Times New Roman"/>
                <a:sym typeface="Times New Roman"/>
              </a:rPr>
              <a:t>Tracking the provenance of a data entity does not necessarily require a formal workflow tool – but a comprehensive workflow tool sensitive to data provenance concerns would incorporate such runtime and data tracking as an implicit and </a:t>
            </a:r>
            <a:r>
              <a:rPr lang="en-GB" sz="1600" i="1" dirty="0">
                <a:latin typeface="Times New Roman"/>
                <a:ea typeface="Times New Roman"/>
                <a:cs typeface="Times New Roman"/>
                <a:sym typeface="Times New Roman"/>
              </a:rPr>
              <a:t>automatic </a:t>
            </a:r>
            <a:r>
              <a:rPr lang="en-GB" sz="1600" dirty="0">
                <a:latin typeface="Times New Roman"/>
                <a:ea typeface="Times New Roman"/>
                <a:cs typeface="Times New Roman"/>
                <a:sym typeface="Times New Roman"/>
              </a:rPr>
              <a:t>part of the system, below the threshold of the user’s normal need for concern, allowing the engineering user to focus on their domain of expertise and the problem at hand, while depending on the tool for traceability.  Such a tool would adhere to </a:t>
            </a:r>
            <a:r>
              <a:rPr lang="en-GB" sz="1600" i="1" dirty="0">
                <a:latin typeface="Times New Roman"/>
                <a:ea typeface="Times New Roman"/>
                <a:cs typeface="Times New Roman"/>
                <a:sym typeface="Times New Roman"/>
              </a:rPr>
              <a:t>FAIR </a:t>
            </a:r>
            <a:r>
              <a:rPr lang="en-GB" sz="1600" dirty="0">
                <a:latin typeface="Times New Roman"/>
                <a:ea typeface="Times New Roman"/>
                <a:cs typeface="Times New Roman"/>
                <a:sym typeface="Times New Roman"/>
              </a:rPr>
              <a:t>principles for data management –  being findable, accessible, interoperable, and reusable.</a:t>
            </a:r>
            <a:endParaRPr sz="1600" dirty="0"/>
          </a:p>
        </p:txBody>
      </p:sp>
      <p:sp>
        <p:nvSpPr>
          <p:cNvPr id="94" name="Google Shape;94;g2130e28ba8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Rasa"/>
              <a:buNone/>
            </a:pPr>
            <a:fld id="{00000000-1234-1234-1234-123412341234}" type="slidenum">
              <a:rPr lang="en-GB" sz="1200" b="0" i="0" u="none" strike="noStrike" cap="none">
                <a:solidFill>
                  <a:srgbClr val="000000"/>
                </a:solidFill>
                <a:latin typeface="Rasa"/>
                <a:ea typeface="Rasa"/>
                <a:cs typeface="Rasa"/>
                <a:sym typeface="Rasa"/>
              </a:rPr>
              <a:t>3</a:t>
            </a:fld>
            <a:endParaRPr sz="1200" b="0" i="0" u="none" strike="noStrike" cap="none">
              <a:solidFill>
                <a:srgbClr val="000000"/>
              </a:solidFill>
              <a:latin typeface="Rasa"/>
              <a:ea typeface="Rasa"/>
              <a:cs typeface="Rasa"/>
              <a:sym typeface="Ras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305410bd5_0_517:notes"/>
          <p:cNvSpPr>
            <a:spLocks noGrp="1" noRot="1" noChangeAspect="1"/>
          </p:cNvSpPr>
          <p:nvPr>
            <p:ph type="sldImg" idx="2"/>
          </p:nvPr>
        </p:nvSpPr>
        <p:spPr>
          <a:xfrm>
            <a:off x="685800" y="127000"/>
            <a:ext cx="3651250" cy="20542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21305410bd5_0_517:notes"/>
          <p:cNvSpPr txBox="1">
            <a:spLocks noGrp="1"/>
          </p:cNvSpPr>
          <p:nvPr>
            <p:ph type="body" idx="1"/>
          </p:nvPr>
        </p:nvSpPr>
        <p:spPr>
          <a:xfrm>
            <a:off x="685800" y="2330450"/>
            <a:ext cx="5486400" cy="62571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What we seek therefore is a framework for authoring scientific and engineering workflows which can make interoperable use of available distributed and heterogeneous computing facilities while maintaining data management and traceability throughout.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Based on industrial design engineering experience, we propose a software architecture consisting of three convergent workflow types – </a:t>
            </a:r>
            <a:r>
              <a:rPr lang="en-GB" sz="1600" i="1" dirty="0">
                <a:latin typeface="Times New Roman"/>
                <a:ea typeface="Times New Roman"/>
                <a:cs typeface="Times New Roman"/>
                <a:sym typeface="Times New Roman"/>
              </a:rPr>
              <a:t>in-situ</a:t>
            </a:r>
            <a:r>
              <a:rPr lang="en-GB" sz="1600" dirty="0">
                <a:latin typeface="Times New Roman"/>
                <a:ea typeface="Times New Roman"/>
                <a:cs typeface="Times New Roman"/>
                <a:sym typeface="Times New Roman"/>
              </a:rPr>
              <a:t>, enterprise or </a:t>
            </a:r>
            <a:r>
              <a:rPr lang="en-GB" sz="1600" i="1" dirty="0">
                <a:latin typeface="Times New Roman"/>
                <a:ea typeface="Times New Roman"/>
                <a:cs typeface="Times New Roman"/>
                <a:sym typeface="Times New Roman"/>
              </a:rPr>
              <a:t>intra-site</a:t>
            </a:r>
            <a:r>
              <a:rPr lang="en-GB" sz="1600" dirty="0">
                <a:latin typeface="Times New Roman"/>
                <a:ea typeface="Times New Roman"/>
                <a:cs typeface="Times New Roman"/>
                <a:sym typeface="Times New Roman"/>
              </a:rPr>
              <a:t>, and</a:t>
            </a:r>
            <a:r>
              <a:rPr lang="en-GB" sz="1600" i="1" dirty="0">
                <a:latin typeface="Times New Roman"/>
                <a:ea typeface="Times New Roman"/>
                <a:cs typeface="Times New Roman"/>
                <a:sym typeface="Times New Roman"/>
              </a:rPr>
              <a:t> inter-site</a:t>
            </a:r>
            <a:r>
              <a:rPr lang="en-GB" sz="1600" dirty="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The first type, in-situ workflows are executed within a running computing allocation.  For example, on a shared HPC system, a user is allocated 20 nodes on which they orchestrate a workflow of several parallelizable and serial applications.  From the point of view of the job scheduler, or operating system, this is a single job or process, with a single identifier.  However, within the allocation, more than one sub-job may be running, each with its own sub-identifier.  </a:t>
            </a:r>
            <a:endParaRPr sz="1600" dirty="0">
              <a:highlight>
                <a:srgbClr val="00FF00"/>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The second type of workflow, intra-site, involves multiple distinct jobs run in parallel or serial, independently or in logical sequences.  An example is coordinating multiple jobs on an HPC system which is of course the function of the scheduler – for example “run job 3 when job 1 and 2 complete and free the necessary resources”.  In an intra-site workflow, we are executing within an enterprise, and there is a single managed pool of job identifiers for the entire site.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The third and final type of workflow is inter-site, those which span enterprises, i.e., span distinct computing systems each with their own job management, and yet, a workflow can be constructed which utilizes more than one of these sites in concert.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An inter-site workflow would permit jobs run on one site system to trigger the execution of jobs on another site, and for provenancial data management to be comprehensive over all sites.  In order for this to be true, we need to cast the individual sites into some standard model, at minimum to reconcile their individual job state machines into a canonical interoperable form.  Even better would be a site and scheduler-neutral abstraction over job execution, which we will put forward in the next section, including its required reference implementation middleware.</a:t>
            </a:r>
            <a:endParaRPr sz="1600" dirty="0">
              <a:latin typeface="Times New Roman"/>
              <a:ea typeface="Times New Roman"/>
              <a:cs typeface="Times New Roman"/>
              <a:sym typeface="Times New Roman"/>
            </a:endParaRPr>
          </a:p>
          <a:p>
            <a:pPr marL="0" lvl="0" indent="0" algn="l" rtl="0">
              <a:spcBef>
                <a:spcPts val="360"/>
              </a:spcBef>
              <a:spcAft>
                <a:spcPts val="0"/>
              </a:spcAft>
              <a:buNone/>
            </a:pPr>
            <a:endParaRPr sz="1600" dirty="0"/>
          </a:p>
        </p:txBody>
      </p:sp>
      <p:sp>
        <p:nvSpPr>
          <p:cNvPr id="103" name="Google Shape;103;g21305410bd5_0_5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305410bd5_0_510:notes"/>
          <p:cNvSpPr>
            <a:spLocks noGrp="1" noRot="1" noChangeAspect="1"/>
          </p:cNvSpPr>
          <p:nvPr>
            <p:ph type="sldImg" idx="2"/>
          </p:nvPr>
        </p:nvSpPr>
        <p:spPr>
          <a:xfrm>
            <a:off x="685800" y="127000"/>
            <a:ext cx="3651250" cy="20542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21305410bd5_0_510:notes"/>
          <p:cNvSpPr txBox="1">
            <a:spLocks noGrp="1"/>
          </p:cNvSpPr>
          <p:nvPr>
            <p:ph type="body" idx="1"/>
          </p:nvPr>
        </p:nvSpPr>
        <p:spPr>
          <a:xfrm>
            <a:off x="685800" y="2330450"/>
            <a:ext cx="5486400" cy="62571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For a site to interoperate in a loosely coupled inter-site workflow – be it a local user site, or a corporate, government, or cloud-managed computing facility – the site must provide interfaces covering four architectural pillars including security, runtime, data, and resource management, conveniently abbreviated for conversation as </a:t>
            </a:r>
            <a:r>
              <a:rPr lang="en-GB" sz="1600" i="1" dirty="0">
                <a:latin typeface="Times New Roman"/>
                <a:ea typeface="Times New Roman"/>
                <a:cs typeface="Times New Roman"/>
                <a:sym typeface="Times New Roman"/>
              </a:rPr>
              <a:t>Auth</a:t>
            </a:r>
            <a:r>
              <a:rPr lang="en-GB" sz="1600" dirty="0">
                <a:latin typeface="Times New Roman"/>
                <a:ea typeface="Times New Roman"/>
                <a:cs typeface="Times New Roman"/>
                <a:sym typeface="Times New Roman"/>
              </a:rPr>
              <a:t>, </a:t>
            </a:r>
            <a:r>
              <a:rPr lang="en-GB" sz="1600" i="1" dirty="0">
                <a:latin typeface="Times New Roman"/>
                <a:ea typeface="Times New Roman"/>
                <a:cs typeface="Times New Roman"/>
                <a:sym typeface="Times New Roman"/>
              </a:rPr>
              <a:t>Run</a:t>
            </a:r>
            <a:r>
              <a:rPr lang="en-GB" sz="1600" dirty="0">
                <a:latin typeface="Times New Roman"/>
                <a:ea typeface="Times New Roman"/>
                <a:cs typeface="Times New Roman"/>
                <a:sym typeface="Times New Roman"/>
              </a:rPr>
              <a:t>, </a:t>
            </a:r>
            <a:r>
              <a:rPr lang="en-GB" sz="1600" i="1" dirty="0">
                <a:latin typeface="Times New Roman"/>
                <a:ea typeface="Times New Roman"/>
                <a:cs typeface="Times New Roman"/>
                <a:sym typeface="Times New Roman"/>
              </a:rPr>
              <a:t>Repo</a:t>
            </a:r>
            <a:r>
              <a:rPr lang="en-GB" sz="1600" dirty="0">
                <a:latin typeface="Times New Roman"/>
                <a:ea typeface="Times New Roman"/>
                <a:cs typeface="Times New Roman"/>
                <a:sym typeface="Times New Roman"/>
              </a:rPr>
              <a:t>, and </a:t>
            </a:r>
            <a:r>
              <a:rPr lang="en-GB" sz="1600" i="1" dirty="0">
                <a:latin typeface="Times New Roman"/>
                <a:ea typeface="Times New Roman"/>
                <a:cs typeface="Times New Roman"/>
                <a:sym typeface="Times New Roman"/>
              </a:rPr>
              <a:t>Spin</a:t>
            </a:r>
            <a:r>
              <a:rPr lang="en-GB" sz="1600" dirty="0">
                <a:latin typeface="Times New Roman"/>
                <a:ea typeface="Times New Roman"/>
                <a:cs typeface="Times New Roman"/>
                <a:sym typeface="Times New Roman"/>
              </a:rPr>
              <a:t>.  Upon these four pillars are layered generic, language-native, and domain-specific interfaces for both automated programmatic workflows as well as human interactions.  Multiple interface options means there is flexibility and multiple ways to express a given workflow depending on the needs of the user community.  An emphasis on interfaces rather than implementation means these interfaces can be utilized within any other workflow tool which permits programmatic extensibility.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Each of the four site pillars, or interfaces, can be simplistically described by a small set of functional verbs. Auth requires “login”, perhaps a predicate “is logged in” to confirm the validity of the user and its membership in a tenancy.  A typical successful Auth interaction might return a secure token which can be used to invoke other API endpoints, such as that used to run jobs.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For its part, Run exposes “run job”, “cancel job” and “get job status” verbs.  To this we add “set, unset, and list event handler”, which implies an inter-site workflow-enabling middleware component which monitors normalized job status and fires registered event handlers as jobs.  For example, an event handler might periodically check to see if certain data as represented by its metadata has appeared in the system, and then initiate a job to process the data.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The Repo interface exposes put, get, notate, and find, which similarly implies the existence of middleware which can respond to the metadata notation and subsequent search request.  Actual data blobs, either data or even code, reside in the storage medium of choice - for example the filesystem, or an S3 bucket, a database, an HTTP endpoint, a container registry, and so forth.  These are referenced in their location by an address stored in the corresponding metadata.  Interoperability is further enhanced by defining a standard for metadata exchange between sites.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The Spin subsystem, which is the only non-essential pillar, provides a catalog of computing and other services which can be instantiated, and functions to allocate and free them.  By loosely coupling Spin, we avoid the challenge of achieving consensus between the incumbent operators of HPC or cloud aggregator systems and instead focus on the facilitation of access, description of capabilities to be run, and capture of the essential data and metadata required to advance the workflow and overarching design practice.  </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Abstractions cover some healthy percentage of the use cases, with the ability to cover the remainder by way of custom arguments.  This pass-through option in the interface gives the user full access to the most performant system features, albeit with some loss of interoperability.  Thus, the user is still in control of where the sweet spot is in terms of performance versus other architectural qualities, though an emphasis on today’s performance often comes with the trade-off of tomorrow’s sustainability. </a:t>
            </a:r>
            <a:endParaRPr sz="1600" dirty="0">
              <a:latin typeface="Times New Roman"/>
              <a:ea typeface="Times New Roman"/>
              <a:cs typeface="Times New Roman"/>
              <a:sym typeface="Times New Roman"/>
            </a:endParaRPr>
          </a:p>
          <a:p>
            <a:pPr marL="0" lvl="0" indent="0" algn="l" rtl="0">
              <a:spcBef>
                <a:spcPts val="360"/>
              </a:spcBef>
              <a:spcAft>
                <a:spcPts val="0"/>
              </a:spcAft>
              <a:buNone/>
            </a:pPr>
            <a:endParaRPr sz="1600" dirty="0"/>
          </a:p>
        </p:txBody>
      </p:sp>
      <p:sp>
        <p:nvSpPr>
          <p:cNvPr id="112" name="Google Shape;112;g21305410bd5_0_5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305410bd5_0_493:notes"/>
          <p:cNvSpPr>
            <a:spLocks noGrp="1" noRot="1" noChangeAspect="1"/>
          </p:cNvSpPr>
          <p:nvPr>
            <p:ph type="sldImg" idx="2"/>
          </p:nvPr>
        </p:nvSpPr>
        <p:spPr>
          <a:xfrm>
            <a:off x="685800" y="127000"/>
            <a:ext cx="3651250" cy="20542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1305410bd5_0_493:notes"/>
          <p:cNvSpPr txBox="1">
            <a:spLocks noGrp="1"/>
          </p:cNvSpPr>
          <p:nvPr>
            <p:ph type="body" idx="1"/>
          </p:nvPr>
        </p:nvSpPr>
        <p:spPr>
          <a:xfrm>
            <a:off x="685800" y="2330450"/>
            <a:ext cx="5486400" cy="62571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Any commercial, open source, or custom solution which adheres to, or can be made to bend to a published open interface which addresses these four pillars can interoperate in a distributed heterogeneous workflow. This implementation-agnostic view differentiates our approach.  We illustrate here the general approach of incorporating unique and pre-existing tooling and computing systems into the framework and show how data provenance and model traceability can be maintained throughout the execution process.</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A site which intends to expose its functionality to inter-site workflows needs to provide an implementation of the Auth, Run, Repo, and optionally Spin interfaces.  Given the existence of a site API it has been our experience that a site driver can be produced in a mere few hundred lines of Python code, and our reference implementation shows several examples.  While a site typically already internally handles authentication, provides a runtime manager or scheduler, and has some kind of data storage even if it's just filesystem, the site and executors of workflows benefit from adoption of a metadata store and event monitoring middleware.  Our reference implementation contains both and provides for inter-instance metadata exchange between sites.  Run subsystem job identifiers are notated in the metadata by the framework at the time of Repo data put or get, which includes both the apps and their versions as well as the data and its version.  The “who”, “what”, “where”, “when”, and “how” of the workflow, along with custom user metadata, are captured in a provenancial log.  </a:t>
            </a:r>
            <a:endParaRPr sz="1600" dirty="0">
              <a:latin typeface="Times New Roman"/>
              <a:ea typeface="Times New Roman"/>
              <a:cs typeface="Times New Roman"/>
              <a:sym typeface="Times New Roman"/>
            </a:endParaRPr>
          </a:p>
          <a:p>
            <a:pPr marL="0" lvl="0" indent="0" algn="l" rtl="0">
              <a:spcBef>
                <a:spcPts val="360"/>
              </a:spcBef>
              <a:spcAft>
                <a:spcPts val="0"/>
              </a:spcAft>
              <a:buNone/>
            </a:pPr>
            <a:endParaRPr sz="1600" dirty="0"/>
          </a:p>
        </p:txBody>
      </p:sp>
      <p:sp>
        <p:nvSpPr>
          <p:cNvPr id="121" name="Google Shape;121;g21305410bd5_0_4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305410bd5_0_3:notes"/>
          <p:cNvSpPr>
            <a:spLocks noGrp="1" noRot="1" noChangeAspect="1"/>
          </p:cNvSpPr>
          <p:nvPr>
            <p:ph type="sldImg" idx="2"/>
          </p:nvPr>
        </p:nvSpPr>
        <p:spPr>
          <a:xfrm>
            <a:off x="685800" y="127000"/>
            <a:ext cx="3651250" cy="20542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21305410bd5_0_3:notes"/>
          <p:cNvSpPr txBox="1">
            <a:spLocks noGrp="1"/>
          </p:cNvSpPr>
          <p:nvPr>
            <p:ph type="body" idx="1"/>
          </p:nvPr>
        </p:nvSpPr>
        <p:spPr>
          <a:xfrm>
            <a:off x="685800" y="2330450"/>
            <a:ext cx="5486400" cy="62571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Let’s look at some examples of the three types of workflows enabled by the framework, starting clockwise from top left:</a:t>
            </a:r>
            <a:endParaRPr sz="1600" dirty="0">
              <a:latin typeface="Times New Roman"/>
              <a:ea typeface="Times New Roman"/>
              <a:cs typeface="Times New Roman"/>
              <a:sym typeface="Times New Roman"/>
            </a:endParaRPr>
          </a:p>
          <a:p>
            <a:pPr marL="285750" lvl="0" indent="0" algn="l" rtl="0">
              <a:lnSpc>
                <a:spcPct val="102916"/>
              </a:lnSpc>
              <a:spcBef>
                <a:spcPts val="30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p>
            <a:pPr marL="0" marR="1270" lvl="0" indent="0" algn="l" rtl="0">
              <a:lnSpc>
                <a:spcPct val="102916"/>
              </a:lnSpc>
              <a:spcBef>
                <a:spcPts val="220"/>
              </a:spcBef>
              <a:spcAft>
                <a:spcPts val="0"/>
              </a:spcAft>
              <a:buNone/>
            </a:pPr>
            <a:r>
              <a:rPr lang="en-GB" sz="1600" dirty="0">
                <a:latin typeface="Times New Roman"/>
                <a:ea typeface="Times New Roman"/>
                <a:cs typeface="Times New Roman"/>
                <a:sym typeface="Times New Roman"/>
              </a:rPr>
              <a:t>An in-situ workflow for CFD analysis includes an in-house C++ app fitted with our in-situ library which is co-launched by an MPMD controller written with the same library but in the Python language.  The controller monitors interim output, tests conditions relative to bounds, and emits these results against an intra-site API.  A human interface – generated declaratively – presents the results to the user, asks for guidance, and communicates these directions back to the in-situ controller.</a:t>
            </a:r>
            <a:endParaRPr sz="1600" dirty="0">
              <a:latin typeface="Times New Roman"/>
              <a:ea typeface="Times New Roman"/>
              <a:cs typeface="Times New Roman"/>
              <a:sym typeface="Times New Roman"/>
            </a:endParaRPr>
          </a:p>
          <a:p>
            <a:pPr marL="0" marR="1270" lvl="0" indent="0" algn="l" rtl="0">
              <a:lnSpc>
                <a:spcPct val="102916"/>
              </a:lnSpc>
              <a:spcBef>
                <a:spcPts val="215"/>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p>
            <a:pPr marL="0" lvl="0" indent="0" algn="l" rtl="0">
              <a:lnSpc>
                <a:spcPct val="102916"/>
              </a:lnSpc>
              <a:spcBef>
                <a:spcPts val="0"/>
              </a:spcBef>
              <a:spcAft>
                <a:spcPts val="0"/>
              </a:spcAft>
              <a:buNone/>
            </a:pPr>
            <a:r>
              <a:rPr lang="en-GB" sz="1600" dirty="0">
                <a:latin typeface="Times New Roman"/>
                <a:ea typeface="Times New Roman"/>
                <a:cs typeface="Times New Roman"/>
                <a:sym typeface="Times New Roman"/>
              </a:rPr>
              <a:t>In the next example, a build and test CI/CD pipeline is constructed as an inter-site workflow, distributing source code changes to target sites, initiating builds followed by testing and other QC steps, and eventual deployment.  Thus the continuous readiness of M applications on N platforms is maintained.</a:t>
            </a:r>
            <a:endParaRPr sz="1600" dirty="0">
              <a:latin typeface="Times New Roman"/>
              <a:ea typeface="Times New Roman"/>
              <a:cs typeface="Times New Roman"/>
              <a:sym typeface="Times New Roman"/>
            </a:endParaRPr>
          </a:p>
          <a:p>
            <a:pPr marL="285750" lvl="0" indent="0" algn="l" rtl="0">
              <a:lnSpc>
                <a:spcPct val="102916"/>
              </a:lnSpc>
              <a:spcBef>
                <a:spcPts val="22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p>
            <a:pPr marL="0" lvl="0" indent="0" algn="l" rtl="0">
              <a:lnSpc>
                <a:spcPct val="102916"/>
              </a:lnSpc>
              <a:spcBef>
                <a:spcPts val="220"/>
              </a:spcBef>
              <a:spcAft>
                <a:spcPts val="0"/>
              </a:spcAft>
              <a:buNone/>
            </a:pPr>
            <a:r>
              <a:rPr lang="en-GB" sz="1600" dirty="0">
                <a:latin typeface="Times New Roman"/>
                <a:ea typeface="Times New Roman"/>
                <a:cs typeface="Times New Roman"/>
                <a:sym typeface="Times New Roman"/>
              </a:rPr>
              <a:t>On the bottom right, a workflow instantiates its own computational resources from a cafeteria of options using the Spin API.  Once stood up, jobs are run, and subsequently the resources are freed as part of the final workflow step, permitting the user to completely control their own cost function.</a:t>
            </a:r>
            <a:endParaRPr sz="1600" dirty="0">
              <a:latin typeface="Times New Roman"/>
              <a:ea typeface="Times New Roman"/>
              <a:cs typeface="Times New Roman"/>
              <a:sym typeface="Times New Roman"/>
            </a:endParaRPr>
          </a:p>
          <a:p>
            <a:pPr marL="285750" marR="1270" lvl="0" indent="0" algn="l" rtl="0">
              <a:lnSpc>
                <a:spcPct val="102916"/>
              </a:lnSpc>
              <a:spcBef>
                <a:spcPts val="22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p>
            <a:pPr marL="0" lvl="0" indent="0" algn="l" rtl="0">
              <a:lnSpc>
                <a:spcPct val="102916"/>
              </a:lnSpc>
              <a:spcBef>
                <a:spcPts val="0"/>
              </a:spcBef>
              <a:spcAft>
                <a:spcPts val="0"/>
              </a:spcAft>
              <a:buNone/>
            </a:pPr>
            <a:r>
              <a:rPr lang="en-GB" sz="1600" dirty="0">
                <a:latin typeface="Times New Roman"/>
                <a:ea typeface="Times New Roman"/>
                <a:cs typeface="Times New Roman"/>
                <a:sym typeface="Times New Roman"/>
              </a:rPr>
              <a:t>Finally, a physics-based application is driven in a design of experiment workflow which explores a potential design space.  Each metadata-decorated sample is used as input to the physics application producing an output which together are used to train a machine learning surrogate.  The physics-based analysis and ML training portions of the workflow are performed on hardware tailored for the purpose.</a:t>
            </a:r>
            <a:endParaRPr sz="1600" dirty="0">
              <a:latin typeface="Times New Roman"/>
              <a:ea typeface="Times New Roman"/>
              <a:cs typeface="Times New Roman"/>
              <a:sym typeface="Times New Roman"/>
            </a:endParaRPr>
          </a:p>
          <a:p>
            <a:pPr marL="0" lvl="0" indent="0" algn="l" rtl="0">
              <a:spcBef>
                <a:spcPts val="360"/>
              </a:spcBef>
              <a:spcAft>
                <a:spcPts val="0"/>
              </a:spcAft>
              <a:buNone/>
            </a:pPr>
            <a:endParaRPr sz="1600" dirty="0"/>
          </a:p>
        </p:txBody>
      </p:sp>
      <p:sp>
        <p:nvSpPr>
          <p:cNvPr id="130" name="Google Shape;130;g21305410bd5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305410bd5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305410bd5_0_4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GB" sz="1600" dirty="0">
                <a:latin typeface="Times New Roman"/>
                <a:ea typeface="Times New Roman"/>
                <a:cs typeface="Times New Roman"/>
                <a:sym typeface="Times New Roman"/>
              </a:rPr>
              <a:t>Several aspects of the work may continue with collaboration:</a:t>
            </a:r>
            <a:endParaRPr sz="1600" dirty="0">
              <a:latin typeface="Times New Roman"/>
              <a:ea typeface="Times New Roman"/>
              <a:cs typeface="Times New Roman"/>
              <a:sym typeface="Times New Roman"/>
            </a:endParaRPr>
          </a:p>
          <a:p>
            <a:pPr marL="0" lvl="0" indent="0" algn="l" rtl="0">
              <a:spcBef>
                <a:spcPts val="1200"/>
              </a:spcBef>
              <a:spcAft>
                <a:spcPts val="0"/>
              </a:spcAft>
              <a:buNone/>
            </a:pPr>
            <a:r>
              <a:rPr lang="en-GB" sz="1600" u="sng" dirty="0">
                <a:latin typeface="Times New Roman"/>
                <a:ea typeface="Times New Roman"/>
                <a:cs typeface="Times New Roman"/>
                <a:sym typeface="Times New Roman"/>
              </a:rPr>
              <a:t>A metadata interoperability standard. </a:t>
            </a:r>
            <a:r>
              <a:rPr lang="en-GB" sz="1600" dirty="0">
                <a:latin typeface="Times New Roman"/>
                <a:ea typeface="Times New Roman"/>
                <a:cs typeface="Times New Roman"/>
                <a:sym typeface="Times New Roman"/>
              </a:rPr>
              <a:t> The reference implementation defines an exchange format for metadata between adherent metadata repositories.  The coalescing around a particular standard is a community activity.  Additionally, where models are decorated with metadata describing their domain of applicability, assessments of their precision, UQ, records of their use in real world workflow applications, and so forth, an interoperability standard for assessing and notating those characteristics of the model is needed.  This goes beyond the syntax of the metadata interchange to the actual semantic meaning of the model attributes being tracked.  </a:t>
            </a:r>
            <a:endParaRPr sz="1600" dirty="0">
              <a:latin typeface="Times New Roman"/>
              <a:ea typeface="Times New Roman"/>
              <a:cs typeface="Times New Roman"/>
              <a:sym typeface="Times New Roman"/>
            </a:endParaRPr>
          </a:p>
          <a:p>
            <a:pPr marL="0" lvl="0" indent="0" algn="l" rtl="0">
              <a:spcBef>
                <a:spcPts val="1200"/>
              </a:spcBef>
              <a:spcAft>
                <a:spcPts val="0"/>
              </a:spcAft>
              <a:buNone/>
            </a:pPr>
            <a:r>
              <a:rPr lang="en-GB" sz="1600" u="sng" dirty="0">
                <a:latin typeface="Times New Roman"/>
                <a:ea typeface="Times New Roman"/>
                <a:cs typeface="Times New Roman"/>
                <a:sym typeface="Times New Roman"/>
              </a:rPr>
              <a:t>A dynamic runtime scheduler</a:t>
            </a:r>
            <a:r>
              <a:rPr lang="en-GB" sz="1600" dirty="0">
                <a:latin typeface="Times New Roman"/>
                <a:ea typeface="Times New Roman"/>
                <a:cs typeface="Times New Roman"/>
                <a:sym typeface="Times New Roman"/>
              </a:rPr>
              <a:t> which is aware of inter-site workflows has access to metadata about the sites available, and access to metadata about the job intended to be run, then optimizations in job allocation across sites can be performed.  This suggests the need for a standard format for this site and job metadata, and a reference implementation of an inter-site scheduler which can take advantage of this information.</a:t>
            </a:r>
            <a:endParaRPr sz="1600" dirty="0">
              <a:latin typeface="Times New Roman"/>
              <a:ea typeface="Times New Roman"/>
              <a:cs typeface="Times New Roman"/>
              <a:sym typeface="Times New Roman"/>
            </a:endParaRPr>
          </a:p>
          <a:p>
            <a:pPr marL="0" lvl="0" indent="0" algn="l" rtl="0">
              <a:spcBef>
                <a:spcPts val="1200"/>
              </a:spcBef>
              <a:spcAft>
                <a:spcPts val="0"/>
              </a:spcAft>
              <a:buNone/>
            </a:pPr>
            <a:r>
              <a:rPr lang="en-GB" sz="1600" u="sng" dirty="0">
                <a:latin typeface="Times New Roman"/>
                <a:ea typeface="Times New Roman"/>
                <a:cs typeface="Times New Roman"/>
                <a:sym typeface="Times New Roman"/>
              </a:rPr>
              <a:t>Visualizing workflows with dynamic futures.</a:t>
            </a:r>
            <a:r>
              <a:rPr lang="en-GB" sz="1600" dirty="0">
                <a:latin typeface="Times New Roman"/>
                <a:ea typeface="Times New Roman"/>
                <a:cs typeface="Times New Roman"/>
                <a:sym typeface="Times New Roman"/>
              </a:rPr>
              <a:t>  In this framework, workflows can set handlers to fire on workflow events.  These events may or may not occur.  Event handlers themselves can be created at runtime dynamically, and even </a:t>
            </a:r>
            <a:r>
              <a:rPr lang="en-GB" sz="1600" dirty="0" err="1">
                <a:latin typeface="Times New Roman"/>
                <a:ea typeface="Times New Roman"/>
                <a:cs typeface="Times New Roman"/>
                <a:sym typeface="Times New Roman"/>
              </a:rPr>
              <a:t>canceled</a:t>
            </a:r>
            <a:r>
              <a:rPr lang="en-GB" sz="1600" dirty="0">
                <a:latin typeface="Times New Roman"/>
                <a:ea typeface="Times New Roman"/>
                <a:cs typeface="Times New Roman"/>
                <a:sym typeface="Times New Roman"/>
              </a:rPr>
              <a:t> or otherwise evicted.  New jobs can be initiated at any time.  The scale of the workflow may be large.  There exists the question of how best to visualize the static and dynamic workflow for the human consumer..  </a:t>
            </a:r>
            <a:endParaRPr sz="1600" dirty="0">
              <a:highlight>
                <a:srgbClr val="FF00FF"/>
              </a:highlight>
              <a:latin typeface="Times New Roman"/>
              <a:ea typeface="Times New Roman"/>
              <a:cs typeface="Times New Roman"/>
              <a:sym typeface="Times New Roman"/>
            </a:endParaRPr>
          </a:p>
          <a:p>
            <a:pPr marL="0" lvl="0" indent="0" algn="l" rtl="0">
              <a:spcBef>
                <a:spcPts val="1200"/>
              </a:spcBef>
              <a:spcAft>
                <a:spcPts val="0"/>
              </a:spcAft>
              <a:buNone/>
            </a:pPr>
            <a:r>
              <a:rPr lang="en-GB" sz="1600" u="sng" dirty="0">
                <a:latin typeface="Times New Roman"/>
                <a:ea typeface="Times New Roman"/>
                <a:cs typeface="Times New Roman"/>
                <a:sym typeface="Times New Roman"/>
              </a:rPr>
              <a:t>Decision provenance.</a:t>
            </a:r>
            <a:r>
              <a:rPr lang="en-GB" sz="1600" dirty="0">
                <a:latin typeface="Times New Roman"/>
                <a:ea typeface="Times New Roman"/>
                <a:cs typeface="Times New Roman"/>
                <a:sym typeface="Times New Roman"/>
              </a:rPr>
              <a:t> While the architecture described has the capability to manage and make use of many kinds of metadata including for data provenance, and while the metadata which is easy to collect is collected automatically, the question of “why” is often critical but elusive.  Some assistive agent, implemented likely with today’s generative AI backed by modern language models seems highly useful in tracking decision provenance and workflow code assist, and its use by real world researchers and engineering practitioners can be explored.</a:t>
            </a:r>
            <a:endParaRPr sz="1600" dirty="0">
              <a:latin typeface="Times New Roman"/>
              <a:ea typeface="Times New Roman"/>
              <a:cs typeface="Times New Roman"/>
              <a:sym typeface="Times New Roman"/>
            </a:endParaRPr>
          </a:p>
          <a:p>
            <a:pPr marL="0" lvl="0" indent="0" algn="l" rtl="0">
              <a:spcBef>
                <a:spcPts val="1200"/>
              </a:spcBef>
              <a:spcAft>
                <a:spcPts val="0"/>
              </a:spcAft>
              <a:buNone/>
            </a:pPr>
            <a:endParaRPr sz="1600" dirty="0">
              <a:latin typeface="Times New Roman"/>
              <a:ea typeface="Times New Roman"/>
              <a:cs typeface="Times New Roman"/>
              <a:sym typeface="Times New Roman"/>
            </a:endParaRPr>
          </a:p>
          <a:p>
            <a:pPr marL="0" lvl="0" indent="0" algn="l" rtl="0">
              <a:spcBef>
                <a:spcPts val="1200"/>
              </a:spcBef>
              <a:spcAft>
                <a:spcPts val="0"/>
              </a:spcAft>
              <a:buNone/>
            </a:pPr>
            <a:r>
              <a:rPr lang="en-GB" sz="1600" dirty="0">
                <a:latin typeface="Times New Roman"/>
                <a:ea typeface="Times New Roman"/>
                <a:cs typeface="Times New Roman"/>
                <a:sym typeface="Times New Roman"/>
              </a:rPr>
              <a:t>In conclusion, heterogeneity in the increasingly complex MBSE computing landscape requires simplifying architectures and tooling to increase interoperability, lower barriers to entry, improve productivity for seasoned users, and provide FAIR data management.  Using the design described here, workflows are supported in-situ and within and across enterprises.  Using this four-pillar site framework, models which drive engineering decisions and manufacturing processes are managed like data, decorated with metadata which describes itself and its origins from both control and data flow perspectives. The results are more interoperable workflows across a changing and heterogeneous computing landscape, with tight control of the critical model data which results from these efforts.  </a:t>
            </a:r>
            <a:endParaRPr sz="1600" dirty="0">
              <a:latin typeface="Times New Roman"/>
              <a:ea typeface="Times New Roman"/>
              <a:cs typeface="Times New Roman"/>
              <a:sym typeface="Times New Roman"/>
            </a:endParaRPr>
          </a:p>
          <a:p>
            <a:pPr marL="0" lvl="0" indent="0" algn="l" rtl="0">
              <a:spcBef>
                <a:spcPts val="1200"/>
              </a:spcBef>
              <a:spcAft>
                <a:spcPts val="0"/>
              </a:spcAft>
              <a:buNone/>
            </a:pPr>
            <a:r>
              <a:rPr lang="en-GB" sz="1600" dirty="0">
                <a:latin typeface="Times New Roman"/>
                <a:ea typeface="Times New Roman"/>
                <a:cs typeface="Times New Roman"/>
                <a:sym typeface="Times New Roman"/>
              </a:rPr>
              <a:t>Thank you.</a:t>
            </a:r>
            <a:endParaRPr sz="1600"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a:p>
            <a:pPr marL="0" lvl="0" indent="0" algn="l" rtl="0">
              <a:spcBef>
                <a:spcPts val="1000"/>
              </a:spcBef>
              <a:spcAft>
                <a:spcPts val="0"/>
              </a:spcAft>
              <a:buNone/>
            </a:pPr>
            <a:endParaRPr sz="1600" dirty="0"/>
          </a:p>
        </p:txBody>
      </p:sp>
      <p:sp>
        <p:nvSpPr>
          <p:cNvPr id="145" name="Google Shape;145;g21305410bd5_0_4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p:nvPr/>
        </p:nvSpPr>
        <p:spPr>
          <a:xfrm rot="10800000" flipH="1">
            <a:off x="0" y="6669008"/>
            <a:ext cx="12192000" cy="1889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0"/>
            <a:ext cx="2000250" cy="7858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txBox="1">
            <a:spLocks noGrp="1"/>
          </p:cNvSpPr>
          <p:nvPr>
            <p:ph type="ctrTitle"/>
          </p:nvPr>
        </p:nvSpPr>
        <p:spPr>
          <a:xfrm>
            <a:off x="335360" y="976031"/>
            <a:ext cx="11521280" cy="2736302"/>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sz="4800">
                <a:solidFill>
                  <a:srgbClr val="C00000"/>
                </a:solidFill>
                <a:latin typeface="Montserrat"/>
                <a:ea typeface="Montserrat"/>
                <a:cs typeface="Montserrat"/>
                <a:sym typeface="Montserrat"/>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335360" y="3712334"/>
            <a:ext cx="11521280" cy="2039733"/>
          </a:xfrm>
          <a:prstGeom prst="rect">
            <a:avLst/>
          </a:prstGeom>
          <a:noFill/>
          <a:ln>
            <a:noFill/>
          </a:ln>
        </p:spPr>
        <p:txBody>
          <a:bodyPr spcFirstLastPara="1" wrap="square" lIns="91425" tIns="45700" rIns="91425" bIns="45700" anchor="t" anchorCtr="1">
            <a:noAutofit/>
          </a:bodyPr>
          <a:lstStyle>
            <a:lvl1pPr lvl="0" algn="ctr">
              <a:spcBef>
                <a:spcPts val="480"/>
              </a:spcBef>
              <a:spcAft>
                <a:spcPts val="0"/>
              </a:spcAft>
              <a:buClr>
                <a:srgbClr val="888888"/>
              </a:buClr>
              <a:buSzPts val="2400"/>
              <a:buNone/>
              <a:defRPr sz="2400">
                <a:solidFill>
                  <a:srgbClr val="888888"/>
                </a:solidFill>
                <a:latin typeface="Montserrat"/>
                <a:ea typeface="Montserrat"/>
                <a:cs typeface="Montserrat"/>
                <a:sym typeface="Montserrat"/>
              </a:defRPr>
            </a:lvl1pPr>
            <a:lvl2pPr lvl="1" algn="ctr">
              <a:spcBef>
                <a:spcPts val="520"/>
              </a:spcBef>
              <a:spcAft>
                <a:spcPts val="0"/>
              </a:spcAft>
              <a:buClr>
                <a:srgbClr val="888888"/>
              </a:buClr>
              <a:buSzPts val="2600"/>
              <a:buNone/>
              <a:defRPr>
                <a:solidFill>
                  <a:srgbClr val="888888"/>
                </a:solidFill>
              </a:defRPr>
            </a:lvl2pPr>
            <a:lvl3pPr lvl="2" algn="ctr">
              <a:spcBef>
                <a:spcPts val="440"/>
              </a:spcBef>
              <a:spcAft>
                <a:spcPts val="0"/>
              </a:spcAft>
              <a:buClr>
                <a:srgbClr val="888888"/>
              </a:buClr>
              <a:buSzPts val="22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21" name="Google Shape;21;p2"/>
          <p:cNvPicPr preferRelativeResize="0"/>
          <p:nvPr/>
        </p:nvPicPr>
        <p:blipFill rotWithShape="1">
          <a:blip r:embed="rId2">
            <a:alphaModFix/>
          </a:blip>
          <a:srcRect/>
          <a:stretch/>
        </p:blipFill>
        <p:spPr>
          <a:xfrm>
            <a:off x="4312797" y="-52217"/>
            <a:ext cx="3517127" cy="1028247"/>
          </a:xfrm>
          <a:prstGeom prst="rect">
            <a:avLst/>
          </a:prstGeom>
          <a:noFill/>
          <a:ln>
            <a:noFill/>
          </a:ln>
        </p:spPr>
      </p:pic>
      <p:sp>
        <p:nvSpPr>
          <p:cNvPr id="22" name="Google Shape;22;p2"/>
          <p:cNvSpPr/>
          <p:nvPr/>
        </p:nvSpPr>
        <p:spPr>
          <a:xfrm>
            <a:off x="11424592" y="0"/>
            <a:ext cx="767408" cy="6926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3" name="Google Shape;23;p2"/>
          <p:cNvPicPr preferRelativeResize="0"/>
          <p:nvPr/>
        </p:nvPicPr>
        <p:blipFill rotWithShape="1">
          <a:blip r:embed="rId3">
            <a:alphaModFix/>
          </a:blip>
          <a:srcRect/>
          <a:stretch/>
        </p:blipFill>
        <p:spPr>
          <a:xfrm>
            <a:off x="0" y="5658950"/>
            <a:ext cx="6384032" cy="1199049"/>
          </a:xfrm>
          <a:prstGeom prst="rect">
            <a:avLst/>
          </a:prstGeom>
          <a:noFill/>
          <a:ln>
            <a:noFill/>
          </a:ln>
        </p:spPr>
      </p:pic>
      <p:pic>
        <p:nvPicPr>
          <p:cNvPr id="24" name="Google Shape;24;p2"/>
          <p:cNvPicPr preferRelativeResize="0"/>
          <p:nvPr/>
        </p:nvPicPr>
        <p:blipFill rotWithShape="1">
          <a:blip r:embed="rId3">
            <a:alphaModFix/>
          </a:blip>
          <a:srcRect l="1" r="34209"/>
          <a:stretch/>
        </p:blipFill>
        <p:spPr>
          <a:xfrm flipH="1">
            <a:off x="6312024" y="5658949"/>
            <a:ext cx="4200128" cy="1199049"/>
          </a:xfrm>
          <a:prstGeom prst="rect">
            <a:avLst/>
          </a:prstGeom>
          <a:noFill/>
          <a:ln>
            <a:noFill/>
          </a:ln>
        </p:spPr>
      </p:pic>
      <p:pic>
        <p:nvPicPr>
          <p:cNvPr id="25" name="Google Shape;25;p2"/>
          <p:cNvPicPr preferRelativeResize="0"/>
          <p:nvPr/>
        </p:nvPicPr>
        <p:blipFill rotWithShape="1">
          <a:blip r:embed="rId3">
            <a:alphaModFix/>
          </a:blip>
          <a:srcRect l="59024" r="14661"/>
          <a:stretch/>
        </p:blipFill>
        <p:spPr>
          <a:xfrm flipH="1">
            <a:off x="10512152" y="5658951"/>
            <a:ext cx="1679848" cy="11990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335360" y="0"/>
            <a:ext cx="1152128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11"/>
          <p:cNvSpPr txBox="1">
            <a:spLocks noGrp="1"/>
          </p:cNvSpPr>
          <p:nvPr>
            <p:ph type="body" idx="1"/>
          </p:nvPr>
        </p:nvSpPr>
        <p:spPr>
          <a:xfrm rot="5400000">
            <a:off x="3476266" y="-1855032"/>
            <a:ext cx="5239469" cy="11521280"/>
          </a:xfrm>
          <a:prstGeom prst="rect">
            <a:avLst/>
          </a:prstGeom>
          <a:noFill/>
          <a:ln>
            <a:noFill/>
          </a:ln>
        </p:spPr>
        <p:txBody>
          <a:bodyPr spcFirstLastPara="1" wrap="square" lIns="91425" tIns="45700" rIns="91425" bIns="45700" anchor="t" anchorCtr="0">
            <a:noAutofit/>
          </a:bodyPr>
          <a:lstStyle>
            <a:lvl1pPr marL="457200" lvl="0" indent="-419100" algn="l">
              <a:spcBef>
                <a:spcPts val="600"/>
              </a:spcBef>
              <a:spcAft>
                <a:spcPts val="0"/>
              </a:spcAft>
              <a:buClr>
                <a:schemeClr val="dk1"/>
              </a:buClr>
              <a:buSzPts val="3000"/>
              <a:buChar char="•"/>
              <a:defRPr>
                <a:latin typeface="Arial"/>
                <a:ea typeface="Arial"/>
                <a:cs typeface="Arial"/>
                <a:sym typeface="Arial"/>
              </a:defRPr>
            </a:lvl1pPr>
            <a:lvl2pPr marL="914400" lvl="1" indent="-393700" algn="l">
              <a:spcBef>
                <a:spcPts val="520"/>
              </a:spcBef>
              <a:spcAft>
                <a:spcPts val="0"/>
              </a:spcAft>
              <a:buClr>
                <a:schemeClr val="dk1"/>
              </a:buClr>
              <a:buSzPts val="2600"/>
              <a:buChar char="–"/>
              <a:defRPr>
                <a:latin typeface="Arial"/>
                <a:ea typeface="Arial"/>
                <a:cs typeface="Arial"/>
                <a:sym typeface="Arial"/>
              </a:defRPr>
            </a:lvl2pPr>
            <a:lvl3pPr marL="1371600" lvl="2" indent="-368300" algn="l">
              <a:spcBef>
                <a:spcPts val="440"/>
              </a:spcBef>
              <a:spcAft>
                <a:spcPts val="0"/>
              </a:spcAft>
              <a:buClr>
                <a:schemeClr val="dk1"/>
              </a:buClr>
              <a:buSzPts val="2200"/>
              <a:buChar char="•"/>
              <a:defRPr>
                <a:latin typeface="Arial"/>
                <a:ea typeface="Arial"/>
                <a:cs typeface="Arial"/>
                <a:sym typeface="Arial"/>
              </a:defRPr>
            </a:lvl3pPr>
            <a:lvl4pPr marL="1828800" lvl="3" indent="-355600" algn="l">
              <a:spcBef>
                <a:spcPts val="400"/>
              </a:spcBef>
              <a:spcAft>
                <a:spcPts val="0"/>
              </a:spcAft>
              <a:buClr>
                <a:schemeClr val="dk1"/>
              </a:buClr>
              <a:buSzPts val="2000"/>
              <a:buChar char="–"/>
              <a:defRPr>
                <a:latin typeface="Arial"/>
                <a:ea typeface="Arial"/>
                <a:cs typeface="Arial"/>
                <a:sym typeface="Arial"/>
              </a:defRPr>
            </a:lvl4pPr>
            <a:lvl5pPr marL="2286000" lvl="4" indent="-342900" algn="l">
              <a:spcBef>
                <a:spcPts val="360"/>
              </a:spcBef>
              <a:spcAft>
                <a:spcPts val="0"/>
              </a:spcAft>
              <a:buClr>
                <a:schemeClr val="dk1"/>
              </a:buClr>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457200" lvl="0" indent="-419100" algn="l">
              <a:spcBef>
                <a:spcPts val="600"/>
              </a:spcBef>
              <a:spcAft>
                <a:spcPts val="0"/>
              </a:spcAft>
              <a:buClr>
                <a:schemeClr val="dk1"/>
              </a:buClr>
              <a:buSzPts val="3000"/>
              <a:buChar char="•"/>
              <a:defRPr>
                <a:latin typeface="Arial"/>
                <a:ea typeface="Arial"/>
                <a:cs typeface="Arial"/>
                <a:sym typeface="Arial"/>
              </a:defRPr>
            </a:lvl1pPr>
            <a:lvl2pPr marL="914400" lvl="1" indent="-393700" algn="l">
              <a:spcBef>
                <a:spcPts val="520"/>
              </a:spcBef>
              <a:spcAft>
                <a:spcPts val="0"/>
              </a:spcAft>
              <a:buClr>
                <a:schemeClr val="dk1"/>
              </a:buClr>
              <a:buSzPts val="2600"/>
              <a:buChar char="–"/>
              <a:defRPr>
                <a:latin typeface="Arial"/>
                <a:ea typeface="Arial"/>
                <a:cs typeface="Arial"/>
                <a:sym typeface="Arial"/>
              </a:defRPr>
            </a:lvl2pPr>
            <a:lvl3pPr marL="1371600" lvl="2" indent="-368300" algn="l">
              <a:spcBef>
                <a:spcPts val="440"/>
              </a:spcBef>
              <a:spcAft>
                <a:spcPts val="0"/>
              </a:spcAft>
              <a:buClr>
                <a:schemeClr val="dk1"/>
              </a:buClr>
              <a:buSzPts val="2200"/>
              <a:buChar char="•"/>
              <a:defRPr>
                <a:latin typeface="Arial"/>
                <a:ea typeface="Arial"/>
                <a:cs typeface="Arial"/>
                <a:sym typeface="Arial"/>
              </a:defRPr>
            </a:lvl3pPr>
            <a:lvl4pPr marL="1828800" lvl="3" indent="-355600" algn="l">
              <a:spcBef>
                <a:spcPts val="400"/>
              </a:spcBef>
              <a:spcAft>
                <a:spcPts val="0"/>
              </a:spcAft>
              <a:buClr>
                <a:schemeClr val="dk1"/>
              </a:buClr>
              <a:buSzPts val="2000"/>
              <a:buChar char="–"/>
              <a:defRPr>
                <a:latin typeface="Arial"/>
                <a:ea typeface="Arial"/>
                <a:cs typeface="Arial"/>
                <a:sym typeface="Arial"/>
              </a:defRPr>
            </a:lvl4pPr>
            <a:lvl5pPr marL="2286000" lvl="4" indent="-342900" algn="l">
              <a:spcBef>
                <a:spcPts val="360"/>
              </a:spcBef>
              <a:spcAft>
                <a:spcPts val="0"/>
              </a:spcAft>
              <a:buClr>
                <a:schemeClr val="dk1"/>
              </a:buClr>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507600" y="404256"/>
            <a:ext cx="10432800" cy="908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2800"/>
              <a:buFont typeface="Rasa"/>
              <a:buNone/>
              <a:defRPr b="0" i="0" u="none" strike="noStrike">
                <a:solidFill>
                  <a:schemeClr val="dk1"/>
                </a:solidFill>
                <a:latin typeface="Rasa"/>
                <a:ea typeface="Rasa"/>
                <a:cs typeface="Rasa"/>
                <a:sym typeface="Ras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3"/>
          <p:cNvSpPr txBox="1"/>
          <p:nvPr/>
        </p:nvSpPr>
        <p:spPr>
          <a:xfrm>
            <a:off x="7670800" y="657577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sa"/>
              <a:ea typeface="Rasa"/>
              <a:cs typeface="Rasa"/>
              <a:sym typeface="Rasa"/>
            </a:endParaRPr>
          </a:p>
        </p:txBody>
      </p:sp>
      <p:sp>
        <p:nvSpPr>
          <p:cNvPr id="62" name="Google Shape;62;p13"/>
          <p:cNvSpPr txBox="1"/>
          <p:nvPr/>
        </p:nvSpPr>
        <p:spPr>
          <a:xfrm>
            <a:off x="7811911" y="65532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sa"/>
              <a:ea typeface="Rasa"/>
              <a:cs typeface="Rasa"/>
              <a:sym typeface="Rasa"/>
            </a:endParaRPr>
          </a:p>
        </p:txBody>
      </p:sp>
      <p:sp>
        <p:nvSpPr>
          <p:cNvPr id="63" name="Google Shape;63;p13"/>
          <p:cNvSpPr txBox="1"/>
          <p:nvPr/>
        </p:nvSpPr>
        <p:spPr>
          <a:xfrm>
            <a:off x="7738533" y="655320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sa"/>
              <a:ea typeface="Rasa"/>
              <a:cs typeface="Rasa"/>
              <a:sym typeface="Rasa"/>
            </a:endParaRPr>
          </a:p>
        </p:txBody>
      </p:sp>
      <p:sp>
        <p:nvSpPr>
          <p:cNvPr id="64" name="Google Shape;64;p13"/>
          <p:cNvSpPr txBox="1"/>
          <p:nvPr/>
        </p:nvSpPr>
        <p:spPr>
          <a:xfrm>
            <a:off x="8628927" y="659757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sa"/>
              <a:ea typeface="Rasa"/>
              <a:cs typeface="Rasa"/>
              <a:sym typeface="Rasa"/>
            </a:endParaRPr>
          </a:p>
        </p:txBody>
      </p:sp>
      <p:sp>
        <p:nvSpPr>
          <p:cNvPr id="65" name="Google Shape;65;p13"/>
          <p:cNvSpPr txBox="1"/>
          <p:nvPr/>
        </p:nvSpPr>
        <p:spPr>
          <a:xfrm>
            <a:off x="8466881" y="6603357"/>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sa"/>
              <a:ea typeface="Rasa"/>
              <a:cs typeface="Rasa"/>
              <a:sym typeface="Rasa"/>
            </a:endParaRPr>
          </a:p>
        </p:txBody>
      </p:sp>
      <p:sp>
        <p:nvSpPr>
          <p:cNvPr id="66" name="Google Shape;66;p13"/>
          <p:cNvSpPr txBox="1"/>
          <p:nvPr/>
        </p:nvSpPr>
        <p:spPr>
          <a:xfrm>
            <a:off x="8368496" y="6574420"/>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asa"/>
              <a:ea typeface="Rasa"/>
              <a:cs typeface="Rasa"/>
              <a:sym typeface="Ras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 No Rule">
  <p:cSld name="Title and Content - No Rule">
    <p:spTree>
      <p:nvGrpSpPr>
        <p:cNvPr id="1" name="Shape 67"/>
        <p:cNvGrpSpPr/>
        <p:nvPr/>
      </p:nvGrpSpPr>
      <p:grpSpPr>
        <a:xfrm>
          <a:off x="0" y="0"/>
          <a:ext cx="0" cy="0"/>
          <a:chOff x="0" y="0"/>
          <a:chExt cx="0" cy="0"/>
        </a:xfrm>
      </p:grpSpPr>
      <p:sp>
        <p:nvSpPr>
          <p:cNvPr id="68" name="Google Shape;68;p14"/>
          <p:cNvSpPr txBox="1">
            <a:spLocks noGrp="1"/>
          </p:cNvSpPr>
          <p:nvPr>
            <p:ph type="body" idx="1"/>
          </p:nvPr>
        </p:nvSpPr>
        <p:spPr>
          <a:xfrm>
            <a:off x="495300" y="1485899"/>
            <a:ext cx="11201400" cy="4653600"/>
          </a:xfrm>
          <a:prstGeom prst="rect">
            <a:avLst/>
          </a:prstGeom>
          <a:noFill/>
          <a:ln>
            <a:noFill/>
          </a:ln>
        </p:spPr>
        <p:txBody>
          <a:bodyPr spcFirstLastPara="1" wrap="square" lIns="0" tIns="0" rIns="0" bIns="0" anchor="t" anchorCtr="0">
            <a:normAutofit/>
          </a:bodyPr>
          <a:lstStyle>
            <a:lvl1pPr marL="457200" lvl="0" indent="-355600" algn="l" rtl="0">
              <a:lnSpc>
                <a:spcPct val="100000"/>
              </a:lnSpc>
              <a:spcBef>
                <a:spcPts val="600"/>
              </a:spcBef>
              <a:spcAft>
                <a:spcPts val="0"/>
              </a:spcAft>
              <a:buClr>
                <a:schemeClr val="dk1"/>
              </a:buClr>
              <a:buSzPts val="2000"/>
              <a:buFont typeface="Rasa"/>
              <a:buChar char="•"/>
              <a:defRPr sz="2000">
                <a:solidFill>
                  <a:schemeClr val="dk1"/>
                </a:solidFill>
              </a:defRPr>
            </a:lvl1pPr>
            <a:lvl2pPr marL="914400" lvl="1" indent="-355600" algn="l" rtl="0">
              <a:lnSpc>
                <a:spcPct val="100000"/>
              </a:lnSpc>
              <a:spcBef>
                <a:spcPts val="600"/>
              </a:spcBef>
              <a:spcAft>
                <a:spcPts val="0"/>
              </a:spcAft>
              <a:buSzPts val="2000"/>
              <a:buChar char="–"/>
              <a:defRPr sz="2000"/>
            </a:lvl2pPr>
            <a:lvl3pPr marL="1371600" lvl="2" indent="-275336" algn="l" rtl="0">
              <a:lnSpc>
                <a:spcPct val="100000"/>
              </a:lnSpc>
              <a:spcBef>
                <a:spcPts val="400"/>
              </a:spcBef>
              <a:spcAft>
                <a:spcPts val="0"/>
              </a:spcAft>
              <a:buSzPts val="736"/>
              <a:buChar char="•"/>
              <a:defRPr sz="1600"/>
            </a:lvl3pPr>
            <a:lvl4pPr marL="1828800" lvl="3" indent="-342900" algn="l" rtl="0">
              <a:lnSpc>
                <a:spcPct val="100000"/>
              </a:lnSpc>
              <a:spcBef>
                <a:spcPts val="300"/>
              </a:spcBef>
              <a:spcAft>
                <a:spcPts val="0"/>
              </a:spcAft>
              <a:buClr>
                <a:schemeClr val="dk1"/>
              </a:buClr>
              <a:buSzPts val="1800"/>
              <a:buChar char="–"/>
              <a:defRPr/>
            </a:lvl4pPr>
            <a:lvl5pPr marL="2286000" lvl="4" indent="-281178" algn="l" rtl="0">
              <a:lnSpc>
                <a:spcPct val="100000"/>
              </a:lnSpc>
              <a:spcBef>
                <a:spcPts val="200"/>
              </a:spcBef>
              <a:spcAft>
                <a:spcPts val="0"/>
              </a:spcAft>
              <a:buClr>
                <a:schemeClr val="dk1"/>
              </a:buClr>
              <a:buSzPts val="828"/>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9" name="Google Shape;69;p14"/>
          <p:cNvSpPr txBox="1">
            <a:spLocks noGrp="1"/>
          </p:cNvSpPr>
          <p:nvPr>
            <p:ph type="title"/>
          </p:nvPr>
        </p:nvSpPr>
        <p:spPr>
          <a:xfrm>
            <a:off x="515939" y="403351"/>
            <a:ext cx="10436100" cy="9747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4"/>
          <p:cNvSpPr txBox="1">
            <a:spLocks noGrp="1"/>
          </p:cNvSpPr>
          <p:nvPr>
            <p:ph type="sldNum" idx="12"/>
          </p:nvPr>
        </p:nvSpPr>
        <p:spPr>
          <a:xfrm>
            <a:off x="11371032" y="6432462"/>
            <a:ext cx="329700" cy="183000"/>
          </a:xfrm>
          <a:prstGeom prst="rect">
            <a:avLst/>
          </a:prstGeom>
          <a:noFill/>
          <a:ln>
            <a:noFill/>
          </a:ln>
        </p:spPr>
        <p:txBody>
          <a:bodyPr spcFirstLastPara="1" wrap="square" lIns="0" tIns="0" rIns="0" bIns="0" anchor="t" anchorCtr="0">
            <a:noAutofit/>
          </a:bodyPr>
          <a:lstStyle>
            <a:lvl1pPr marL="0" lvl="0" indent="0" algn="r" rtl="0">
              <a:spcBef>
                <a:spcPts val="0"/>
              </a:spcBef>
              <a:buNone/>
              <a:defRPr sz="1000" b="1">
                <a:solidFill>
                  <a:schemeClr val="accent2"/>
                </a:solidFill>
                <a:latin typeface="Rasa"/>
                <a:ea typeface="Rasa"/>
                <a:cs typeface="Rasa"/>
                <a:sym typeface="Rasa"/>
              </a:defRPr>
            </a:lvl1pPr>
            <a:lvl2pPr marL="0" lvl="1" indent="0" algn="r" rtl="0">
              <a:spcBef>
                <a:spcPts val="0"/>
              </a:spcBef>
              <a:buNone/>
              <a:defRPr sz="1000" b="1">
                <a:solidFill>
                  <a:schemeClr val="accent2"/>
                </a:solidFill>
                <a:latin typeface="Rasa"/>
                <a:ea typeface="Rasa"/>
                <a:cs typeface="Rasa"/>
                <a:sym typeface="Rasa"/>
              </a:defRPr>
            </a:lvl2pPr>
            <a:lvl3pPr marL="0" lvl="2" indent="0" algn="r" rtl="0">
              <a:spcBef>
                <a:spcPts val="0"/>
              </a:spcBef>
              <a:buNone/>
              <a:defRPr sz="1000" b="1">
                <a:solidFill>
                  <a:schemeClr val="accent2"/>
                </a:solidFill>
                <a:latin typeface="Rasa"/>
                <a:ea typeface="Rasa"/>
                <a:cs typeface="Rasa"/>
                <a:sym typeface="Rasa"/>
              </a:defRPr>
            </a:lvl3pPr>
            <a:lvl4pPr marL="0" lvl="3" indent="0" algn="r" rtl="0">
              <a:spcBef>
                <a:spcPts val="0"/>
              </a:spcBef>
              <a:buNone/>
              <a:defRPr sz="1000" b="1">
                <a:solidFill>
                  <a:schemeClr val="accent2"/>
                </a:solidFill>
                <a:latin typeface="Rasa"/>
                <a:ea typeface="Rasa"/>
                <a:cs typeface="Rasa"/>
                <a:sym typeface="Rasa"/>
              </a:defRPr>
            </a:lvl4pPr>
            <a:lvl5pPr marL="0" lvl="4" indent="0" algn="r" rtl="0">
              <a:spcBef>
                <a:spcPts val="0"/>
              </a:spcBef>
              <a:buNone/>
              <a:defRPr sz="1000" b="1">
                <a:solidFill>
                  <a:schemeClr val="accent2"/>
                </a:solidFill>
                <a:latin typeface="Rasa"/>
                <a:ea typeface="Rasa"/>
                <a:cs typeface="Rasa"/>
                <a:sym typeface="Rasa"/>
              </a:defRPr>
            </a:lvl5pPr>
            <a:lvl6pPr marL="0" lvl="5" indent="0" algn="r" rtl="0">
              <a:spcBef>
                <a:spcPts val="0"/>
              </a:spcBef>
              <a:buNone/>
              <a:defRPr sz="1000" b="1">
                <a:solidFill>
                  <a:schemeClr val="accent2"/>
                </a:solidFill>
                <a:latin typeface="Rasa"/>
                <a:ea typeface="Rasa"/>
                <a:cs typeface="Rasa"/>
                <a:sym typeface="Rasa"/>
              </a:defRPr>
            </a:lvl6pPr>
            <a:lvl7pPr marL="0" lvl="6" indent="0" algn="r" rtl="0">
              <a:spcBef>
                <a:spcPts val="0"/>
              </a:spcBef>
              <a:buNone/>
              <a:defRPr sz="1000" b="1">
                <a:solidFill>
                  <a:schemeClr val="accent2"/>
                </a:solidFill>
                <a:latin typeface="Rasa"/>
                <a:ea typeface="Rasa"/>
                <a:cs typeface="Rasa"/>
                <a:sym typeface="Rasa"/>
              </a:defRPr>
            </a:lvl7pPr>
            <a:lvl8pPr marL="0" lvl="7" indent="0" algn="r" rtl="0">
              <a:spcBef>
                <a:spcPts val="0"/>
              </a:spcBef>
              <a:buNone/>
              <a:defRPr sz="1000" b="1">
                <a:solidFill>
                  <a:schemeClr val="accent2"/>
                </a:solidFill>
                <a:latin typeface="Rasa"/>
                <a:ea typeface="Rasa"/>
                <a:cs typeface="Rasa"/>
                <a:sym typeface="Rasa"/>
              </a:defRPr>
            </a:lvl8pPr>
            <a:lvl9pPr marL="0" lvl="8" indent="0" algn="r" rtl="0">
              <a:spcBef>
                <a:spcPts val="0"/>
              </a:spcBef>
              <a:buNone/>
              <a:defRPr sz="1000" b="1">
                <a:solidFill>
                  <a:schemeClr val="accent2"/>
                </a:solidFill>
                <a:latin typeface="Rasa"/>
                <a:ea typeface="Rasa"/>
                <a:cs typeface="Rasa"/>
                <a:sym typeface="Rasa"/>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14"/>
          <p:cNvSpPr txBox="1">
            <a:spLocks noGrp="1"/>
          </p:cNvSpPr>
          <p:nvPr>
            <p:ph type="ftr" idx="11"/>
          </p:nvPr>
        </p:nvSpPr>
        <p:spPr>
          <a:xfrm>
            <a:off x="1269205" y="6432462"/>
            <a:ext cx="4361100" cy="183000"/>
          </a:xfrm>
          <a:prstGeom prst="rect">
            <a:avLst/>
          </a:prstGeom>
          <a:noFill/>
          <a:ln>
            <a:noFill/>
          </a:ln>
        </p:spPr>
        <p:txBody>
          <a:bodyPr spcFirstLastPara="1" wrap="square" lIns="0" tIns="0" rIns="0" bIns="0" anchor="t" anchorCtr="0">
            <a:noAutofit/>
          </a:bodyPr>
          <a:lstStyle>
            <a:lvl1pPr lvl="0" algn="r" rtl="0">
              <a:spcBef>
                <a:spcPts val="0"/>
              </a:spcBef>
              <a:spcAft>
                <a:spcPts val="0"/>
              </a:spcAft>
              <a:buSzPts val="1400"/>
              <a:buNone/>
              <a:defRPr sz="1000">
                <a:solidFill>
                  <a:schemeClr val="dk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335360" y="0"/>
            <a:ext cx="1152128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335360" y="1268760"/>
            <a:ext cx="11521280" cy="5256584"/>
          </a:xfrm>
          <a:prstGeom prst="rect">
            <a:avLst/>
          </a:prstGeom>
          <a:noFill/>
          <a:ln>
            <a:noFill/>
          </a:ln>
        </p:spPr>
        <p:txBody>
          <a:bodyPr spcFirstLastPara="1" wrap="square" lIns="91425" tIns="45700" rIns="91425" bIns="45700" anchor="t" anchorCtr="0">
            <a:noAutofit/>
          </a:bodyPr>
          <a:lstStyle>
            <a:lvl1pPr marL="457200" lvl="0" indent="-419100" algn="l">
              <a:spcBef>
                <a:spcPts val="600"/>
              </a:spcBef>
              <a:spcAft>
                <a:spcPts val="0"/>
              </a:spcAft>
              <a:buClr>
                <a:schemeClr val="dk1"/>
              </a:buClr>
              <a:buSzPts val="3000"/>
              <a:buChar char="•"/>
              <a:defRPr>
                <a:latin typeface="Arial"/>
                <a:ea typeface="Arial"/>
                <a:cs typeface="Arial"/>
                <a:sym typeface="Arial"/>
              </a:defRPr>
            </a:lvl1pPr>
            <a:lvl2pPr marL="914400" lvl="1" indent="-393700" algn="l">
              <a:spcBef>
                <a:spcPts val="520"/>
              </a:spcBef>
              <a:spcAft>
                <a:spcPts val="0"/>
              </a:spcAft>
              <a:buClr>
                <a:schemeClr val="dk1"/>
              </a:buClr>
              <a:buSzPts val="2600"/>
              <a:buChar char="–"/>
              <a:defRPr>
                <a:latin typeface="Arial"/>
                <a:ea typeface="Arial"/>
                <a:cs typeface="Arial"/>
                <a:sym typeface="Arial"/>
              </a:defRPr>
            </a:lvl2pPr>
            <a:lvl3pPr marL="1371600" lvl="2" indent="-368300" algn="l">
              <a:spcBef>
                <a:spcPts val="440"/>
              </a:spcBef>
              <a:spcAft>
                <a:spcPts val="0"/>
              </a:spcAft>
              <a:buClr>
                <a:schemeClr val="dk1"/>
              </a:buClr>
              <a:buSzPts val="2200"/>
              <a:buChar char="•"/>
              <a:defRPr>
                <a:latin typeface="Arial"/>
                <a:ea typeface="Arial"/>
                <a:cs typeface="Arial"/>
                <a:sym typeface="Arial"/>
              </a:defRPr>
            </a:lvl3pPr>
            <a:lvl4pPr marL="1828800" lvl="3" indent="-355600" algn="l">
              <a:spcBef>
                <a:spcPts val="400"/>
              </a:spcBef>
              <a:spcAft>
                <a:spcPts val="0"/>
              </a:spcAft>
              <a:buClr>
                <a:schemeClr val="dk1"/>
              </a:buClr>
              <a:buSzPts val="2000"/>
              <a:buChar char="–"/>
              <a:defRPr>
                <a:latin typeface="Arial"/>
                <a:ea typeface="Arial"/>
                <a:cs typeface="Arial"/>
                <a:sym typeface="Arial"/>
              </a:defRPr>
            </a:lvl4pPr>
            <a:lvl5pPr marL="2286000" lvl="4" indent="-342900" algn="l">
              <a:spcBef>
                <a:spcPts val="360"/>
              </a:spcBef>
              <a:spcAft>
                <a:spcPts val="0"/>
              </a:spcAft>
              <a:buClr>
                <a:schemeClr val="dk1"/>
              </a:buClr>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35360" y="4406901"/>
            <a:ext cx="11521280" cy="19024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335360" y="2708921"/>
            <a:ext cx="11521280" cy="169798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35360" y="0"/>
            <a:ext cx="1152128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335360" y="1600201"/>
            <a:ext cx="5659040" cy="485313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atin typeface="Arial"/>
                <a:ea typeface="Arial"/>
                <a:cs typeface="Arial"/>
                <a:sym typeface="Arial"/>
              </a:defRPr>
            </a:lvl1pPr>
            <a:lvl2pPr marL="914400" lvl="1" indent="-381000" algn="l">
              <a:spcBef>
                <a:spcPts val="480"/>
              </a:spcBef>
              <a:spcAft>
                <a:spcPts val="0"/>
              </a:spcAft>
              <a:buClr>
                <a:schemeClr val="dk1"/>
              </a:buClr>
              <a:buSzPts val="2400"/>
              <a:buChar char="–"/>
              <a:defRPr sz="24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atin typeface="Arial"/>
                <a:ea typeface="Arial"/>
                <a:cs typeface="Arial"/>
                <a:sym typeface="Arial"/>
              </a:defRPr>
            </a:lvl3pPr>
            <a:lvl4pPr marL="1828800" lvl="3" indent="-342900" algn="l">
              <a:spcBef>
                <a:spcPts val="360"/>
              </a:spcBef>
              <a:spcAft>
                <a:spcPts val="0"/>
              </a:spcAft>
              <a:buClr>
                <a:schemeClr val="dk1"/>
              </a:buClr>
              <a:buSzPts val="1800"/>
              <a:buChar char="–"/>
              <a:defRPr sz="1800">
                <a:latin typeface="Arial"/>
                <a:ea typeface="Arial"/>
                <a:cs typeface="Arial"/>
                <a:sym typeface="Arial"/>
              </a:defRPr>
            </a:lvl4pPr>
            <a:lvl5pPr marL="2286000" lvl="4" indent="-342900" algn="l">
              <a:spcBef>
                <a:spcPts val="360"/>
              </a:spcBef>
              <a:spcAft>
                <a:spcPts val="0"/>
              </a:spcAft>
              <a:buClr>
                <a:schemeClr val="dk1"/>
              </a:buClr>
              <a:buSzPts val="1800"/>
              <a:buChar char="»"/>
              <a:defRPr sz="1800">
                <a:latin typeface="Arial"/>
                <a:ea typeface="Arial"/>
                <a:cs typeface="Arial"/>
                <a:sym typeface="Aria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body" idx="2"/>
          </p:nvPr>
        </p:nvSpPr>
        <p:spPr>
          <a:xfrm>
            <a:off x="6197600" y="1600201"/>
            <a:ext cx="5659040" cy="485313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atin typeface="Arial"/>
                <a:ea typeface="Arial"/>
                <a:cs typeface="Arial"/>
                <a:sym typeface="Arial"/>
              </a:defRPr>
            </a:lvl1pPr>
            <a:lvl2pPr marL="914400" lvl="1" indent="-381000" algn="l">
              <a:spcBef>
                <a:spcPts val="480"/>
              </a:spcBef>
              <a:spcAft>
                <a:spcPts val="0"/>
              </a:spcAft>
              <a:buClr>
                <a:schemeClr val="dk1"/>
              </a:buClr>
              <a:buSzPts val="2400"/>
              <a:buChar char="–"/>
              <a:defRPr sz="24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atin typeface="Arial"/>
                <a:ea typeface="Arial"/>
                <a:cs typeface="Arial"/>
                <a:sym typeface="Arial"/>
              </a:defRPr>
            </a:lvl3pPr>
            <a:lvl4pPr marL="1828800" lvl="3" indent="-342900" algn="l">
              <a:spcBef>
                <a:spcPts val="360"/>
              </a:spcBef>
              <a:spcAft>
                <a:spcPts val="0"/>
              </a:spcAft>
              <a:buClr>
                <a:schemeClr val="dk1"/>
              </a:buClr>
              <a:buSzPts val="1800"/>
              <a:buChar char="–"/>
              <a:defRPr sz="1800">
                <a:latin typeface="Arial"/>
                <a:ea typeface="Arial"/>
                <a:cs typeface="Arial"/>
                <a:sym typeface="Arial"/>
              </a:defRPr>
            </a:lvl4pPr>
            <a:lvl5pPr marL="2286000" lvl="4" indent="-342900" algn="l">
              <a:spcBef>
                <a:spcPts val="360"/>
              </a:spcBef>
              <a:spcAft>
                <a:spcPts val="0"/>
              </a:spcAft>
              <a:buClr>
                <a:schemeClr val="dk1"/>
              </a:buClr>
              <a:buSzPts val="1800"/>
              <a:buChar char="»"/>
              <a:defRPr sz="1800">
                <a:latin typeface="Arial"/>
                <a:ea typeface="Arial"/>
                <a:cs typeface="Arial"/>
                <a:sym typeface="Aria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35360" y="0"/>
            <a:ext cx="1152128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335360" y="1535113"/>
            <a:ext cx="566115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atin typeface="Arial"/>
                <a:ea typeface="Arial"/>
                <a:cs typeface="Arial"/>
                <a:sym typeface="Aria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335360" y="2174875"/>
            <a:ext cx="566115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atin typeface="Arial"/>
                <a:ea typeface="Arial"/>
                <a:cs typeface="Arial"/>
                <a:sym typeface="Arial"/>
              </a:defRPr>
            </a:lvl1pPr>
            <a:lvl2pPr marL="914400" lvl="1" indent="-355600" algn="l">
              <a:spcBef>
                <a:spcPts val="400"/>
              </a:spcBef>
              <a:spcAft>
                <a:spcPts val="0"/>
              </a:spcAft>
              <a:buClr>
                <a:schemeClr val="dk1"/>
              </a:buClr>
              <a:buSzPts val="2000"/>
              <a:buChar char="–"/>
              <a:defRPr sz="2000">
                <a:latin typeface="Arial"/>
                <a:ea typeface="Arial"/>
                <a:cs typeface="Arial"/>
                <a:sym typeface="Arial"/>
              </a:defRPr>
            </a:lvl2pPr>
            <a:lvl3pPr marL="1371600" lvl="2" indent="-342900" algn="l">
              <a:spcBef>
                <a:spcPts val="360"/>
              </a:spcBef>
              <a:spcAft>
                <a:spcPts val="0"/>
              </a:spcAft>
              <a:buClr>
                <a:schemeClr val="dk1"/>
              </a:buClr>
              <a:buSzPts val="1800"/>
              <a:buChar char="•"/>
              <a:defRPr sz="1800">
                <a:latin typeface="Arial"/>
                <a:ea typeface="Arial"/>
                <a:cs typeface="Arial"/>
                <a:sym typeface="Arial"/>
              </a:defRPr>
            </a:lvl3pPr>
            <a:lvl4pPr marL="1828800" lvl="3" indent="-330200" algn="l">
              <a:spcBef>
                <a:spcPts val="320"/>
              </a:spcBef>
              <a:spcAft>
                <a:spcPts val="0"/>
              </a:spcAft>
              <a:buClr>
                <a:schemeClr val="dk1"/>
              </a:buClr>
              <a:buSzPts val="1600"/>
              <a:buChar char="–"/>
              <a:defRPr sz="1600">
                <a:latin typeface="Arial"/>
                <a:ea typeface="Arial"/>
                <a:cs typeface="Arial"/>
                <a:sym typeface="Arial"/>
              </a:defRPr>
            </a:lvl4pPr>
            <a:lvl5pPr marL="2286000" lvl="4" indent="-330200" algn="l">
              <a:spcBef>
                <a:spcPts val="320"/>
              </a:spcBef>
              <a:spcAft>
                <a:spcPts val="0"/>
              </a:spcAft>
              <a:buClr>
                <a:schemeClr val="dk1"/>
              </a:buClr>
              <a:buSzPts val="1600"/>
              <a:buChar char="»"/>
              <a:defRPr sz="1600">
                <a:latin typeface="Arial"/>
                <a:ea typeface="Arial"/>
                <a:cs typeface="Arial"/>
                <a:sym typeface="Aria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6193368" y="1535113"/>
            <a:ext cx="566115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atin typeface="Arial"/>
                <a:ea typeface="Arial"/>
                <a:cs typeface="Arial"/>
                <a:sym typeface="Aria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93368" y="2174875"/>
            <a:ext cx="566115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atin typeface="Arial"/>
                <a:ea typeface="Arial"/>
                <a:cs typeface="Arial"/>
                <a:sym typeface="Arial"/>
              </a:defRPr>
            </a:lvl1pPr>
            <a:lvl2pPr marL="914400" lvl="1" indent="-355600" algn="l">
              <a:spcBef>
                <a:spcPts val="400"/>
              </a:spcBef>
              <a:spcAft>
                <a:spcPts val="0"/>
              </a:spcAft>
              <a:buClr>
                <a:schemeClr val="dk1"/>
              </a:buClr>
              <a:buSzPts val="2000"/>
              <a:buChar char="–"/>
              <a:defRPr sz="2000">
                <a:latin typeface="Arial"/>
                <a:ea typeface="Arial"/>
                <a:cs typeface="Arial"/>
                <a:sym typeface="Arial"/>
              </a:defRPr>
            </a:lvl2pPr>
            <a:lvl3pPr marL="1371600" lvl="2" indent="-342900" algn="l">
              <a:spcBef>
                <a:spcPts val="360"/>
              </a:spcBef>
              <a:spcAft>
                <a:spcPts val="0"/>
              </a:spcAft>
              <a:buClr>
                <a:schemeClr val="dk1"/>
              </a:buClr>
              <a:buSzPts val="1800"/>
              <a:buChar char="•"/>
              <a:defRPr sz="1800">
                <a:latin typeface="Arial"/>
                <a:ea typeface="Arial"/>
                <a:cs typeface="Arial"/>
                <a:sym typeface="Arial"/>
              </a:defRPr>
            </a:lvl3pPr>
            <a:lvl4pPr marL="1828800" lvl="3" indent="-330200" algn="l">
              <a:spcBef>
                <a:spcPts val="320"/>
              </a:spcBef>
              <a:spcAft>
                <a:spcPts val="0"/>
              </a:spcAft>
              <a:buClr>
                <a:schemeClr val="dk1"/>
              </a:buClr>
              <a:buSzPts val="1600"/>
              <a:buChar char="–"/>
              <a:defRPr sz="1600">
                <a:latin typeface="Arial"/>
                <a:ea typeface="Arial"/>
                <a:cs typeface="Arial"/>
                <a:sym typeface="Arial"/>
              </a:defRPr>
            </a:lvl4pPr>
            <a:lvl5pPr marL="2286000" lvl="4" indent="-330200" algn="l">
              <a:spcBef>
                <a:spcPts val="320"/>
              </a:spcBef>
              <a:spcAft>
                <a:spcPts val="0"/>
              </a:spcAft>
              <a:buClr>
                <a:schemeClr val="dk1"/>
              </a:buClr>
              <a:buSzPts val="1600"/>
              <a:buChar char="»"/>
              <a:defRPr sz="1600">
                <a:latin typeface="Arial"/>
                <a:ea typeface="Arial"/>
                <a:cs typeface="Arial"/>
                <a:sym typeface="Aria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335360" y="0"/>
            <a:ext cx="1152128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335360" y="273050"/>
            <a:ext cx="4320480"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4766733" y="273051"/>
            <a:ext cx="7089907" cy="625229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atin typeface="Arial"/>
                <a:ea typeface="Arial"/>
                <a:cs typeface="Arial"/>
                <a:sym typeface="Arial"/>
              </a:defRPr>
            </a:lvl1pPr>
            <a:lvl2pPr marL="914400" lvl="1" indent="-406400" algn="l">
              <a:spcBef>
                <a:spcPts val="560"/>
              </a:spcBef>
              <a:spcAft>
                <a:spcPts val="0"/>
              </a:spcAft>
              <a:buClr>
                <a:schemeClr val="dk1"/>
              </a:buClr>
              <a:buSzPts val="2800"/>
              <a:buChar char="–"/>
              <a:defRPr sz="2800">
                <a:latin typeface="Arial"/>
                <a:ea typeface="Arial"/>
                <a:cs typeface="Arial"/>
                <a:sym typeface="Arial"/>
              </a:defRPr>
            </a:lvl2pPr>
            <a:lvl3pPr marL="1371600" lvl="2" indent="-381000" algn="l">
              <a:spcBef>
                <a:spcPts val="480"/>
              </a:spcBef>
              <a:spcAft>
                <a:spcPts val="0"/>
              </a:spcAft>
              <a:buClr>
                <a:schemeClr val="dk1"/>
              </a:buClr>
              <a:buSzPts val="2400"/>
              <a:buChar char="•"/>
              <a:defRPr sz="2400">
                <a:latin typeface="Arial"/>
                <a:ea typeface="Arial"/>
                <a:cs typeface="Arial"/>
                <a:sym typeface="Arial"/>
              </a:defRPr>
            </a:lvl3pPr>
            <a:lvl4pPr marL="1828800" lvl="3" indent="-355600" algn="l">
              <a:spcBef>
                <a:spcPts val="400"/>
              </a:spcBef>
              <a:spcAft>
                <a:spcPts val="0"/>
              </a:spcAft>
              <a:buClr>
                <a:schemeClr val="dk1"/>
              </a:buClr>
              <a:buSzPts val="2000"/>
              <a:buChar char="–"/>
              <a:defRPr sz="2000">
                <a:latin typeface="Arial"/>
                <a:ea typeface="Arial"/>
                <a:cs typeface="Arial"/>
                <a:sym typeface="Arial"/>
              </a:defRPr>
            </a:lvl4pPr>
            <a:lvl5pPr marL="2286000" lvl="4" indent="-355600" algn="l">
              <a:spcBef>
                <a:spcPts val="400"/>
              </a:spcBef>
              <a:spcAft>
                <a:spcPts val="0"/>
              </a:spcAft>
              <a:buClr>
                <a:schemeClr val="dk1"/>
              </a:buClr>
              <a:buSzPts val="2000"/>
              <a:buChar char="»"/>
              <a:defRPr sz="2000">
                <a:latin typeface="Arial"/>
                <a:ea typeface="Arial"/>
                <a:cs typeface="Arial"/>
                <a:sym typeface="Arial"/>
              </a:defRPr>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8" name="Google Shape;48;p9"/>
          <p:cNvSpPr txBox="1">
            <a:spLocks noGrp="1"/>
          </p:cNvSpPr>
          <p:nvPr>
            <p:ph type="body" idx="2"/>
          </p:nvPr>
        </p:nvSpPr>
        <p:spPr>
          <a:xfrm>
            <a:off x="335360" y="1435101"/>
            <a:ext cx="4320480" cy="509024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atin typeface="Arial"/>
                <a:ea typeface="Arial"/>
                <a:cs typeface="Arial"/>
                <a:sym typeface="Arial"/>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0"/>
          <p:cNvSpPr>
            <a:spLocks noGrp="1"/>
          </p:cNvSpPr>
          <p:nvPr>
            <p:ph type="pic" idx="2"/>
          </p:nvPr>
        </p:nvSpPr>
        <p:spPr>
          <a:xfrm>
            <a:off x="2389717" y="612775"/>
            <a:ext cx="7315200" cy="4114800"/>
          </a:xfrm>
          <a:prstGeom prst="rect">
            <a:avLst/>
          </a:prstGeom>
          <a:noFill/>
          <a:ln>
            <a:noFill/>
          </a:ln>
        </p:spPr>
      </p:sp>
      <p:sp>
        <p:nvSpPr>
          <p:cNvPr id="52" name="Google Shape;52;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atin typeface="Arial"/>
                <a:ea typeface="Arial"/>
                <a:cs typeface="Arial"/>
                <a:sym typeface="Arial"/>
              </a:defRPr>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35360" y="0"/>
            <a:ext cx="1152128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00" b="0" i="0" u="none" strike="noStrike" cap="none">
                <a:solidFill>
                  <a:srgbClr val="C00000"/>
                </a:solidFill>
                <a:latin typeface="Montserrat"/>
                <a:ea typeface="Montserrat"/>
                <a:cs typeface="Montserrat"/>
                <a:sym typeface="Montserrat"/>
              </a:defRPr>
            </a:lvl1pPr>
            <a:lvl2pPr marR="0" lvl="1" algn="ctr" rtl="0">
              <a:spcBef>
                <a:spcPts val="0"/>
              </a:spcBef>
              <a:spcAft>
                <a:spcPts val="0"/>
              </a:spcAft>
              <a:buSzPts val="1400"/>
              <a:buNone/>
              <a:defRPr sz="40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40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40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40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40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40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40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4000" b="0" i="0" u="none" strike="noStrike" cap="none">
                <a:solidFill>
                  <a:schemeClr val="dk1"/>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335360" y="1285874"/>
            <a:ext cx="11521280" cy="5239469"/>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93700" algn="l" rtl="0">
              <a:spcBef>
                <a:spcPts val="520"/>
              </a:spcBef>
              <a:spcAft>
                <a:spcPts val="0"/>
              </a:spcAft>
              <a:buClr>
                <a:schemeClr val="dk1"/>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68300" algn="l" rtl="0">
              <a:spcBef>
                <a:spcPts val="44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p:nvPr/>
        </p:nvSpPr>
        <p:spPr>
          <a:xfrm>
            <a:off x="0" y="6669088"/>
            <a:ext cx="12192000" cy="18891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
          <p:cNvSpPr txBox="1"/>
          <p:nvPr/>
        </p:nvSpPr>
        <p:spPr>
          <a:xfrm>
            <a:off x="0" y="6654800"/>
            <a:ext cx="912033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800" b="0" i="0" u="none" strike="noStrike" cap="none">
                <a:solidFill>
                  <a:schemeClr val="lt1"/>
                </a:solidFill>
                <a:latin typeface="Montserrat"/>
                <a:ea typeface="Montserrat"/>
                <a:cs typeface="Montserrat"/>
                <a:sym typeface="Montserrat"/>
              </a:rPr>
              <a:t>NAFEMS World Congress 2023 | Tampa, Florida, USA | May 15-18 2023</a:t>
            </a:r>
            <a:endParaRPr/>
          </a:p>
        </p:txBody>
      </p:sp>
      <p:pic>
        <p:nvPicPr>
          <p:cNvPr id="14" name="Google Shape;14;p1"/>
          <p:cNvPicPr preferRelativeResize="0"/>
          <p:nvPr/>
        </p:nvPicPr>
        <p:blipFill rotWithShape="1">
          <a:blip r:embed="rId15">
            <a:alphaModFix/>
          </a:blip>
          <a:srcRect/>
          <a:stretch/>
        </p:blipFill>
        <p:spPr>
          <a:xfrm>
            <a:off x="11511549" y="0"/>
            <a:ext cx="680451" cy="692150"/>
          </a:xfrm>
          <a:prstGeom prst="rect">
            <a:avLst/>
          </a:prstGeom>
          <a:noFill/>
          <a:ln>
            <a:noFill/>
          </a:ln>
        </p:spPr>
      </p:pic>
      <p:sp>
        <p:nvSpPr>
          <p:cNvPr id="15" name="Google Shape;15;p1"/>
          <p:cNvSpPr txBox="1"/>
          <p:nvPr/>
        </p:nvSpPr>
        <p:spPr>
          <a:xfrm>
            <a:off x="11712624" y="6654801"/>
            <a:ext cx="432048"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GB" sz="1000" b="1" i="0" u="none" strike="noStrike" cap="none">
                <a:solidFill>
                  <a:schemeClr val="lt1"/>
                </a:solidFill>
                <a:latin typeface="Montserrat"/>
                <a:ea typeface="Montserrat"/>
                <a:cs typeface="Montserrat"/>
                <a:sym typeface="Montserrat"/>
              </a:rPr>
              <a:t>‹#›</a:t>
            </a:fld>
            <a:endParaRPr sz="1000" b="1" i="0" u="none" strike="noStrike" cap="none">
              <a:solidFill>
                <a:schemeClr val="lt1"/>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ctrTitle"/>
          </p:nvPr>
        </p:nvSpPr>
        <p:spPr>
          <a:xfrm>
            <a:off x="335360" y="976031"/>
            <a:ext cx="11521200" cy="2736300"/>
          </a:xfrm>
          <a:prstGeom prst="rect">
            <a:avLst/>
          </a:prstGeom>
          <a:noFill/>
          <a:ln>
            <a:noFill/>
          </a:ln>
        </p:spPr>
        <p:txBody>
          <a:bodyPr spcFirstLastPara="1" wrap="square" lIns="91425" tIns="45700" rIns="91425" bIns="45700" anchor="ctr" anchorCtr="1">
            <a:noAutofit/>
          </a:bodyPr>
          <a:lstStyle/>
          <a:p>
            <a:pPr marL="0" lvl="0" indent="0" algn="l" rtl="0">
              <a:spcBef>
                <a:spcPts val="1200"/>
              </a:spcBef>
              <a:spcAft>
                <a:spcPts val="300"/>
              </a:spcAft>
              <a:buClr>
                <a:schemeClr val="dk1"/>
              </a:buClr>
              <a:buSzPts val="1100"/>
              <a:buFont typeface="Arial"/>
              <a:buNone/>
            </a:pPr>
            <a:r>
              <a:rPr lang="en-GB" sz="3600" b="1" dirty="0">
                <a:solidFill>
                  <a:schemeClr val="dk1"/>
                </a:solidFill>
                <a:latin typeface="Times New Roman"/>
                <a:ea typeface="Times New Roman"/>
                <a:cs typeface="Times New Roman"/>
                <a:sym typeface="Times New Roman"/>
              </a:rPr>
              <a:t>A Software Architecture for Heterogeneous Engineering Workflow Interoperability &amp; Model Provenance</a:t>
            </a:r>
            <a:endParaRPr sz="3600" b="1" dirty="0">
              <a:solidFill>
                <a:schemeClr val="dk1"/>
              </a:solidFill>
            </a:endParaRPr>
          </a:p>
        </p:txBody>
      </p:sp>
      <p:sp>
        <p:nvSpPr>
          <p:cNvPr id="77" name="Google Shape;77;p15"/>
          <p:cNvSpPr txBox="1">
            <a:spLocks noGrp="1"/>
          </p:cNvSpPr>
          <p:nvPr>
            <p:ph type="subTitle" idx="1"/>
          </p:nvPr>
        </p:nvSpPr>
        <p:spPr>
          <a:xfrm>
            <a:off x="6095920" y="3788532"/>
            <a:ext cx="5760640" cy="2039700"/>
          </a:xfrm>
          <a:prstGeom prst="rect">
            <a:avLst/>
          </a:prstGeom>
          <a:noFill/>
          <a:ln>
            <a:noFill/>
          </a:ln>
        </p:spPr>
        <p:txBody>
          <a:bodyPr spcFirstLastPara="1" wrap="square" lIns="91425" tIns="45700" rIns="91425" bIns="45700" anchor="t" anchorCtr="1">
            <a:noAutofit/>
          </a:bodyPr>
          <a:lstStyle/>
          <a:p>
            <a:pPr marL="0" lvl="0" indent="0" algn="r" rtl="0">
              <a:spcBef>
                <a:spcPts val="1200"/>
              </a:spcBef>
              <a:spcAft>
                <a:spcPts val="1200"/>
              </a:spcAft>
              <a:buClr>
                <a:schemeClr val="dk1"/>
              </a:buClr>
              <a:buSzPts val="1100"/>
              <a:buFont typeface="Arial"/>
              <a:buNone/>
            </a:pPr>
            <a:r>
              <a:rPr lang="en-GB" dirty="0">
                <a:solidFill>
                  <a:schemeClr val="dk1"/>
                </a:solidFill>
                <a:latin typeface="Times New Roman"/>
                <a:ea typeface="Times New Roman"/>
                <a:cs typeface="Times New Roman"/>
                <a:sym typeface="Times New Roman"/>
              </a:rPr>
              <a:t>Andy Gallo, David Hughes, Richard Arthur</a:t>
            </a:r>
            <a:br>
              <a:rPr lang="en-GB" dirty="0">
                <a:solidFill>
                  <a:schemeClr val="dk1"/>
                </a:solidFill>
                <a:latin typeface="Times New Roman"/>
                <a:ea typeface="Times New Roman"/>
                <a:cs typeface="Times New Roman"/>
                <a:sym typeface="Times New Roman"/>
              </a:rPr>
            </a:br>
            <a:r>
              <a:rPr lang="en-GB" dirty="0">
                <a:solidFill>
                  <a:schemeClr val="dk1"/>
                </a:solidFill>
                <a:latin typeface="Times New Roman"/>
                <a:ea typeface="Times New Roman"/>
                <a:cs typeface="Times New Roman"/>
                <a:sym typeface="Times New Roman"/>
              </a:rPr>
              <a:t>(GE Research, USA)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p:nvPr/>
        </p:nvSpPr>
        <p:spPr>
          <a:xfrm>
            <a:off x="421614" y="1513713"/>
            <a:ext cx="5107200" cy="5143500"/>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chemeClr val="dk1"/>
              </a:buClr>
              <a:buSzPts val="1800"/>
              <a:buFont typeface="Arial"/>
              <a:buChar char="•"/>
            </a:pPr>
            <a:r>
              <a:rPr lang="en-GB" sz="1800" dirty="0">
                <a:solidFill>
                  <a:schemeClr val="dk1"/>
                </a:solidFill>
                <a:latin typeface="Montserrat"/>
                <a:ea typeface="Montserrat"/>
                <a:cs typeface="Montserrat"/>
                <a:sym typeface="Montserrat"/>
              </a:rPr>
              <a:t>Cambrian explosion of computing options &amp; </a:t>
            </a:r>
            <a:r>
              <a:rPr lang="en-GB" sz="1800" b="1" dirty="0">
                <a:solidFill>
                  <a:srgbClr val="002060"/>
                </a:solidFill>
                <a:latin typeface="Montserrat"/>
                <a:ea typeface="Montserrat"/>
                <a:cs typeface="Montserrat"/>
                <a:sym typeface="Montserrat"/>
              </a:rPr>
              <a:t>complexity </a:t>
            </a:r>
            <a:r>
              <a:rPr lang="en-GB" sz="1800" dirty="0">
                <a:solidFill>
                  <a:srgbClr val="002060"/>
                </a:solidFill>
                <a:latin typeface="Montserrat"/>
                <a:ea typeface="Montserrat"/>
                <a:cs typeface="Montserrat"/>
                <a:sym typeface="Montserrat"/>
              </a:rPr>
              <a:t>in HPC</a:t>
            </a:r>
            <a:endParaRPr sz="1800" dirty="0">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342900" lvl="0" indent="-381000" algn="l" rtl="0">
              <a:spcBef>
                <a:spcPts val="0"/>
              </a:spcBef>
              <a:spcAft>
                <a:spcPts val="0"/>
              </a:spcAft>
              <a:buClr>
                <a:schemeClr val="dk1"/>
              </a:buClr>
              <a:buSzPts val="1800"/>
              <a:buChar char="•"/>
            </a:pPr>
            <a:r>
              <a:rPr lang="en-GB" sz="1800" dirty="0">
                <a:solidFill>
                  <a:schemeClr val="dk1"/>
                </a:solidFill>
                <a:latin typeface="Montserrat"/>
                <a:ea typeface="Montserrat"/>
                <a:cs typeface="Montserrat"/>
                <a:sym typeface="Montserrat"/>
              </a:rPr>
              <a:t>Distributed computing increases difficulty of data management, </a:t>
            </a:r>
            <a:r>
              <a:rPr lang="en-GB" sz="1800" b="1" dirty="0">
                <a:solidFill>
                  <a:srgbClr val="002060"/>
                </a:solidFill>
                <a:latin typeface="Montserrat"/>
                <a:ea typeface="Montserrat"/>
                <a:cs typeface="Montserrat"/>
                <a:sym typeface="Montserrat"/>
              </a:rPr>
              <a:t>findability</a:t>
            </a:r>
            <a:r>
              <a:rPr lang="en-GB" sz="1800" dirty="0">
                <a:solidFill>
                  <a:schemeClr val="dk1"/>
                </a:solidFill>
                <a:latin typeface="Montserrat"/>
                <a:ea typeface="Montserrat"/>
                <a:cs typeface="Montserrat"/>
                <a:sym typeface="Montserrat"/>
              </a:rPr>
              <a:t>, reusability - aka “FAIR”</a:t>
            </a:r>
            <a:br>
              <a:rPr lang="en-GB" sz="1800" dirty="0">
                <a:solidFill>
                  <a:schemeClr val="dk1"/>
                </a:solidFill>
                <a:latin typeface="Montserrat"/>
                <a:ea typeface="Montserrat"/>
                <a:cs typeface="Montserrat"/>
                <a:sym typeface="Montserrat"/>
              </a:rPr>
            </a:br>
            <a:endParaRPr sz="1800" dirty="0">
              <a:solidFill>
                <a:schemeClr val="dk1"/>
              </a:solidFill>
              <a:latin typeface="Montserrat"/>
              <a:ea typeface="Montserrat"/>
              <a:cs typeface="Montserrat"/>
              <a:sym typeface="Montserrat"/>
            </a:endParaRPr>
          </a:p>
          <a:p>
            <a:pPr marL="342900" marR="0" lvl="0" indent="-381000" algn="l" rtl="0">
              <a:lnSpc>
                <a:spcPct val="100000"/>
              </a:lnSpc>
              <a:spcBef>
                <a:spcPts val="0"/>
              </a:spcBef>
              <a:spcAft>
                <a:spcPts val="0"/>
              </a:spcAft>
              <a:buClr>
                <a:schemeClr val="dk1"/>
              </a:buClr>
              <a:buSzPts val="1800"/>
              <a:buFont typeface="Arial"/>
              <a:buChar char="•"/>
            </a:pPr>
            <a:r>
              <a:rPr lang="en-GB" sz="1800" dirty="0">
                <a:solidFill>
                  <a:schemeClr val="dk1"/>
                </a:solidFill>
                <a:latin typeface="Montserrat"/>
                <a:ea typeface="Montserrat"/>
                <a:cs typeface="Montserrat"/>
                <a:sym typeface="Montserrat"/>
              </a:rPr>
              <a:t>Raises barriers to entry, inhibits full utilization &amp; </a:t>
            </a:r>
            <a:r>
              <a:rPr lang="en-GB" sz="1800" b="1" dirty="0">
                <a:solidFill>
                  <a:srgbClr val="002060"/>
                </a:solidFill>
                <a:latin typeface="Montserrat"/>
                <a:ea typeface="Montserrat"/>
                <a:cs typeface="Montserrat"/>
                <a:sym typeface="Montserrat"/>
              </a:rPr>
              <a:t>democratization</a:t>
            </a:r>
            <a:r>
              <a:rPr lang="en-GB" sz="1800" b="1" dirty="0">
                <a:solidFill>
                  <a:schemeClr val="dk1"/>
                </a:solidFill>
                <a:latin typeface="Montserrat"/>
                <a:ea typeface="Montserrat"/>
                <a:cs typeface="Montserrat"/>
                <a:sym typeface="Montserrat"/>
              </a:rPr>
              <a:t> </a:t>
            </a:r>
            <a:r>
              <a:rPr lang="en-GB" sz="1800" dirty="0">
                <a:solidFill>
                  <a:schemeClr val="dk1"/>
                </a:solidFill>
                <a:latin typeface="Montserrat"/>
                <a:ea typeface="Montserrat"/>
                <a:cs typeface="Montserrat"/>
                <a:sym typeface="Montserrat"/>
              </a:rPr>
              <a:t>of resources </a:t>
            </a:r>
            <a:endParaRPr sz="1800"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342900" marR="0" lvl="0" indent="-381000" algn="l" rtl="0">
              <a:lnSpc>
                <a:spcPct val="100000"/>
              </a:lnSpc>
              <a:spcBef>
                <a:spcPts val="0"/>
              </a:spcBef>
              <a:spcAft>
                <a:spcPts val="0"/>
              </a:spcAft>
              <a:buClr>
                <a:schemeClr val="dk1"/>
              </a:buClr>
              <a:buSzPts val="1800"/>
              <a:buFont typeface="Arial"/>
              <a:buChar char="•"/>
            </a:pPr>
            <a:r>
              <a:rPr lang="en-GB" sz="1800" dirty="0">
                <a:solidFill>
                  <a:schemeClr val="dk1"/>
                </a:solidFill>
                <a:latin typeface="Montserrat"/>
                <a:ea typeface="Montserrat"/>
                <a:cs typeface="Montserrat"/>
                <a:sym typeface="Montserrat"/>
              </a:rPr>
              <a:t>Need traceability &amp; model fidelity sufficient to </a:t>
            </a:r>
            <a:r>
              <a:rPr lang="en-GB" sz="1800" b="1" dirty="0">
                <a:solidFill>
                  <a:srgbClr val="002060"/>
                </a:solidFill>
                <a:latin typeface="Montserrat"/>
                <a:ea typeface="Montserrat"/>
                <a:cs typeface="Montserrat"/>
                <a:sym typeface="Montserrat"/>
              </a:rPr>
              <a:t>trust</a:t>
            </a:r>
            <a:r>
              <a:rPr lang="en-GB" sz="1800" dirty="0">
                <a:solidFill>
                  <a:schemeClr val="dk1"/>
                </a:solidFill>
                <a:latin typeface="Montserrat"/>
                <a:ea typeface="Montserrat"/>
                <a:cs typeface="Montserrat"/>
                <a:sym typeface="Montserrat"/>
              </a:rPr>
              <a:t>; e.g., digital test in lieu of physical</a:t>
            </a:r>
            <a:r>
              <a:rPr lang="en-GB" sz="1800" dirty="0">
                <a:latin typeface="Montserrat"/>
                <a:ea typeface="Montserrat"/>
                <a:cs typeface="Montserrat"/>
                <a:sym typeface="Montserrat"/>
              </a:rPr>
              <a:t>, </a:t>
            </a:r>
            <a:r>
              <a:rPr lang="en-GB" sz="1800" dirty="0">
                <a:solidFill>
                  <a:schemeClr val="dk1"/>
                </a:solidFill>
                <a:latin typeface="Montserrat"/>
                <a:ea typeface="Montserrat"/>
                <a:cs typeface="Montserrat"/>
                <a:sym typeface="Montserrat"/>
              </a:rPr>
              <a:t>must include model validation, UQ, and decision </a:t>
            </a:r>
            <a:r>
              <a:rPr lang="en-GB" sz="1800" b="1" dirty="0">
                <a:solidFill>
                  <a:srgbClr val="002060"/>
                </a:solidFill>
                <a:latin typeface="Montserrat"/>
                <a:ea typeface="Montserrat"/>
                <a:cs typeface="Montserrat"/>
                <a:sym typeface="Montserrat"/>
              </a:rPr>
              <a:t>provenance</a:t>
            </a:r>
            <a:endParaRPr sz="1800" b="1" dirty="0">
              <a:solidFill>
                <a:srgbClr val="00206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200"/>
              <a:buFont typeface="Rasa"/>
              <a:buNone/>
            </a:pP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600"/>
              <a:buFont typeface="Rasa"/>
              <a:buNone/>
            </a:pPr>
            <a:endParaRPr sz="1800" dirty="0">
              <a:solidFill>
                <a:schemeClr val="dk1"/>
              </a:solidFill>
              <a:latin typeface="Montserrat"/>
              <a:ea typeface="Montserrat"/>
              <a:cs typeface="Montserrat"/>
              <a:sym typeface="Montserrat"/>
            </a:endParaRPr>
          </a:p>
        </p:txBody>
      </p:sp>
      <p:sp>
        <p:nvSpPr>
          <p:cNvPr id="85" name="Google Shape;85;p16"/>
          <p:cNvSpPr txBox="1">
            <a:spLocks noGrp="1"/>
          </p:cNvSpPr>
          <p:nvPr>
            <p:ph type="title"/>
          </p:nvPr>
        </p:nvSpPr>
        <p:spPr>
          <a:xfrm>
            <a:off x="335360" y="0"/>
            <a:ext cx="115212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GB" dirty="0">
                <a:solidFill>
                  <a:schemeClr val="accent1"/>
                </a:solidFill>
                <a:latin typeface="Montserrat"/>
                <a:ea typeface="Montserrat"/>
                <a:cs typeface="Montserrat"/>
                <a:sym typeface="Montserrat"/>
              </a:rPr>
              <a:t>The Problem                    The Goal</a:t>
            </a:r>
            <a:endParaRPr sz="2400" dirty="0">
              <a:solidFill>
                <a:schemeClr val="accent1"/>
              </a:solidFill>
              <a:latin typeface="Montserrat"/>
              <a:ea typeface="Montserrat"/>
              <a:cs typeface="Montserrat"/>
              <a:sym typeface="Montserrat"/>
            </a:endParaRPr>
          </a:p>
        </p:txBody>
      </p:sp>
      <p:sp>
        <p:nvSpPr>
          <p:cNvPr id="86" name="Google Shape;86;p16"/>
          <p:cNvSpPr txBox="1"/>
          <p:nvPr/>
        </p:nvSpPr>
        <p:spPr>
          <a:xfrm>
            <a:off x="6663164" y="1513713"/>
            <a:ext cx="5107200" cy="5143500"/>
          </a:xfrm>
          <a:prstGeom prst="rect">
            <a:avLst/>
          </a:prstGeom>
          <a:noFill/>
          <a:ln>
            <a:noFill/>
          </a:ln>
        </p:spPr>
        <p:txBody>
          <a:bodyPr spcFirstLastPara="1" wrap="square" lIns="91425" tIns="45700" rIns="91425" bIns="45700" anchor="t" anchorCtr="0">
            <a:noAutofit/>
          </a:bodyPr>
          <a:lstStyle/>
          <a:p>
            <a:pPr marL="342900" marR="0" lvl="0" indent="-381000" algn="l" rtl="0">
              <a:lnSpc>
                <a:spcPct val="100000"/>
              </a:lnSpc>
              <a:spcBef>
                <a:spcPts val="0"/>
              </a:spcBef>
              <a:spcAft>
                <a:spcPts val="0"/>
              </a:spcAft>
              <a:buClr>
                <a:schemeClr val="dk1"/>
              </a:buClr>
              <a:buSzPts val="1800"/>
              <a:buFont typeface="Arial"/>
              <a:buChar char="•"/>
            </a:pPr>
            <a:r>
              <a:rPr lang="en-GB" sz="1800" b="1" dirty="0">
                <a:solidFill>
                  <a:srgbClr val="002060"/>
                </a:solidFill>
                <a:latin typeface="Montserrat"/>
                <a:ea typeface="Montserrat"/>
                <a:cs typeface="Montserrat"/>
                <a:sym typeface="Montserrat"/>
              </a:rPr>
              <a:t>Control complexity </a:t>
            </a:r>
            <a:r>
              <a:rPr lang="en-GB" sz="1800" dirty="0">
                <a:solidFill>
                  <a:schemeClr val="dk1"/>
                </a:solidFill>
                <a:latin typeface="Montserrat"/>
                <a:ea typeface="Montserrat"/>
                <a:cs typeface="Montserrat"/>
                <a:sym typeface="Montserrat"/>
              </a:rPr>
              <a:t>with a loosely coupled</a:t>
            </a:r>
            <a:r>
              <a:rPr lang="en-GB" sz="1800" b="1" dirty="0">
                <a:solidFill>
                  <a:schemeClr val="dk1"/>
                </a:solidFill>
                <a:latin typeface="Montserrat"/>
                <a:ea typeface="Montserrat"/>
                <a:cs typeface="Montserrat"/>
                <a:sym typeface="Montserrat"/>
              </a:rPr>
              <a:t> </a:t>
            </a:r>
            <a:r>
              <a:rPr lang="en-GB" sz="1800" dirty="0">
                <a:solidFill>
                  <a:schemeClr val="dk1"/>
                </a:solidFill>
                <a:latin typeface="Montserrat"/>
                <a:ea typeface="Montserrat"/>
                <a:cs typeface="Montserrat"/>
                <a:sym typeface="Montserrat"/>
              </a:rPr>
              <a:t>data, tooling &amp; compute architecture fronted by a secure </a:t>
            </a:r>
            <a:r>
              <a:rPr lang="en-GB" sz="1800" i="1" dirty="0">
                <a:solidFill>
                  <a:srgbClr val="FF0000"/>
                </a:solidFill>
                <a:latin typeface="Montserrat"/>
                <a:ea typeface="Montserrat"/>
                <a:cs typeface="Montserrat"/>
                <a:sym typeface="Montserrat"/>
              </a:rPr>
              <a:t>API</a:t>
            </a:r>
            <a:endParaRPr sz="1800" i="1" dirty="0">
              <a:solidFill>
                <a:srgbClr val="FF0000"/>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342900" marR="0" lvl="0" indent="-381000" algn="l" rtl="0">
              <a:lnSpc>
                <a:spcPct val="100000"/>
              </a:lnSpc>
              <a:spcBef>
                <a:spcPts val="600"/>
              </a:spcBef>
              <a:spcAft>
                <a:spcPts val="0"/>
              </a:spcAft>
              <a:buClr>
                <a:schemeClr val="dk1"/>
              </a:buClr>
              <a:buSzPts val="1800"/>
              <a:buFont typeface="Arial"/>
              <a:buChar char="•"/>
            </a:pPr>
            <a:r>
              <a:rPr lang="en-GB" sz="1800" dirty="0">
                <a:solidFill>
                  <a:schemeClr val="dk1"/>
                </a:solidFill>
                <a:latin typeface="Montserrat"/>
                <a:ea typeface="Montserrat"/>
                <a:cs typeface="Montserrat"/>
                <a:sym typeface="Montserrat"/>
              </a:rPr>
              <a:t>To yield actionable insights at all stages of the provenancial </a:t>
            </a:r>
            <a:r>
              <a:rPr lang="en-GB" sz="1800" dirty="0">
                <a:solidFill>
                  <a:schemeClr val="tx1"/>
                </a:solidFill>
                <a:latin typeface="Montserrat"/>
                <a:ea typeface="Montserrat"/>
                <a:cs typeface="Montserrat"/>
                <a:sym typeface="Montserrat"/>
              </a:rPr>
              <a:t>digital thread</a:t>
            </a:r>
            <a:r>
              <a:rPr lang="en-GB" sz="1800" dirty="0">
                <a:solidFill>
                  <a:schemeClr val="dk1"/>
                </a:solidFill>
                <a:latin typeface="Montserrat"/>
                <a:ea typeface="Montserrat"/>
                <a:cs typeface="Montserrat"/>
                <a:sym typeface="Montserrat"/>
              </a:rPr>
              <a:t>,</a:t>
            </a:r>
            <a:r>
              <a:rPr lang="en-GB" sz="1800" b="1" dirty="0">
                <a:solidFill>
                  <a:schemeClr val="dk1"/>
                </a:solidFill>
                <a:latin typeface="Montserrat"/>
                <a:ea typeface="Montserrat"/>
                <a:cs typeface="Montserrat"/>
                <a:sym typeface="Montserrat"/>
              </a:rPr>
              <a:t> </a:t>
            </a:r>
            <a:r>
              <a:rPr lang="en-GB" sz="1800" b="1" dirty="0">
                <a:solidFill>
                  <a:srgbClr val="002060"/>
                </a:solidFill>
                <a:latin typeface="Montserrat"/>
                <a:ea typeface="Montserrat"/>
                <a:cs typeface="Montserrat"/>
                <a:sym typeface="Montserrat"/>
              </a:rPr>
              <a:t>automatically</a:t>
            </a:r>
            <a:r>
              <a:rPr lang="en-GB" sz="1800" b="1" dirty="0">
                <a:solidFill>
                  <a:schemeClr val="dk1"/>
                </a:solidFill>
                <a:latin typeface="Montserrat"/>
                <a:ea typeface="Montserrat"/>
                <a:cs typeface="Montserrat"/>
                <a:sym typeface="Montserrat"/>
              </a:rPr>
              <a:t> </a:t>
            </a:r>
            <a:r>
              <a:rPr lang="en-GB" sz="1800" b="1" dirty="0">
                <a:solidFill>
                  <a:srgbClr val="002060"/>
                </a:solidFill>
                <a:latin typeface="Montserrat"/>
                <a:ea typeface="Montserrat"/>
                <a:cs typeface="Montserrat"/>
                <a:sym typeface="Montserrat"/>
              </a:rPr>
              <a:t>capture </a:t>
            </a:r>
            <a:r>
              <a:rPr lang="en-GB" sz="1800" i="1" dirty="0">
                <a:solidFill>
                  <a:schemeClr val="accent1"/>
                </a:solidFill>
                <a:latin typeface="Montserrat"/>
                <a:ea typeface="Montserrat"/>
                <a:cs typeface="Montserrat"/>
                <a:sym typeface="Montserrat"/>
              </a:rPr>
              <a:t>metadata</a:t>
            </a:r>
            <a:endParaRPr sz="1800" i="1" dirty="0">
              <a:solidFill>
                <a:schemeClr val="accent1"/>
              </a:solidFill>
              <a:latin typeface="Montserrat"/>
              <a:ea typeface="Montserrat"/>
              <a:cs typeface="Montserrat"/>
              <a:sym typeface="Montserrat"/>
            </a:endParaRPr>
          </a:p>
          <a:p>
            <a:pPr marL="457200" marR="0" lvl="0" indent="0" algn="l" rtl="0">
              <a:lnSpc>
                <a:spcPct val="100000"/>
              </a:lnSpc>
              <a:spcBef>
                <a:spcPts val="600"/>
              </a:spcBef>
              <a:spcAft>
                <a:spcPts val="0"/>
              </a:spcAft>
              <a:buNone/>
            </a:pPr>
            <a:endParaRPr sz="1800" i="1" dirty="0">
              <a:solidFill>
                <a:schemeClr val="dk1"/>
              </a:solidFill>
              <a:latin typeface="Montserrat"/>
              <a:ea typeface="Montserrat"/>
              <a:cs typeface="Montserrat"/>
              <a:sym typeface="Montserrat"/>
            </a:endParaRPr>
          </a:p>
          <a:p>
            <a:pPr marL="342900" marR="0" lvl="0" indent="-381000" algn="l" rtl="0">
              <a:lnSpc>
                <a:spcPct val="100000"/>
              </a:lnSpc>
              <a:spcBef>
                <a:spcPts val="600"/>
              </a:spcBef>
              <a:spcAft>
                <a:spcPts val="0"/>
              </a:spcAft>
              <a:buClr>
                <a:schemeClr val="dk1"/>
              </a:buClr>
              <a:buSzPts val="1800"/>
              <a:buFont typeface="Arial"/>
              <a:buChar char="•"/>
            </a:pPr>
            <a:r>
              <a:rPr lang="en-GB" sz="1800" b="1" dirty="0">
                <a:solidFill>
                  <a:srgbClr val="002060"/>
                </a:solidFill>
                <a:latin typeface="Montserrat"/>
                <a:ea typeface="Montserrat"/>
                <a:cs typeface="Montserrat"/>
                <a:sym typeface="Montserrat"/>
              </a:rPr>
              <a:t>Ease adoption</a:t>
            </a:r>
            <a:r>
              <a:rPr lang="en-GB" sz="1800" dirty="0">
                <a:solidFill>
                  <a:srgbClr val="002060"/>
                </a:solidFill>
                <a:latin typeface="Montserrat"/>
                <a:ea typeface="Montserrat"/>
                <a:cs typeface="Montserrat"/>
                <a:sym typeface="Montserrat"/>
              </a:rPr>
              <a:t> </a:t>
            </a:r>
            <a:r>
              <a:rPr lang="en-GB" sz="1800" dirty="0">
                <a:solidFill>
                  <a:schemeClr val="dk1"/>
                </a:solidFill>
                <a:latin typeface="Montserrat"/>
                <a:ea typeface="Montserrat"/>
                <a:cs typeface="Montserrat"/>
                <a:sym typeface="Montserrat"/>
              </a:rPr>
              <a:t>with multiple </a:t>
            </a:r>
            <a:r>
              <a:rPr lang="en-GB" sz="1800" dirty="0">
                <a:solidFill>
                  <a:schemeClr val="tx1"/>
                </a:solidFill>
                <a:latin typeface="Montserrat"/>
                <a:ea typeface="Montserrat"/>
                <a:cs typeface="Montserrat"/>
                <a:sym typeface="Montserrat"/>
              </a:rPr>
              <a:t>interoperable</a:t>
            </a:r>
            <a:r>
              <a:rPr lang="en-GB" sz="1800" dirty="0">
                <a:solidFill>
                  <a:schemeClr val="dk1"/>
                </a:solidFill>
                <a:latin typeface="Montserrat"/>
                <a:ea typeface="Montserrat"/>
                <a:cs typeface="Montserrat"/>
                <a:sym typeface="Montserrat"/>
              </a:rPr>
              <a:t> &amp; equivalent workflow representations / </a:t>
            </a:r>
            <a:r>
              <a:rPr lang="en-GB" sz="1800" i="1" dirty="0">
                <a:solidFill>
                  <a:schemeClr val="accent1"/>
                </a:solidFill>
                <a:latin typeface="Montserrat"/>
                <a:ea typeface="Montserrat"/>
                <a:cs typeface="Montserrat"/>
                <a:sym typeface="Montserrat"/>
              </a:rPr>
              <a:t>UIs</a:t>
            </a:r>
            <a:endParaRPr sz="1800" i="1" dirty="0">
              <a:solidFill>
                <a:schemeClr val="accent1"/>
              </a:solidFill>
              <a:latin typeface="Montserrat"/>
              <a:ea typeface="Montserrat"/>
              <a:cs typeface="Montserrat"/>
              <a:sym typeface="Montserrat"/>
            </a:endParaRPr>
          </a:p>
          <a:p>
            <a:pPr marL="0" marR="0" lvl="0" indent="0" algn="l" rtl="0">
              <a:lnSpc>
                <a:spcPct val="100000"/>
              </a:lnSpc>
              <a:spcBef>
                <a:spcPts val="600"/>
              </a:spcBef>
              <a:spcAft>
                <a:spcPts val="0"/>
              </a:spcAft>
              <a:buNone/>
            </a:pPr>
            <a:endParaRPr sz="1800" dirty="0">
              <a:solidFill>
                <a:schemeClr val="dk1"/>
              </a:solidFill>
              <a:latin typeface="Montserrat"/>
              <a:ea typeface="Montserrat"/>
              <a:cs typeface="Montserrat"/>
              <a:sym typeface="Montserrat"/>
            </a:endParaRPr>
          </a:p>
          <a:p>
            <a:pPr marL="0" lvl="0" indent="0" algn="ctr" rtl="0">
              <a:spcBef>
                <a:spcPts val="600"/>
              </a:spcBef>
              <a:spcAft>
                <a:spcPts val="0"/>
              </a:spcAft>
              <a:buClr>
                <a:srgbClr val="FF0000"/>
              </a:buClr>
              <a:buSzPts val="1400"/>
              <a:buFont typeface="Rasa"/>
              <a:buNone/>
            </a:pPr>
            <a:r>
              <a:rPr lang="en-GB" sz="1800" i="1" dirty="0">
                <a:solidFill>
                  <a:schemeClr val="dk1"/>
                </a:solidFill>
                <a:latin typeface="Montserrat"/>
                <a:ea typeface="Montserrat"/>
                <a:cs typeface="Montserrat"/>
                <a:sym typeface="Montserrat"/>
              </a:rPr>
              <a:t>“</a:t>
            </a:r>
            <a:r>
              <a:rPr lang="en-GB" sz="1800" i="1" dirty="0">
                <a:solidFill>
                  <a:srgbClr val="002060"/>
                </a:solidFill>
                <a:latin typeface="Montserrat"/>
                <a:ea typeface="Montserrat"/>
                <a:cs typeface="Montserrat"/>
                <a:sym typeface="Montserrat"/>
              </a:rPr>
              <a:t>The </a:t>
            </a:r>
            <a:r>
              <a:rPr lang="en-GB" sz="1800" i="1" dirty="0">
                <a:solidFill>
                  <a:schemeClr val="accent1"/>
                </a:solidFill>
                <a:latin typeface="Montserrat"/>
                <a:ea typeface="Montserrat"/>
                <a:cs typeface="Montserrat"/>
                <a:sym typeface="Montserrat"/>
              </a:rPr>
              <a:t>workflow</a:t>
            </a:r>
            <a:r>
              <a:rPr lang="en-GB" sz="1800" i="1" dirty="0">
                <a:solidFill>
                  <a:srgbClr val="002060"/>
                </a:solidFill>
                <a:latin typeface="Montserrat"/>
                <a:ea typeface="Montserrat"/>
                <a:cs typeface="Montserrat"/>
                <a:sym typeface="Montserrat"/>
              </a:rPr>
              <a:t> is the app.</a:t>
            </a:r>
            <a:r>
              <a:rPr lang="en-GB" sz="1800" i="1" dirty="0">
                <a:solidFill>
                  <a:schemeClr val="dk1"/>
                </a:solidFill>
                <a:latin typeface="Montserrat"/>
                <a:ea typeface="Montserrat"/>
                <a:cs typeface="Montserrat"/>
                <a:sym typeface="Montserrat"/>
              </a:rPr>
              <a:t>”</a:t>
            </a:r>
            <a:r>
              <a:rPr lang="en-GB" sz="1800" i="1" dirty="0">
                <a:solidFill>
                  <a:srgbClr val="FF0000"/>
                </a:solidFill>
                <a:latin typeface="Montserrat"/>
                <a:ea typeface="Montserrat"/>
                <a:cs typeface="Montserrat"/>
                <a:sym typeface="Montserrat"/>
              </a:rPr>
              <a:t> </a:t>
            </a: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None/>
            </a:pP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None/>
            </a:pPr>
            <a:endParaRPr sz="1800" dirty="0">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200"/>
              <a:buFont typeface="Rasa"/>
              <a:buNone/>
            </a:pP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600"/>
              <a:buFont typeface="Rasa"/>
              <a:buNone/>
            </a:pPr>
            <a:endParaRPr sz="1800" dirty="0">
              <a:solidFill>
                <a:schemeClr val="dk1"/>
              </a:solidFill>
              <a:latin typeface="Montserrat"/>
              <a:ea typeface="Montserrat"/>
              <a:cs typeface="Montserrat"/>
              <a:sym typeface="Montserrat"/>
            </a:endParaRPr>
          </a:p>
        </p:txBody>
      </p:sp>
      <p:cxnSp>
        <p:nvCxnSpPr>
          <p:cNvPr id="87" name="Google Shape;87;p16"/>
          <p:cNvCxnSpPr/>
          <p:nvPr/>
        </p:nvCxnSpPr>
        <p:spPr>
          <a:xfrm>
            <a:off x="5069876" y="2871952"/>
            <a:ext cx="1371600" cy="0"/>
          </a:xfrm>
          <a:prstGeom prst="straightConnector1">
            <a:avLst/>
          </a:prstGeom>
          <a:noFill/>
          <a:ln w="9525" cap="flat" cmpd="sng">
            <a:solidFill>
              <a:schemeClr val="dk2"/>
            </a:solidFill>
            <a:prstDash val="solid"/>
            <a:round/>
            <a:headEnd type="none" w="med" len="med"/>
            <a:tailEnd type="triangle" w="med" len="med"/>
          </a:ln>
          <a:effectLst>
            <a:outerShdw blurRad="42863" dist="19050" dir="5400000" algn="bl" rotWithShape="0">
              <a:srgbClr val="000000">
                <a:alpha val="50000"/>
              </a:srgbClr>
            </a:outerShdw>
          </a:effectLst>
        </p:spPr>
      </p:cxnSp>
      <p:cxnSp>
        <p:nvCxnSpPr>
          <p:cNvPr id="88" name="Google Shape;88;p16"/>
          <p:cNvCxnSpPr/>
          <p:nvPr/>
        </p:nvCxnSpPr>
        <p:spPr>
          <a:xfrm>
            <a:off x="5069876" y="1682902"/>
            <a:ext cx="1371600" cy="0"/>
          </a:xfrm>
          <a:prstGeom prst="straightConnector1">
            <a:avLst/>
          </a:prstGeom>
          <a:noFill/>
          <a:ln w="9525" cap="flat" cmpd="sng">
            <a:solidFill>
              <a:schemeClr val="dk2"/>
            </a:solidFill>
            <a:prstDash val="solid"/>
            <a:round/>
            <a:headEnd type="none" w="med" len="med"/>
            <a:tailEnd type="triangle" w="med" len="med"/>
          </a:ln>
          <a:effectLst>
            <a:outerShdw blurRad="42863" dist="19050" dir="5400000" algn="bl" rotWithShape="0">
              <a:srgbClr val="000000">
                <a:alpha val="50000"/>
              </a:srgbClr>
            </a:outerShdw>
          </a:effectLst>
        </p:spPr>
      </p:cxnSp>
      <p:cxnSp>
        <p:nvCxnSpPr>
          <p:cNvPr id="89" name="Google Shape;89;p16"/>
          <p:cNvCxnSpPr/>
          <p:nvPr/>
        </p:nvCxnSpPr>
        <p:spPr>
          <a:xfrm>
            <a:off x="5069876" y="4136052"/>
            <a:ext cx="1371600" cy="0"/>
          </a:xfrm>
          <a:prstGeom prst="straightConnector1">
            <a:avLst/>
          </a:prstGeom>
          <a:noFill/>
          <a:ln w="9525" cap="flat" cmpd="sng">
            <a:solidFill>
              <a:schemeClr val="dk2"/>
            </a:solidFill>
            <a:prstDash val="solid"/>
            <a:round/>
            <a:headEnd type="none" w="med" len="med"/>
            <a:tailEnd type="triangle" w="med" len="med"/>
          </a:ln>
          <a:effectLst>
            <a:outerShdw blurRad="42863" dist="19050" dir="5400000" algn="bl" rotWithShape="0">
              <a:srgbClr val="000000">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35360" y="0"/>
            <a:ext cx="115212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chemeClr val="accent1"/>
                </a:solidFill>
                <a:latin typeface="Montserrat"/>
                <a:ea typeface="Montserrat"/>
                <a:cs typeface="Montserrat"/>
                <a:sym typeface="Montserrat"/>
              </a:rPr>
              <a:t>Metadata </a:t>
            </a:r>
            <a:endParaRPr sz="2400">
              <a:solidFill>
                <a:schemeClr val="accent1"/>
              </a:solidFill>
              <a:latin typeface="Montserrat"/>
              <a:ea typeface="Montserrat"/>
              <a:cs typeface="Montserrat"/>
              <a:sym typeface="Montserrat"/>
            </a:endParaRPr>
          </a:p>
        </p:txBody>
      </p:sp>
      <p:sp>
        <p:nvSpPr>
          <p:cNvPr id="97" name="Google Shape;97;p17"/>
          <p:cNvSpPr txBox="1"/>
          <p:nvPr/>
        </p:nvSpPr>
        <p:spPr>
          <a:xfrm>
            <a:off x="421738" y="1263000"/>
            <a:ext cx="11434800" cy="5143500"/>
          </a:xfrm>
          <a:prstGeom prst="rect">
            <a:avLst/>
          </a:prstGeom>
          <a:noFill/>
          <a:ln>
            <a:noFill/>
          </a:ln>
        </p:spPr>
        <p:txBody>
          <a:bodyPr spcFirstLastPara="1" wrap="square" lIns="91425" tIns="45700" rIns="91425" bIns="45700" anchor="t" anchorCtr="0">
            <a:noAutofit/>
          </a:bodyPr>
          <a:lstStyle/>
          <a:p>
            <a:pPr marL="342900" marR="0" lvl="0" indent="-419100" algn="l" rtl="0">
              <a:lnSpc>
                <a:spcPct val="100000"/>
              </a:lnSpc>
              <a:spcBef>
                <a:spcPts val="0"/>
              </a:spcBef>
              <a:spcAft>
                <a:spcPts val="0"/>
              </a:spcAft>
              <a:buClr>
                <a:schemeClr val="dk1"/>
              </a:buClr>
              <a:buSzPts val="2400"/>
              <a:buFont typeface="Arial"/>
              <a:buChar char="•"/>
            </a:pPr>
            <a:r>
              <a:rPr lang="en-GB" sz="2400" dirty="0">
                <a:solidFill>
                  <a:schemeClr val="dk1"/>
                </a:solidFill>
                <a:latin typeface="Montserrat"/>
                <a:ea typeface="Montserrat"/>
                <a:cs typeface="Montserrat"/>
                <a:sym typeface="Montserrat"/>
              </a:rPr>
              <a:t>Metadata about everything</a:t>
            </a:r>
            <a:endParaRPr sz="2400" dirty="0">
              <a:solidFill>
                <a:schemeClr val="dk1"/>
              </a:solidFill>
              <a:latin typeface="Montserrat"/>
              <a:ea typeface="Montserrat"/>
              <a:cs typeface="Montserrat"/>
              <a:sym typeface="Montserrat"/>
            </a:endParaRPr>
          </a:p>
          <a:p>
            <a:pPr marL="914400" marR="0" lvl="1" indent="-342900" algn="l" rtl="0">
              <a:lnSpc>
                <a:spcPct val="100000"/>
              </a:lnSpc>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Data</a:t>
            </a:r>
            <a:endParaRPr sz="1800" dirty="0">
              <a:solidFill>
                <a:schemeClr val="dk1"/>
              </a:solidFill>
              <a:latin typeface="Montserrat"/>
              <a:ea typeface="Montserrat"/>
              <a:cs typeface="Montserrat"/>
              <a:sym typeface="Montserrat"/>
            </a:endParaRPr>
          </a:p>
          <a:p>
            <a:pPr marL="914400" marR="0" lvl="1" indent="-342900" algn="l" rtl="0">
              <a:lnSpc>
                <a:spcPct val="100000"/>
              </a:lnSpc>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Models </a:t>
            </a:r>
            <a:endParaRPr sz="1800" dirty="0">
              <a:solidFill>
                <a:schemeClr val="dk1"/>
              </a:solidFill>
              <a:latin typeface="Montserrat"/>
              <a:ea typeface="Montserrat"/>
              <a:cs typeface="Montserrat"/>
              <a:sym typeface="Montserrat"/>
            </a:endParaRPr>
          </a:p>
          <a:p>
            <a:pPr marL="914400" marR="0" lvl="1" indent="-342900" algn="l" rtl="0">
              <a:lnSpc>
                <a:spcPct val="100000"/>
              </a:lnSpc>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Apps, workflows </a:t>
            </a:r>
            <a:endParaRPr sz="1800" dirty="0">
              <a:solidFill>
                <a:schemeClr val="dk1"/>
              </a:solidFill>
              <a:latin typeface="Montserrat"/>
              <a:ea typeface="Montserrat"/>
              <a:cs typeface="Montserrat"/>
              <a:sym typeface="Montserrat"/>
            </a:endParaRPr>
          </a:p>
          <a:p>
            <a:pPr marL="914400" marR="0" lvl="1" indent="-342900" algn="l" rtl="0">
              <a:lnSpc>
                <a:spcPct val="100000"/>
              </a:lnSpc>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Compute nodes &amp; systems</a:t>
            </a:r>
            <a:endParaRPr sz="1800" dirty="0">
              <a:solidFill>
                <a:schemeClr val="dk1"/>
              </a:solidFill>
              <a:latin typeface="Montserrat"/>
              <a:ea typeface="Montserrat"/>
              <a:cs typeface="Montserrat"/>
              <a:sym typeface="Montserrat"/>
            </a:endParaRPr>
          </a:p>
          <a:p>
            <a:pPr marL="914400" marR="0" lvl="1" indent="-342900" algn="l" rtl="0">
              <a:lnSpc>
                <a:spcPct val="100000"/>
              </a:lnSpc>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Jobs </a:t>
            </a:r>
            <a:endParaRPr sz="1800"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342900" lvl="0" indent="-419100" algn="l" rtl="0">
              <a:spcBef>
                <a:spcPts val="0"/>
              </a:spcBef>
              <a:spcAft>
                <a:spcPts val="0"/>
              </a:spcAft>
              <a:buClr>
                <a:schemeClr val="dk1"/>
              </a:buClr>
              <a:buSzPts val="2400"/>
              <a:buChar char="•"/>
            </a:pPr>
            <a:r>
              <a:rPr lang="en-GB" sz="2400" dirty="0">
                <a:solidFill>
                  <a:schemeClr val="dk1"/>
                </a:solidFill>
                <a:latin typeface="Montserrat"/>
                <a:ea typeface="Montserrat"/>
                <a:cs typeface="Montserrat"/>
                <a:sym typeface="Montserrat"/>
              </a:rPr>
              <a:t>Provenancial 5 W's &amp; How</a:t>
            </a:r>
            <a:endParaRPr sz="2400" dirty="0">
              <a:solidFill>
                <a:schemeClr val="dk1"/>
              </a:solidFill>
              <a:latin typeface="Montserrat"/>
              <a:ea typeface="Montserrat"/>
              <a:cs typeface="Montserrat"/>
              <a:sym typeface="Montserrat"/>
            </a:endParaRPr>
          </a:p>
          <a:p>
            <a:pPr marL="914400" lvl="1" indent="-342900" algn="l" rtl="0">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Who, what, where, when, how </a:t>
            </a:r>
            <a:endParaRPr sz="1800" dirty="0">
              <a:solidFill>
                <a:schemeClr val="dk1"/>
              </a:solidFill>
              <a:latin typeface="Montserrat"/>
              <a:ea typeface="Montserrat"/>
              <a:cs typeface="Montserrat"/>
              <a:sym typeface="Montserrat"/>
            </a:endParaRPr>
          </a:p>
          <a:p>
            <a:pPr marL="914400" lvl="1" indent="-342900" algn="l" rtl="0">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But not the elusive “why”</a:t>
            </a:r>
            <a:endParaRPr sz="1800"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342900" lvl="0" indent="-419100" algn="l" rtl="0">
              <a:spcBef>
                <a:spcPts val="0"/>
              </a:spcBef>
              <a:spcAft>
                <a:spcPts val="0"/>
              </a:spcAft>
              <a:buClr>
                <a:schemeClr val="dk1"/>
              </a:buClr>
              <a:buSzPts val="2400"/>
              <a:buChar char="•"/>
            </a:pPr>
            <a:r>
              <a:rPr lang="en-GB" sz="2400" dirty="0">
                <a:solidFill>
                  <a:schemeClr val="dk1"/>
                </a:solidFill>
                <a:latin typeface="Montserrat"/>
                <a:ea typeface="Montserrat"/>
                <a:cs typeface="Montserrat"/>
                <a:sym typeface="Montserrat"/>
              </a:rPr>
              <a:t>Automatic capture</a:t>
            </a:r>
            <a:endParaRPr sz="2400" dirty="0">
              <a:solidFill>
                <a:schemeClr val="dk1"/>
              </a:solidFill>
              <a:latin typeface="Montserrat"/>
              <a:ea typeface="Montserrat"/>
              <a:cs typeface="Montserrat"/>
              <a:sym typeface="Montserrat"/>
            </a:endParaRPr>
          </a:p>
          <a:p>
            <a:pPr marL="914400" lvl="1" indent="-342900" algn="l" rtl="0">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Control flow &amp; data flow = digital thread</a:t>
            </a:r>
          </a:p>
          <a:p>
            <a:pPr marL="914400" lvl="1" indent="-342900" algn="l" rtl="0">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Below radar of workflow author / user</a:t>
            </a:r>
            <a:endParaRPr sz="1800" dirty="0">
              <a:solidFill>
                <a:schemeClr val="dk1"/>
              </a:solidFill>
              <a:latin typeface="Montserrat"/>
              <a:ea typeface="Montserrat"/>
              <a:cs typeface="Montserrat"/>
              <a:sym typeface="Montserrat"/>
            </a:endParaRPr>
          </a:p>
          <a:p>
            <a:pPr marL="914400" lvl="1" indent="-342900" algn="l" rtl="0">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Adherence to FAIR principles</a:t>
            </a:r>
            <a:endParaRPr sz="1800" dirty="0">
              <a:solidFill>
                <a:schemeClr val="dk1"/>
              </a:solidFill>
              <a:latin typeface="Montserrat"/>
              <a:ea typeface="Montserrat"/>
              <a:cs typeface="Montserrat"/>
              <a:sym typeface="Montserrat"/>
            </a:endParaRPr>
          </a:p>
          <a:p>
            <a:pPr marL="914400" lvl="1" indent="-342900" algn="l" rtl="0">
              <a:spcBef>
                <a:spcPts val="0"/>
              </a:spcBef>
              <a:spcAft>
                <a:spcPts val="0"/>
              </a:spcAft>
              <a:buClr>
                <a:schemeClr val="dk1"/>
              </a:buClr>
              <a:buSzPts val="1800"/>
              <a:buFont typeface="Montserrat"/>
              <a:buChar char="○"/>
            </a:pPr>
            <a:r>
              <a:rPr lang="en-GB" sz="1800" dirty="0">
                <a:solidFill>
                  <a:schemeClr val="dk1"/>
                </a:solidFill>
                <a:latin typeface="Montserrat"/>
                <a:ea typeface="Montserrat"/>
                <a:cs typeface="Montserrat"/>
                <a:sym typeface="Montserrat"/>
              </a:rPr>
              <a:t>Increase trust in results </a:t>
            </a:r>
            <a:br>
              <a:rPr lang="en-GB" sz="1800" dirty="0">
                <a:solidFill>
                  <a:schemeClr val="dk1"/>
                </a:solidFill>
                <a:latin typeface="Montserrat"/>
                <a:ea typeface="Montserrat"/>
                <a:cs typeface="Montserrat"/>
                <a:sym typeface="Montserrat"/>
              </a:rPr>
            </a:br>
            <a:endParaRPr sz="1800"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endParaRPr sz="1800" b="1" dirty="0">
              <a:solidFill>
                <a:schemeClr val="dk1"/>
              </a:solidFill>
              <a:latin typeface="Montserrat"/>
              <a:ea typeface="Montserrat"/>
              <a:cs typeface="Montserrat"/>
              <a:sym typeface="Montserrat"/>
            </a:endParaRPr>
          </a:p>
          <a:p>
            <a:pPr marL="457200" marR="0" lvl="0" indent="0" algn="l" rtl="0">
              <a:lnSpc>
                <a:spcPct val="100000"/>
              </a:lnSpc>
              <a:spcBef>
                <a:spcPts val="0"/>
              </a:spcBef>
              <a:spcAft>
                <a:spcPts val="0"/>
              </a:spcAft>
              <a:buNone/>
            </a:pP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200"/>
              <a:buFont typeface="Rasa"/>
              <a:buNone/>
            </a:pPr>
            <a:endParaRPr sz="1800"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600"/>
              <a:buFont typeface="Rasa"/>
              <a:buNone/>
            </a:pPr>
            <a:endParaRPr sz="1800" dirty="0">
              <a:solidFill>
                <a:schemeClr val="dk1"/>
              </a:solidFill>
              <a:latin typeface="Montserrat"/>
              <a:ea typeface="Montserrat"/>
              <a:cs typeface="Montserrat"/>
              <a:sym typeface="Montserrat"/>
            </a:endParaRPr>
          </a:p>
        </p:txBody>
      </p:sp>
      <p:pic>
        <p:nvPicPr>
          <p:cNvPr id="98" name="Google Shape;98;p17" descr="Bullet-struck Civil War Sword and Letter | Staff Pick | ANTIQUES ROADSHOW |  PBS - YouTube"/>
          <p:cNvPicPr preferRelativeResize="0"/>
          <p:nvPr/>
        </p:nvPicPr>
        <p:blipFill rotWithShape="1">
          <a:blip r:embed="rId3">
            <a:alphaModFix/>
          </a:blip>
          <a:srcRect/>
          <a:stretch/>
        </p:blipFill>
        <p:spPr>
          <a:xfrm>
            <a:off x="6332551" y="3887452"/>
            <a:ext cx="4478349" cy="2519050"/>
          </a:xfrm>
          <a:prstGeom prst="rect">
            <a:avLst/>
          </a:prstGeom>
          <a:noFill/>
          <a:ln>
            <a:noFill/>
          </a:ln>
        </p:spPr>
      </p:pic>
      <p:pic>
        <p:nvPicPr>
          <p:cNvPr id="1026" name="Picture 2">
            <a:extLst>
              <a:ext uri="{FF2B5EF4-FFF2-40B4-BE49-F238E27FC236}">
                <a16:creationId xmlns:a16="http://schemas.microsoft.com/office/drawing/2014/main" id="{A0A67CEE-AF04-3044-C5B5-42FC63F9A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60" y="1417318"/>
            <a:ext cx="4568325" cy="15532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35410" y="63925"/>
            <a:ext cx="115212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Three Types of Workflow</a:t>
            </a:r>
            <a:endParaRPr sz="2400"/>
          </a:p>
        </p:txBody>
      </p:sp>
      <p:pic>
        <p:nvPicPr>
          <p:cNvPr id="106" name="Google Shape;106;p18"/>
          <p:cNvPicPr preferRelativeResize="0"/>
          <p:nvPr/>
        </p:nvPicPr>
        <p:blipFill>
          <a:blip r:embed="rId3">
            <a:alphaModFix/>
          </a:blip>
          <a:stretch>
            <a:fillRect/>
          </a:stretch>
        </p:blipFill>
        <p:spPr>
          <a:xfrm>
            <a:off x="4294150" y="1426075"/>
            <a:ext cx="7562450" cy="4940699"/>
          </a:xfrm>
          <a:prstGeom prst="rect">
            <a:avLst/>
          </a:prstGeom>
          <a:noFill/>
          <a:ln>
            <a:noFill/>
          </a:ln>
        </p:spPr>
      </p:pic>
      <p:sp>
        <p:nvSpPr>
          <p:cNvPr id="107" name="Google Shape;107;p18"/>
          <p:cNvSpPr txBox="1"/>
          <p:nvPr/>
        </p:nvSpPr>
        <p:spPr>
          <a:xfrm>
            <a:off x="335400" y="1206925"/>
            <a:ext cx="3780000" cy="537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Rasa"/>
              <a:buNone/>
            </a:pPr>
            <a:r>
              <a:rPr lang="en-GB" sz="2400" dirty="0">
                <a:solidFill>
                  <a:schemeClr val="dk1"/>
                </a:solidFill>
                <a:latin typeface="Montserrat"/>
                <a:ea typeface="Montserrat"/>
                <a:cs typeface="Montserrat"/>
                <a:sym typeface="Montserrat"/>
              </a:rPr>
              <a:t>Type 1: </a:t>
            </a:r>
            <a:r>
              <a:rPr lang="en-GB" sz="2400" b="1" dirty="0">
                <a:solidFill>
                  <a:schemeClr val="dk1"/>
                </a:solidFill>
                <a:latin typeface="Montserrat"/>
                <a:ea typeface="Montserrat"/>
                <a:cs typeface="Montserrat"/>
                <a:sym typeface="Montserrat"/>
              </a:rPr>
              <a:t>In-Situ </a:t>
            </a:r>
            <a:endParaRPr sz="2400" dirty="0">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200"/>
              <a:buFont typeface="Rasa"/>
              <a:buNone/>
            </a:pPr>
            <a:r>
              <a:rPr lang="en-GB" sz="1300" dirty="0">
                <a:solidFill>
                  <a:schemeClr val="dk1"/>
                </a:solidFill>
                <a:latin typeface="Montserrat"/>
                <a:ea typeface="Montserrat"/>
                <a:cs typeface="Montserrat"/>
                <a:sym typeface="Montserrat"/>
              </a:rPr>
              <a:t>Example:</a:t>
            </a:r>
            <a:endParaRPr sz="1300" dirty="0">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r>
              <a:rPr lang="en-GB" sz="1300" i="0" u="none" strike="noStrike" cap="none" dirty="0">
                <a:solidFill>
                  <a:schemeClr val="dk1"/>
                </a:solidFill>
                <a:latin typeface="Montserrat"/>
                <a:ea typeface="Montserrat"/>
                <a:cs typeface="Montserrat"/>
                <a:sym typeface="Montserrat"/>
              </a:rPr>
              <a:t>Iterative optimization of a design space exploration and visualization using in situ  analysis and steerage of high fidelity CFD</a:t>
            </a:r>
            <a:endParaRPr sz="1300" dirty="0">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endParaRPr sz="1200"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2000"/>
              <a:buFont typeface="Rasa"/>
              <a:buNone/>
            </a:pPr>
            <a:r>
              <a:rPr lang="en-GB" sz="2400" dirty="0">
                <a:solidFill>
                  <a:schemeClr val="dk1"/>
                </a:solidFill>
                <a:latin typeface="Montserrat"/>
                <a:ea typeface="Montserrat"/>
                <a:cs typeface="Montserrat"/>
                <a:sym typeface="Montserrat"/>
              </a:rPr>
              <a:t>Type 2: </a:t>
            </a:r>
            <a:r>
              <a:rPr lang="en-GB" sz="2400" b="1" dirty="0">
                <a:solidFill>
                  <a:schemeClr val="dk1"/>
                </a:solidFill>
                <a:latin typeface="Montserrat"/>
                <a:ea typeface="Montserrat"/>
                <a:cs typeface="Montserrat"/>
                <a:sym typeface="Montserrat"/>
              </a:rPr>
              <a:t>Intra-Site</a:t>
            </a:r>
            <a:endParaRPr sz="1800" dirty="0">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200"/>
              <a:buFont typeface="Rasa"/>
              <a:buNone/>
            </a:pPr>
            <a:r>
              <a:rPr lang="en-GB" sz="1300" dirty="0">
                <a:solidFill>
                  <a:schemeClr val="dk1"/>
                </a:solidFill>
                <a:latin typeface="Montserrat"/>
                <a:ea typeface="Montserrat"/>
                <a:cs typeface="Montserrat"/>
                <a:sym typeface="Montserrat"/>
              </a:rPr>
              <a:t>Example:</a:t>
            </a:r>
            <a:endParaRPr sz="1300" dirty="0">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r>
              <a:rPr lang="en-GB" sz="1300" i="0" u="none" strike="noStrike" cap="none" dirty="0">
                <a:solidFill>
                  <a:schemeClr val="dk1"/>
                </a:solidFill>
                <a:latin typeface="Montserrat"/>
                <a:ea typeface="Montserrat"/>
                <a:cs typeface="Montserrat"/>
                <a:sym typeface="Montserrat"/>
              </a:rPr>
              <a:t>Workflow composed of high fidelity, GPU-accelerated CFD visualized using in situ techniques and used to inform the training of a NN-informed design space exploration of cooling hole placement</a:t>
            </a:r>
            <a:endParaRPr sz="1300" dirty="0">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r>
              <a:rPr lang="en-GB" sz="1600" i="0" u="none" strike="noStrike" cap="none" dirty="0">
                <a:solidFill>
                  <a:schemeClr val="dk1"/>
                </a:solidFill>
                <a:latin typeface="Montserrat"/>
                <a:ea typeface="Montserrat"/>
                <a:cs typeface="Montserrat"/>
                <a:sym typeface="Montserrat"/>
              </a:rPr>
              <a:t> </a:t>
            </a:r>
            <a:endParaRPr sz="1600" dirty="0">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2000"/>
              <a:buFont typeface="Rasa"/>
              <a:buNone/>
            </a:pPr>
            <a:r>
              <a:rPr lang="en-GB" sz="2400" dirty="0">
                <a:solidFill>
                  <a:schemeClr val="dk1"/>
                </a:solidFill>
                <a:latin typeface="Montserrat"/>
                <a:ea typeface="Montserrat"/>
                <a:cs typeface="Montserrat"/>
                <a:sym typeface="Montserrat"/>
              </a:rPr>
              <a:t>Type 3: </a:t>
            </a:r>
            <a:r>
              <a:rPr lang="en-GB" sz="2400" b="1" dirty="0">
                <a:solidFill>
                  <a:schemeClr val="dk1"/>
                </a:solidFill>
                <a:latin typeface="Montserrat"/>
                <a:ea typeface="Montserrat"/>
                <a:cs typeface="Montserrat"/>
                <a:sym typeface="Montserrat"/>
              </a:rPr>
              <a:t>Inter-Site</a:t>
            </a:r>
            <a:endParaRPr sz="1800" dirty="0">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1200"/>
              <a:buFont typeface="Rasa"/>
              <a:buNone/>
            </a:pPr>
            <a:r>
              <a:rPr lang="en-GB" sz="1300" dirty="0">
                <a:solidFill>
                  <a:schemeClr val="dk1"/>
                </a:solidFill>
                <a:latin typeface="Montserrat"/>
                <a:ea typeface="Montserrat"/>
                <a:cs typeface="Montserrat"/>
                <a:sym typeface="Montserrat"/>
              </a:rPr>
              <a:t>Example: </a:t>
            </a:r>
            <a:endParaRPr sz="1300" dirty="0">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r>
              <a:rPr lang="en-GB" sz="1300" i="0" u="none" strike="noStrike" cap="none" dirty="0">
                <a:solidFill>
                  <a:schemeClr val="dk1"/>
                </a:solidFill>
                <a:latin typeface="Montserrat"/>
                <a:ea typeface="Montserrat"/>
                <a:cs typeface="Montserrat"/>
                <a:sym typeface="Montserrat"/>
              </a:rPr>
              <a:t>Workflow that enables democratization of inter-agency resources - </a:t>
            </a:r>
            <a:r>
              <a:rPr lang="en-GB" sz="1300" dirty="0">
                <a:solidFill>
                  <a:schemeClr val="dk1"/>
                </a:solidFill>
                <a:latin typeface="Montserrat"/>
                <a:ea typeface="Montserrat"/>
                <a:cs typeface="Montserrat"/>
                <a:sym typeface="Montserrat"/>
              </a:rPr>
              <a:t>e.g.,</a:t>
            </a:r>
            <a:r>
              <a:rPr lang="en-GB" sz="1300" i="0" u="none" strike="noStrike" cap="none" dirty="0">
                <a:solidFill>
                  <a:schemeClr val="dk1"/>
                </a:solidFill>
                <a:latin typeface="Montserrat"/>
                <a:ea typeface="Montserrat"/>
                <a:cs typeface="Montserrat"/>
                <a:sym typeface="Montserrat"/>
              </a:rPr>
              <a:t> MxN app readiness (2021-2023 NERSC grant)</a:t>
            </a:r>
            <a:endParaRPr sz="1300" dirty="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35410" y="63925"/>
            <a:ext cx="115212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Four Pillars of an Interoperable Site</a:t>
            </a:r>
            <a:endParaRPr sz="2400"/>
          </a:p>
        </p:txBody>
      </p:sp>
      <p:pic>
        <p:nvPicPr>
          <p:cNvPr id="115" name="Google Shape;115;p19"/>
          <p:cNvPicPr preferRelativeResize="0"/>
          <p:nvPr/>
        </p:nvPicPr>
        <p:blipFill>
          <a:blip r:embed="rId3">
            <a:alphaModFix/>
          </a:blip>
          <a:stretch>
            <a:fillRect/>
          </a:stretch>
        </p:blipFill>
        <p:spPr>
          <a:xfrm>
            <a:off x="3587775" y="1668967"/>
            <a:ext cx="7299037" cy="4132743"/>
          </a:xfrm>
          <a:prstGeom prst="rect">
            <a:avLst/>
          </a:prstGeom>
          <a:noFill/>
          <a:ln>
            <a:noFill/>
          </a:ln>
        </p:spPr>
      </p:pic>
      <p:sp>
        <p:nvSpPr>
          <p:cNvPr id="116" name="Google Shape;116;p19"/>
          <p:cNvSpPr txBox="1"/>
          <p:nvPr/>
        </p:nvSpPr>
        <p:spPr>
          <a:xfrm>
            <a:off x="541875" y="1322100"/>
            <a:ext cx="3045900" cy="421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Rasa"/>
              <a:buNone/>
            </a:pPr>
            <a:r>
              <a:rPr lang="en-GB" sz="2400" b="1">
                <a:solidFill>
                  <a:schemeClr val="dk1"/>
                </a:solidFill>
                <a:latin typeface="Montserrat"/>
                <a:ea typeface="Montserrat"/>
                <a:cs typeface="Montserrat"/>
                <a:sym typeface="Montserrat"/>
              </a:rPr>
              <a:t>Auth </a:t>
            </a:r>
            <a:endParaRPr sz="2400">
              <a:latin typeface="Montserrat"/>
              <a:ea typeface="Montserrat"/>
              <a:cs typeface="Montserrat"/>
              <a:sym typeface="Montserrat"/>
            </a:endParaRPr>
          </a:p>
          <a:p>
            <a:pPr marL="457200" marR="0" lvl="0" indent="-317500" algn="l" rtl="0">
              <a:lnSpc>
                <a:spcPct val="100000"/>
              </a:lnSpc>
              <a:spcBef>
                <a:spcPts val="600"/>
              </a:spcBef>
              <a:spcAft>
                <a:spcPts val="0"/>
              </a:spcAft>
              <a:buSzPts val="1400"/>
              <a:buFont typeface="Montserrat"/>
              <a:buChar char="-"/>
            </a:pPr>
            <a:r>
              <a:rPr lang="en-GB">
                <a:solidFill>
                  <a:schemeClr val="dk1"/>
                </a:solidFill>
                <a:latin typeface="Montserrat"/>
                <a:ea typeface="Montserrat"/>
                <a:cs typeface="Montserrat"/>
                <a:sym typeface="Montserrat"/>
              </a:rPr>
              <a:t>authenticate</a:t>
            </a:r>
            <a:endParaRPr>
              <a:solidFill>
                <a:schemeClr val="dk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dk1"/>
              </a:buClr>
              <a:buSzPts val="1400"/>
              <a:buFont typeface="Montserrat"/>
              <a:buChar char="-"/>
            </a:pPr>
            <a:r>
              <a:rPr lang="en-GB">
                <a:solidFill>
                  <a:schemeClr val="dk1"/>
                </a:solidFill>
                <a:latin typeface="Montserrat"/>
                <a:ea typeface="Montserrat"/>
                <a:cs typeface="Montserrat"/>
                <a:sym typeface="Montserrat"/>
              </a:rPr>
              <a:t>authorize / tenancy</a:t>
            </a:r>
            <a:endParaRPr>
              <a:solidFill>
                <a:schemeClr val="dk1"/>
              </a:solidFill>
              <a:latin typeface="Montserrat"/>
              <a:ea typeface="Montserrat"/>
              <a:cs typeface="Montserrat"/>
              <a:sym typeface="Montserrat"/>
            </a:endParaRPr>
          </a:p>
          <a:p>
            <a:pPr marL="0" marR="0" lvl="2" indent="0" algn="l" rtl="0">
              <a:lnSpc>
                <a:spcPct val="100000"/>
              </a:lnSpc>
              <a:spcBef>
                <a:spcPts val="400"/>
              </a:spcBef>
              <a:spcAft>
                <a:spcPts val="0"/>
              </a:spcAft>
              <a:buClr>
                <a:schemeClr val="lt2"/>
              </a:buClr>
              <a:buSzPts val="552"/>
              <a:buFont typeface="Noto Sans Symbols"/>
              <a:buNone/>
            </a:pPr>
            <a:endParaRPr sz="120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2000"/>
              <a:buFont typeface="Rasa"/>
              <a:buNone/>
            </a:pPr>
            <a:r>
              <a:rPr lang="en-GB" sz="2400" b="1">
                <a:solidFill>
                  <a:schemeClr val="dk1"/>
                </a:solidFill>
                <a:latin typeface="Montserrat"/>
                <a:ea typeface="Montserrat"/>
                <a:cs typeface="Montserrat"/>
                <a:sym typeface="Montserrat"/>
              </a:rPr>
              <a:t>Run</a:t>
            </a:r>
            <a:endParaRPr sz="1800">
              <a:latin typeface="Montserrat"/>
              <a:ea typeface="Montserrat"/>
              <a:cs typeface="Montserrat"/>
              <a:sym typeface="Montserrat"/>
            </a:endParaRPr>
          </a:p>
          <a:p>
            <a:pPr marL="457200" marR="0" lvl="0" indent="-317500" algn="l" rtl="0">
              <a:lnSpc>
                <a:spcPct val="100000"/>
              </a:lnSpc>
              <a:spcBef>
                <a:spcPts val="600"/>
              </a:spcBef>
              <a:spcAft>
                <a:spcPts val="0"/>
              </a:spcAft>
              <a:buSzPts val="1400"/>
              <a:buFont typeface="Montserrat"/>
              <a:buChar char="-"/>
            </a:pPr>
            <a:r>
              <a:rPr lang="en-GB">
                <a:latin typeface="Montserrat"/>
                <a:ea typeface="Montserrat"/>
                <a:cs typeface="Montserrat"/>
                <a:sym typeface="Montserrat"/>
              </a:rPr>
              <a:t>execute job</a:t>
            </a:r>
            <a:endParaRPr>
              <a:latin typeface="Montserrat"/>
              <a:ea typeface="Montserrat"/>
              <a:cs typeface="Montserrat"/>
              <a:sym typeface="Montserrat"/>
            </a:endParaRPr>
          </a:p>
          <a:p>
            <a:pPr marL="457200" marR="0" lvl="0" indent="-317500" algn="l" rtl="0">
              <a:lnSpc>
                <a:spcPct val="100000"/>
              </a:lnSpc>
              <a:spcBef>
                <a:spcPts val="0"/>
              </a:spcBef>
              <a:spcAft>
                <a:spcPts val="0"/>
              </a:spcAft>
              <a:buSzPts val="1400"/>
              <a:buFont typeface="Montserrat"/>
              <a:buChar char="-"/>
            </a:pPr>
            <a:r>
              <a:rPr lang="en-GB">
                <a:latin typeface="Montserrat"/>
                <a:ea typeface="Montserrat"/>
                <a:cs typeface="Montserrat"/>
                <a:sym typeface="Montserrat"/>
              </a:rPr>
              <a:t>execute on event</a:t>
            </a:r>
            <a:endParaRPr>
              <a:latin typeface="Montserrat"/>
              <a:ea typeface="Montserrat"/>
              <a:cs typeface="Montserrat"/>
              <a:sym typeface="Montserrat"/>
            </a:endParaRPr>
          </a:p>
          <a:p>
            <a:pPr marL="457200" marR="0" lvl="0" indent="-317500" algn="l" rtl="0">
              <a:lnSpc>
                <a:spcPct val="100000"/>
              </a:lnSpc>
              <a:spcBef>
                <a:spcPts val="0"/>
              </a:spcBef>
              <a:spcAft>
                <a:spcPts val="0"/>
              </a:spcAft>
              <a:buSzPts val="1400"/>
              <a:buFont typeface="Montserrat"/>
              <a:buChar char="-"/>
            </a:pPr>
            <a:r>
              <a:rPr lang="en-GB">
                <a:latin typeface="Montserrat"/>
                <a:ea typeface="Montserrat"/>
                <a:cs typeface="Montserrat"/>
                <a:sym typeface="Montserrat"/>
              </a:rPr>
              <a:t>check job status </a:t>
            </a:r>
            <a:endParaRPr>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endParaRPr sz="1600">
              <a:latin typeface="Montserrat"/>
              <a:ea typeface="Montserrat"/>
              <a:cs typeface="Montserrat"/>
              <a:sym typeface="Montserrat"/>
            </a:endParaRPr>
          </a:p>
          <a:p>
            <a:pPr marL="0" marR="0" lvl="0" indent="0" algn="l" rtl="0">
              <a:lnSpc>
                <a:spcPct val="100000"/>
              </a:lnSpc>
              <a:spcBef>
                <a:spcPts val="600"/>
              </a:spcBef>
              <a:spcAft>
                <a:spcPts val="0"/>
              </a:spcAft>
              <a:buClr>
                <a:schemeClr val="dk1"/>
              </a:buClr>
              <a:buSzPts val="2000"/>
              <a:buFont typeface="Rasa"/>
              <a:buNone/>
            </a:pPr>
            <a:r>
              <a:rPr lang="en-GB" sz="2400" b="1">
                <a:solidFill>
                  <a:schemeClr val="dk1"/>
                </a:solidFill>
                <a:latin typeface="Montserrat"/>
                <a:ea typeface="Montserrat"/>
                <a:cs typeface="Montserrat"/>
                <a:sym typeface="Montserrat"/>
              </a:rPr>
              <a:t>Repo</a:t>
            </a:r>
            <a:endParaRPr sz="1800">
              <a:latin typeface="Montserrat"/>
              <a:ea typeface="Montserrat"/>
              <a:cs typeface="Montserrat"/>
              <a:sym typeface="Montserrat"/>
            </a:endParaRPr>
          </a:p>
          <a:p>
            <a:pPr marL="457200" marR="0" lvl="0" indent="-317500" algn="l" rtl="0">
              <a:lnSpc>
                <a:spcPct val="100000"/>
              </a:lnSpc>
              <a:spcBef>
                <a:spcPts val="600"/>
              </a:spcBef>
              <a:spcAft>
                <a:spcPts val="0"/>
              </a:spcAft>
              <a:buSzPts val="1400"/>
              <a:buFont typeface="Montserrat"/>
              <a:buChar char="-"/>
            </a:pPr>
            <a:r>
              <a:rPr lang="en-GB">
                <a:solidFill>
                  <a:schemeClr val="dk1"/>
                </a:solidFill>
                <a:latin typeface="Montserrat"/>
                <a:ea typeface="Montserrat"/>
                <a:cs typeface="Montserrat"/>
                <a:sym typeface="Montserrat"/>
              </a:rPr>
              <a:t>put, get</a:t>
            </a:r>
            <a:endParaRPr>
              <a:solidFill>
                <a:schemeClr val="dk1"/>
              </a:solidFill>
              <a:latin typeface="Montserrat"/>
              <a:ea typeface="Montserrat"/>
              <a:cs typeface="Montserrat"/>
              <a:sym typeface="Montserrat"/>
            </a:endParaRPr>
          </a:p>
          <a:p>
            <a:pPr marL="457200" marR="0" lvl="0" indent="-317500" algn="l" rtl="0">
              <a:lnSpc>
                <a:spcPct val="100000"/>
              </a:lnSpc>
              <a:spcBef>
                <a:spcPts val="0"/>
              </a:spcBef>
              <a:spcAft>
                <a:spcPts val="0"/>
              </a:spcAft>
              <a:buSzPts val="1400"/>
              <a:buFont typeface="Montserrat"/>
              <a:buChar char="-"/>
            </a:pPr>
            <a:r>
              <a:rPr lang="en-GB">
                <a:solidFill>
                  <a:schemeClr val="dk1"/>
                </a:solidFill>
                <a:latin typeface="Montserrat"/>
                <a:ea typeface="Montserrat"/>
                <a:cs typeface="Montserrat"/>
                <a:sym typeface="Montserrat"/>
              </a:rPr>
              <a:t>notate with metadata</a:t>
            </a:r>
            <a:endParaRPr>
              <a:solidFill>
                <a:schemeClr val="dk1"/>
              </a:solidFill>
              <a:latin typeface="Montserrat"/>
              <a:ea typeface="Montserrat"/>
              <a:cs typeface="Montserrat"/>
              <a:sym typeface="Montserrat"/>
            </a:endParaRPr>
          </a:p>
          <a:p>
            <a:pPr marL="457200" marR="0" lvl="0" indent="-317500" algn="l" rtl="0">
              <a:lnSpc>
                <a:spcPct val="100000"/>
              </a:lnSpc>
              <a:spcBef>
                <a:spcPts val="0"/>
              </a:spcBef>
              <a:spcAft>
                <a:spcPts val="0"/>
              </a:spcAft>
              <a:buClr>
                <a:schemeClr val="dk1"/>
              </a:buClr>
              <a:buSzPts val="1400"/>
              <a:buFont typeface="Montserrat"/>
              <a:buChar char="-"/>
            </a:pPr>
            <a:r>
              <a:rPr lang="en-GB">
                <a:solidFill>
                  <a:schemeClr val="dk1"/>
                </a:solidFill>
                <a:latin typeface="Montserrat"/>
                <a:ea typeface="Montserrat"/>
                <a:cs typeface="Montserrat"/>
                <a:sym typeface="Montserrat"/>
              </a:rPr>
              <a:t>find</a:t>
            </a:r>
            <a:endParaRPr>
              <a:solidFill>
                <a:schemeClr val="dk1"/>
              </a:solidFill>
              <a:latin typeface="Montserrat"/>
              <a:ea typeface="Montserrat"/>
              <a:cs typeface="Montserrat"/>
              <a:sym typeface="Montserrat"/>
            </a:endParaRPr>
          </a:p>
          <a:p>
            <a:pPr marL="255587" marR="0" lvl="2" indent="0" algn="l" rtl="0">
              <a:lnSpc>
                <a:spcPct val="100000"/>
              </a:lnSpc>
              <a:spcBef>
                <a:spcPts val="400"/>
              </a:spcBef>
              <a:spcAft>
                <a:spcPts val="0"/>
              </a:spcAft>
              <a:buClr>
                <a:schemeClr val="lt2"/>
              </a:buClr>
              <a:buSzPts val="552"/>
              <a:buFont typeface="Noto Sans Symbols"/>
              <a:buNone/>
            </a:pPr>
            <a:endParaRPr>
              <a:latin typeface="Montserrat"/>
              <a:ea typeface="Montserrat"/>
              <a:cs typeface="Montserrat"/>
              <a:sym typeface="Montserrat"/>
            </a:endParaRPr>
          </a:p>
          <a:p>
            <a:pPr marL="0" lvl="0" indent="0" algn="l" rtl="0">
              <a:spcBef>
                <a:spcPts val="600"/>
              </a:spcBef>
              <a:spcAft>
                <a:spcPts val="0"/>
              </a:spcAft>
              <a:buClr>
                <a:schemeClr val="dk1"/>
              </a:buClr>
              <a:buSzPts val="2000"/>
              <a:buFont typeface="Rasa"/>
              <a:buNone/>
            </a:pPr>
            <a:r>
              <a:rPr lang="en-GB" sz="2400" b="1">
                <a:solidFill>
                  <a:schemeClr val="dk1"/>
                </a:solidFill>
                <a:latin typeface="Montserrat"/>
                <a:ea typeface="Montserrat"/>
                <a:cs typeface="Montserrat"/>
                <a:sym typeface="Montserrat"/>
              </a:rPr>
              <a:t>Spin</a:t>
            </a:r>
            <a:endParaRPr sz="1800">
              <a:solidFill>
                <a:schemeClr val="dk1"/>
              </a:solidFill>
              <a:latin typeface="Montserrat"/>
              <a:ea typeface="Montserrat"/>
              <a:cs typeface="Montserrat"/>
              <a:sym typeface="Montserrat"/>
            </a:endParaRPr>
          </a:p>
          <a:p>
            <a:pPr marL="457200" lvl="0" indent="-317500" algn="l" rtl="0">
              <a:spcBef>
                <a:spcPts val="600"/>
              </a:spcBef>
              <a:spcAft>
                <a:spcPts val="0"/>
              </a:spcAft>
              <a:buSzPts val="1400"/>
              <a:buFont typeface="Montserrat"/>
              <a:buChar char="-"/>
            </a:pPr>
            <a:r>
              <a:rPr lang="en-GB">
                <a:solidFill>
                  <a:schemeClr val="dk1"/>
                </a:solidFill>
                <a:latin typeface="Montserrat"/>
                <a:ea typeface="Montserrat"/>
                <a:cs typeface="Montserrat"/>
                <a:sym typeface="Montserrat"/>
              </a:rPr>
              <a:t>list compute options</a:t>
            </a:r>
            <a:endParaRPr>
              <a:solidFill>
                <a:schemeClr val="dk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GB">
                <a:solidFill>
                  <a:schemeClr val="dk1"/>
                </a:solidFill>
                <a:latin typeface="Montserrat"/>
                <a:ea typeface="Montserrat"/>
                <a:cs typeface="Montserrat"/>
                <a:sym typeface="Montserrat"/>
              </a:rPr>
              <a:t>allocate, free</a:t>
            </a:r>
            <a:endParaRPr>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35410" y="63925"/>
            <a:ext cx="115212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t>Site Integration</a:t>
            </a:r>
            <a:endParaRPr sz="2400" dirty="0"/>
          </a:p>
        </p:txBody>
      </p:sp>
      <p:pic>
        <p:nvPicPr>
          <p:cNvPr id="124" name="Google Shape;124;p20"/>
          <p:cNvPicPr preferRelativeResize="0"/>
          <p:nvPr/>
        </p:nvPicPr>
        <p:blipFill>
          <a:blip r:embed="rId3">
            <a:alphaModFix/>
          </a:blip>
          <a:stretch>
            <a:fillRect/>
          </a:stretch>
        </p:blipFill>
        <p:spPr>
          <a:xfrm>
            <a:off x="4777525" y="1088950"/>
            <a:ext cx="6972995" cy="5410199"/>
          </a:xfrm>
          <a:prstGeom prst="rect">
            <a:avLst/>
          </a:prstGeom>
          <a:noFill/>
          <a:ln>
            <a:noFill/>
          </a:ln>
        </p:spPr>
      </p:pic>
      <p:sp>
        <p:nvSpPr>
          <p:cNvPr id="125" name="Google Shape;125;p20"/>
          <p:cNvSpPr txBox="1"/>
          <p:nvPr/>
        </p:nvSpPr>
        <p:spPr>
          <a:xfrm>
            <a:off x="335400" y="1322100"/>
            <a:ext cx="4034100" cy="4213800"/>
          </a:xfrm>
          <a:prstGeom prst="rect">
            <a:avLst/>
          </a:prstGeom>
          <a:noFill/>
          <a:ln>
            <a:noFill/>
          </a:ln>
        </p:spPr>
        <p:txBody>
          <a:bodyPr spcFirstLastPara="1" wrap="square" lIns="91425" tIns="45700" rIns="91425" bIns="45700" anchor="t" anchorCtr="0">
            <a:noAutofit/>
          </a:bodyPr>
          <a:lstStyle/>
          <a:p>
            <a:pPr marL="457200" lvl="0" indent="-349250" algn="l" rtl="0">
              <a:spcBef>
                <a:spcPts val="600"/>
              </a:spcBef>
              <a:spcAft>
                <a:spcPts val="0"/>
              </a:spcAft>
              <a:buClr>
                <a:schemeClr val="dk1"/>
              </a:buClr>
              <a:buSzPts val="1900"/>
              <a:buFont typeface="Montserrat"/>
              <a:buChar char="-"/>
            </a:pPr>
            <a:r>
              <a:rPr lang="en-GB" sz="1900" dirty="0">
                <a:solidFill>
                  <a:schemeClr val="dk1"/>
                </a:solidFill>
                <a:latin typeface="Montserrat"/>
                <a:ea typeface="Montserrat"/>
                <a:cs typeface="Montserrat"/>
                <a:sym typeface="Montserrat"/>
              </a:rPr>
              <a:t>Site implements (or reuses) a driver for each of Auth, Run, Repo, &amp; optionally Spin interfaces</a:t>
            </a:r>
            <a:endParaRPr sz="1900" dirty="0">
              <a:solidFill>
                <a:schemeClr val="dk1"/>
              </a:solidFill>
              <a:latin typeface="Montserrat"/>
              <a:ea typeface="Montserrat"/>
              <a:cs typeface="Montserrat"/>
              <a:sym typeface="Montserrat"/>
            </a:endParaRPr>
          </a:p>
          <a:p>
            <a:pPr marL="457200" lvl="0" indent="0" algn="l" rtl="0">
              <a:spcBef>
                <a:spcPts val="600"/>
              </a:spcBef>
              <a:spcAft>
                <a:spcPts val="0"/>
              </a:spcAft>
              <a:buNone/>
            </a:pPr>
            <a:endParaRPr sz="1900" dirty="0">
              <a:solidFill>
                <a:schemeClr val="dk1"/>
              </a:solidFill>
              <a:latin typeface="Montserrat"/>
              <a:ea typeface="Montserrat"/>
              <a:cs typeface="Montserrat"/>
              <a:sym typeface="Montserrat"/>
            </a:endParaRPr>
          </a:p>
          <a:p>
            <a:pPr marL="457200" lvl="0" indent="-349250" algn="l" rtl="0">
              <a:spcBef>
                <a:spcPts val="600"/>
              </a:spcBef>
              <a:spcAft>
                <a:spcPts val="0"/>
              </a:spcAft>
              <a:buClr>
                <a:schemeClr val="dk1"/>
              </a:buClr>
              <a:buSzPts val="1900"/>
              <a:buFont typeface="Montserrat"/>
              <a:buChar char="-"/>
            </a:pPr>
            <a:r>
              <a:rPr lang="en-GB" sz="1900" dirty="0">
                <a:solidFill>
                  <a:schemeClr val="dk1"/>
                </a:solidFill>
                <a:latin typeface="Montserrat"/>
                <a:ea typeface="Montserrat"/>
                <a:cs typeface="Montserrat"/>
                <a:sym typeface="Montserrat"/>
              </a:rPr>
              <a:t>Site uses GUI, Registrar, and MetaRepo middleware from the reference implementation or provides their own</a:t>
            </a:r>
            <a:endParaRPr sz="1900" dirty="0">
              <a:solidFill>
                <a:schemeClr val="dk1"/>
              </a:solidFill>
              <a:latin typeface="Montserrat"/>
              <a:ea typeface="Montserrat"/>
              <a:cs typeface="Montserrat"/>
              <a:sym typeface="Montserrat"/>
            </a:endParaRPr>
          </a:p>
          <a:p>
            <a:pPr marL="457200" lvl="0" indent="0" algn="l" rtl="0">
              <a:spcBef>
                <a:spcPts val="600"/>
              </a:spcBef>
              <a:spcAft>
                <a:spcPts val="0"/>
              </a:spcAft>
              <a:buNone/>
            </a:pPr>
            <a:endParaRPr sz="1900" dirty="0">
              <a:solidFill>
                <a:schemeClr val="dk1"/>
              </a:solidFill>
              <a:latin typeface="Montserrat"/>
              <a:ea typeface="Montserrat"/>
              <a:cs typeface="Montserrat"/>
              <a:sym typeface="Montserrat"/>
            </a:endParaRPr>
          </a:p>
          <a:p>
            <a:pPr marL="457200" lvl="0" indent="-349250" algn="l" rtl="0">
              <a:spcBef>
                <a:spcPts val="600"/>
              </a:spcBef>
              <a:spcAft>
                <a:spcPts val="0"/>
              </a:spcAft>
              <a:buClr>
                <a:schemeClr val="dk1"/>
              </a:buClr>
              <a:buSzPts val="1900"/>
              <a:buFont typeface="Montserrat"/>
              <a:buChar char="-"/>
            </a:pPr>
            <a:r>
              <a:rPr lang="en-GB" sz="1900" dirty="0">
                <a:solidFill>
                  <a:schemeClr val="dk1"/>
                </a:solidFill>
                <a:latin typeface="Montserrat"/>
                <a:ea typeface="Montserrat"/>
                <a:cs typeface="Montserrat"/>
                <a:sym typeface="Montserrat"/>
              </a:rPr>
              <a:t>Workflows are authored against the API using a common job definition &amp; status object</a:t>
            </a:r>
            <a:r>
              <a:rPr lang="en-GB" sz="2400" dirty="0">
                <a:solidFill>
                  <a:schemeClr val="dk1"/>
                </a:solidFill>
                <a:latin typeface="Montserrat"/>
                <a:ea typeface="Montserrat"/>
                <a:cs typeface="Montserrat"/>
                <a:sym typeface="Montserrat"/>
              </a:rPr>
              <a:t> </a:t>
            </a:r>
            <a:endParaRPr sz="2400" dirty="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p:cNvPicPr preferRelativeResize="0"/>
          <p:nvPr/>
        </p:nvPicPr>
        <p:blipFill rotWithShape="1">
          <a:blip r:embed="rId3">
            <a:alphaModFix/>
          </a:blip>
          <a:srcRect/>
          <a:stretch/>
        </p:blipFill>
        <p:spPr>
          <a:xfrm>
            <a:off x="460623" y="1382827"/>
            <a:ext cx="5635370" cy="3060229"/>
          </a:xfrm>
          <a:prstGeom prst="rect">
            <a:avLst/>
          </a:prstGeom>
          <a:noFill/>
          <a:ln>
            <a:noFill/>
          </a:ln>
        </p:spPr>
      </p:pic>
      <p:pic>
        <p:nvPicPr>
          <p:cNvPr id="133" name="Google Shape;133;p21"/>
          <p:cNvPicPr preferRelativeResize="0"/>
          <p:nvPr/>
        </p:nvPicPr>
        <p:blipFill rotWithShape="1">
          <a:blip r:embed="rId4">
            <a:alphaModFix/>
          </a:blip>
          <a:srcRect/>
          <a:stretch/>
        </p:blipFill>
        <p:spPr>
          <a:xfrm>
            <a:off x="6612739" y="1342222"/>
            <a:ext cx="4876498" cy="3141438"/>
          </a:xfrm>
          <a:prstGeom prst="rect">
            <a:avLst/>
          </a:prstGeom>
          <a:noFill/>
          <a:ln>
            <a:noFill/>
          </a:ln>
        </p:spPr>
      </p:pic>
      <p:pic>
        <p:nvPicPr>
          <p:cNvPr id="134" name="Google Shape;134;p21"/>
          <p:cNvPicPr preferRelativeResize="0"/>
          <p:nvPr/>
        </p:nvPicPr>
        <p:blipFill rotWithShape="1">
          <a:blip r:embed="rId5">
            <a:alphaModFix/>
          </a:blip>
          <a:srcRect/>
          <a:stretch/>
        </p:blipFill>
        <p:spPr>
          <a:xfrm>
            <a:off x="6262167" y="4938973"/>
            <a:ext cx="5577644" cy="1038175"/>
          </a:xfrm>
          <a:prstGeom prst="rect">
            <a:avLst/>
          </a:prstGeom>
          <a:noFill/>
          <a:ln>
            <a:noFill/>
          </a:ln>
        </p:spPr>
      </p:pic>
      <p:pic>
        <p:nvPicPr>
          <p:cNvPr id="135" name="Google Shape;135;p21"/>
          <p:cNvPicPr preferRelativeResize="0"/>
          <p:nvPr/>
        </p:nvPicPr>
        <p:blipFill rotWithShape="1">
          <a:blip r:embed="rId6">
            <a:alphaModFix/>
          </a:blip>
          <a:srcRect/>
          <a:stretch/>
        </p:blipFill>
        <p:spPr>
          <a:xfrm>
            <a:off x="267978" y="4773896"/>
            <a:ext cx="5828017" cy="1658566"/>
          </a:xfrm>
          <a:prstGeom prst="rect">
            <a:avLst/>
          </a:prstGeom>
          <a:noFill/>
          <a:ln>
            <a:noFill/>
          </a:ln>
        </p:spPr>
      </p:pic>
      <p:sp>
        <p:nvSpPr>
          <p:cNvPr id="136" name="Google Shape;136;p21"/>
          <p:cNvSpPr txBox="1"/>
          <p:nvPr/>
        </p:nvSpPr>
        <p:spPr>
          <a:xfrm>
            <a:off x="32682" y="1283140"/>
            <a:ext cx="329700" cy="35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a:solidFill>
                  <a:schemeClr val="dk1"/>
                </a:solidFill>
                <a:latin typeface="Rasa"/>
                <a:ea typeface="Rasa"/>
                <a:cs typeface="Rasa"/>
                <a:sym typeface="Rasa"/>
              </a:rPr>
              <a:t>A</a:t>
            </a:r>
            <a:endParaRPr/>
          </a:p>
        </p:txBody>
      </p:sp>
      <p:sp>
        <p:nvSpPr>
          <p:cNvPr id="137" name="Google Shape;137;p21"/>
          <p:cNvSpPr txBox="1"/>
          <p:nvPr/>
        </p:nvSpPr>
        <p:spPr>
          <a:xfrm>
            <a:off x="6346776" y="1283140"/>
            <a:ext cx="329700" cy="35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a:solidFill>
                  <a:schemeClr val="dk1"/>
                </a:solidFill>
                <a:latin typeface="Rasa"/>
                <a:ea typeface="Rasa"/>
                <a:cs typeface="Rasa"/>
                <a:sym typeface="Rasa"/>
              </a:rPr>
              <a:t>B</a:t>
            </a:r>
            <a:endParaRPr/>
          </a:p>
        </p:txBody>
      </p:sp>
      <p:sp>
        <p:nvSpPr>
          <p:cNvPr id="138" name="Google Shape;138;p21"/>
          <p:cNvSpPr txBox="1"/>
          <p:nvPr/>
        </p:nvSpPr>
        <p:spPr>
          <a:xfrm>
            <a:off x="6346776" y="4691668"/>
            <a:ext cx="329700" cy="35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a:solidFill>
                  <a:schemeClr val="dk1"/>
                </a:solidFill>
                <a:latin typeface="Rasa"/>
                <a:ea typeface="Rasa"/>
                <a:cs typeface="Rasa"/>
                <a:sym typeface="Rasa"/>
              </a:rPr>
              <a:t>C</a:t>
            </a:r>
            <a:endParaRPr/>
          </a:p>
        </p:txBody>
      </p:sp>
      <p:sp>
        <p:nvSpPr>
          <p:cNvPr id="139" name="Google Shape;139;p21"/>
          <p:cNvSpPr txBox="1"/>
          <p:nvPr/>
        </p:nvSpPr>
        <p:spPr>
          <a:xfrm>
            <a:off x="32682" y="4688119"/>
            <a:ext cx="329700" cy="35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a:solidFill>
                  <a:schemeClr val="dk1"/>
                </a:solidFill>
                <a:latin typeface="Rasa"/>
                <a:ea typeface="Rasa"/>
                <a:cs typeface="Rasa"/>
                <a:sym typeface="Rasa"/>
              </a:rPr>
              <a:t>D</a:t>
            </a:r>
            <a:endParaRPr/>
          </a:p>
        </p:txBody>
      </p:sp>
      <p:sp>
        <p:nvSpPr>
          <p:cNvPr id="140" name="Google Shape;140;p21"/>
          <p:cNvSpPr txBox="1">
            <a:spLocks noGrp="1"/>
          </p:cNvSpPr>
          <p:nvPr>
            <p:ph type="title"/>
          </p:nvPr>
        </p:nvSpPr>
        <p:spPr>
          <a:xfrm>
            <a:off x="335360" y="0"/>
            <a:ext cx="115212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Example Workflows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495300" y="1485899"/>
            <a:ext cx="11201400" cy="4653600"/>
          </a:xfrm>
          <a:prstGeom prst="rect">
            <a:avLst/>
          </a:prstGeom>
        </p:spPr>
        <p:txBody>
          <a:bodyPr spcFirstLastPara="1" wrap="square" lIns="0" tIns="0" rIns="0" bIns="0" anchor="t" anchorCtr="0">
            <a:normAutofit lnSpcReduction="10000"/>
          </a:bodyPr>
          <a:lstStyle/>
          <a:p>
            <a:pPr marL="457200" lvl="0" indent="-381000" algn="l" rtl="0">
              <a:spcBef>
                <a:spcPts val="600"/>
              </a:spcBef>
              <a:spcAft>
                <a:spcPts val="0"/>
              </a:spcAft>
              <a:buSzPts val="2400"/>
              <a:buChar char="●"/>
            </a:pPr>
            <a:r>
              <a:rPr lang="en-GB" sz="2400" dirty="0"/>
              <a:t>Domain-agnostic </a:t>
            </a:r>
            <a:r>
              <a:rPr lang="en-GB" sz="2400" b="1" dirty="0">
                <a:solidFill>
                  <a:srgbClr val="002060"/>
                </a:solidFill>
              </a:rPr>
              <a:t>metadata interoperability </a:t>
            </a:r>
            <a:r>
              <a:rPr lang="en-GB" sz="2400" dirty="0"/>
              <a:t>standard</a:t>
            </a:r>
            <a:endParaRPr sz="2400" dirty="0"/>
          </a:p>
          <a:p>
            <a:pPr marL="457200" lvl="0" indent="0" algn="l" rtl="0">
              <a:spcBef>
                <a:spcPts val="600"/>
              </a:spcBef>
              <a:spcAft>
                <a:spcPts val="0"/>
              </a:spcAft>
              <a:buNone/>
            </a:pPr>
            <a:endParaRPr sz="2400" dirty="0"/>
          </a:p>
          <a:p>
            <a:pPr marL="457200" lvl="0" indent="-381000" algn="l" rtl="0">
              <a:spcBef>
                <a:spcPts val="600"/>
              </a:spcBef>
              <a:spcAft>
                <a:spcPts val="0"/>
              </a:spcAft>
              <a:buSzPts val="2400"/>
              <a:buChar char="●"/>
            </a:pPr>
            <a:r>
              <a:rPr lang="en-GB" sz="2400" b="1" dirty="0">
                <a:solidFill>
                  <a:srgbClr val="002060"/>
                </a:solidFill>
              </a:rPr>
              <a:t>Inter-site job scheduler</a:t>
            </a:r>
            <a:r>
              <a:rPr lang="en-GB" sz="2400" dirty="0"/>
              <a:t>, job requirements &amp; site capability metadata standard </a:t>
            </a:r>
            <a:endParaRPr sz="2400" dirty="0"/>
          </a:p>
          <a:p>
            <a:pPr marL="457200" lvl="0" indent="0" algn="l" rtl="0">
              <a:spcBef>
                <a:spcPts val="600"/>
              </a:spcBef>
              <a:spcAft>
                <a:spcPts val="0"/>
              </a:spcAft>
              <a:buNone/>
            </a:pPr>
            <a:endParaRPr sz="2400" dirty="0"/>
          </a:p>
          <a:p>
            <a:pPr marL="457200" lvl="0" indent="-381000" algn="l" rtl="0">
              <a:spcBef>
                <a:spcPts val="600"/>
              </a:spcBef>
              <a:spcAft>
                <a:spcPts val="0"/>
              </a:spcAft>
              <a:buSzPts val="2400"/>
              <a:buChar char="●"/>
            </a:pPr>
            <a:r>
              <a:rPr lang="en-GB" sz="2400" dirty="0"/>
              <a:t>Programming &amp; </a:t>
            </a:r>
            <a:r>
              <a:rPr lang="en-GB" sz="2400" b="1" dirty="0">
                <a:solidFill>
                  <a:srgbClr val="002060"/>
                </a:solidFill>
              </a:rPr>
              <a:t>visualizing dynamic workflows</a:t>
            </a:r>
            <a:r>
              <a:rPr lang="en-GB" sz="2400" dirty="0"/>
              <a:t> </a:t>
            </a:r>
            <a:endParaRPr sz="2400" dirty="0"/>
          </a:p>
          <a:p>
            <a:pPr marL="457200" lvl="0" indent="0" algn="l" rtl="0">
              <a:spcBef>
                <a:spcPts val="600"/>
              </a:spcBef>
              <a:spcAft>
                <a:spcPts val="0"/>
              </a:spcAft>
              <a:buNone/>
            </a:pPr>
            <a:endParaRPr sz="2400" dirty="0"/>
          </a:p>
          <a:p>
            <a:pPr marL="457200" lvl="0" indent="-381000" algn="l" rtl="0">
              <a:spcBef>
                <a:spcPts val="600"/>
              </a:spcBef>
              <a:spcAft>
                <a:spcPts val="0"/>
              </a:spcAft>
              <a:buSzPts val="2400"/>
              <a:buChar char="●"/>
            </a:pPr>
            <a:r>
              <a:rPr lang="en-GB" sz="2400" dirty="0"/>
              <a:t>Decision provenance - </a:t>
            </a:r>
            <a:r>
              <a:rPr lang="en-GB" sz="2400" b="1" dirty="0">
                <a:solidFill>
                  <a:srgbClr val="002060"/>
                </a:solidFill>
              </a:rPr>
              <a:t>capturing the </a:t>
            </a:r>
            <a:r>
              <a:rPr lang="en-GB" sz="2400" dirty="0"/>
              <a:t>“</a:t>
            </a:r>
            <a:r>
              <a:rPr lang="en-GB" sz="2400" b="1" dirty="0">
                <a:solidFill>
                  <a:srgbClr val="002060"/>
                </a:solidFill>
              </a:rPr>
              <a:t>why</a:t>
            </a:r>
            <a:r>
              <a:rPr lang="en-GB" sz="2400" dirty="0"/>
              <a:t>”</a:t>
            </a:r>
            <a:endParaRPr sz="2400" dirty="0"/>
          </a:p>
          <a:p>
            <a:pPr marL="0" lvl="0" indent="0" algn="l" rtl="0">
              <a:spcBef>
                <a:spcPts val="600"/>
              </a:spcBef>
              <a:spcAft>
                <a:spcPts val="0"/>
              </a:spcAft>
              <a:buNone/>
            </a:pPr>
            <a:endParaRPr sz="2400" dirty="0"/>
          </a:p>
          <a:p>
            <a:pPr marL="0" lvl="0" indent="0" algn="ctr" rtl="0">
              <a:spcBef>
                <a:spcPts val="600"/>
              </a:spcBef>
              <a:spcAft>
                <a:spcPts val="0"/>
              </a:spcAft>
              <a:buNone/>
            </a:pPr>
            <a:r>
              <a:rPr lang="en-GB" sz="2400" dirty="0"/>
              <a:t>Distributed workflows &amp; increasing system complexity requires barrier-lowering </a:t>
            </a:r>
            <a:endParaRPr sz="2400" dirty="0"/>
          </a:p>
          <a:p>
            <a:pPr marL="0" lvl="0" indent="0" algn="ctr" rtl="0">
              <a:spcBef>
                <a:spcPts val="600"/>
              </a:spcBef>
              <a:spcAft>
                <a:spcPts val="0"/>
              </a:spcAft>
              <a:buNone/>
            </a:pPr>
            <a:r>
              <a:rPr lang="en-GB" sz="2400" dirty="0"/>
              <a:t>interoperability abstractions with integrated data management</a:t>
            </a:r>
            <a:endParaRPr sz="2400" dirty="0"/>
          </a:p>
          <a:p>
            <a:pPr marL="0" lvl="0" indent="0" algn="ctr" rtl="0">
              <a:spcBef>
                <a:spcPts val="600"/>
              </a:spcBef>
              <a:spcAft>
                <a:spcPts val="0"/>
              </a:spcAft>
              <a:buNone/>
            </a:pPr>
            <a:r>
              <a:rPr lang="en-GB" sz="2400" b="1" i="1" dirty="0"/>
              <a:t>“</a:t>
            </a:r>
            <a:r>
              <a:rPr lang="en-GB" sz="2400" b="1" i="1" dirty="0">
                <a:solidFill>
                  <a:srgbClr val="002060"/>
                </a:solidFill>
              </a:rPr>
              <a:t>The workflow is the app.</a:t>
            </a:r>
            <a:r>
              <a:rPr lang="en-GB" sz="2400" b="1" i="1" dirty="0">
                <a:solidFill>
                  <a:schemeClr val="tx1"/>
                </a:solidFill>
              </a:rPr>
              <a:t>”</a:t>
            </a:r>
            <a:endParaRPr sz="2400" b="1" i="1" dirty="0">
              <a:solidFill>
                <a:schemeClr val="tx1"/>
              </a:solidFill>
            </a:endParaRPr>
          </a:p>
        </p:txBody>
      </p:sp>
      <p:sp>
        <p:nvSpPr>
          <p:cNvPr id="148" name="Google Shape;148;p22"/>
          <p:cNvSpPr txBox="1">
            <a:spLocks noGrp="1"/>
          </p:cNvSpPr>
          <p:nvPr>
            <p:ph type="title"/>
          </p:nvPr>
        </p:nvSpPr>
        <p:spPr>
          <a:xfrm>
            <a:off x="515939" y="403351"/>
            <a:ext cx="10436100" cy="97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Future Work &amp; Conclusion</a:t>
            </a:r>
            <a:endParaRPr/>
          </a:p>
        </p:txBody>
      </p:sp>
    </p:spTree>
  </p:cSld>
  <p:clrMapOvr>
    <a:masterClrMapping/>
  </p:clrMapOvr>
</p:sld>
</file>

<file path=ppt/theme/theme1.xml><?xml version="1.0" encoding="utf-8"?>
<a:theme xmlns:a="http://schemas.openxmlformats.org/drawingml/2006/main" name="NWC23">
  <a:themeElements>
    <a:clrScheme name="NAFEMS Theme Colours">
      <a:dk1>
        <a:srgbClr val="000000"/>
      </a:dk1>
      <a:lt1>
        <a:srgbClr val="FFFFFF"/>
      </a:lt1>
      <a:dk2>
        <a:srgbClr val="000000"/>
      </a:dk2>
      <a:lt2>
        <a:srgbClr val="E7E6E6"/>
      </a:lt2>
      <a:accent1>
        <a:srgbClr val="CE171F"/>
      </a:accent1>
      <a:accent2>
        <a:srgbClr val="283748"/>
      </a:accent2>
      <a:accent3>
        <a:srgbClr val="4C698A"/>
      </a:accent3>
      <a:accent4>
        <a:srgbClr val="8296AD"/>
      </a:accent4>
      <a:accent5>
        <a:srgbClr val="ACB9C8"/>
      </a:accent5>
      <a:accent6>
        <a:srgbClr val="DEE3E9"/>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3246</Words>
  <Application>Microsoft Macintosh PowerPoint</Application>
  <PresentationFormat>Widescreen</PresentationFormat>
  <Paragraphs>139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Rasa</vt:lpstr>
      <vt:lpstr>Noto Sans Symbols</vt:lpstr>
      <vt:lpstr>Arial</vt:lpstr>
      <vt:lpstr>Times New Roman</vt:lpstr>
      <vt:lpstr>Montserrat</vt:lpstr>
      <vt:lpstr>Calibri</vt:lpstr>
      <vt:lpstr>NWC23</vt:lpstr>
      <vt:lpstr>A Software Architecture for Heterogeneous Engineering Workflow Interoperability &amp; Model Provenance</vt:lpstr>
      <vt:lpstr>The Problem                    The Goal</vt:lpstr>
      <vt:lpstr>Metadata </vt:lpstr>
      <vt:lpstr>Three Types of Workflow</vt:lpstr>
      <vt:lpstr>Four Pillars of an Interoperable Site</vt:lpstr>
      <vt:lpstr>Site Integration</vt:lpstr>
      <vt:lpstr>Example Workflows</vt:lpstr>
      <vt:lpstr>Future Work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Software Architecture for Heterogeneous Engineering Workflow Interoperability &amp; Model Provenance</dc:title>
  <cp:lastModifiedBy>Gallo, Andrew (GE Research, US)</cp:lastModifiedBy>
  <cp:revision>4</cp:revision>
  <dcterms:modified xsi:type="dcterms:W3CDTF">2023-04-05T18:38:12Z</dcterms:modified>
</cp:coreProperties>
</file>