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16.xml" ContentType="application/vnd.openxmlformats-officedocument.presentationml.notesSlide+xml"/>
  <Override PartName="/ppt/charts/chart1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24"/>
  </p:notesMasterIdLst>
  <p:handoutMasterIdLst>
    <p:handoutMasterId r:id="rId25"/>
  </p:handoutMasterIdLst>
  <p:sldIdLst>
    <p:sldId id="326" r:id="rId3"/>
    <p:sldId id="342" r:id="rId4"/>
    <p:sldId id="340" r:id="rId5"/>
    <p:sldId id="338" r:id="rId6"/>
    <p:sldId id="339" r:id="rId7"/>
    <p:sldId id="377" r:id="rId8"/>
    <p:sldId id="375" r:id="rId9"/>
    <p:sldId id="333" r:id="rId10"/>
    <p:sldId id="327" r:id="rId11"/>
    <p:sldId id="328" r:id="rId12"/>
    <p:sldId id="329" r:id="rId13"/>
    <p:sldId id="331" r:id="rId14"/>
    <p:sldId id="336" r:id="rId15"/>
    <p:sldId id="335" r:id="rId16"/>
    <p:sldId id="337" r:id="rId17"/>
    <p:sldId id="334" r:id="rId18"/>
    <p:sldId id="374" r:id="rId19"/>
    <p:sldId id="376" r:id="rId20"/>
    <p:sldId id="341" r:id="rId21"/>
    <p:sldId id="305" r:id="rId22"/>
    <p:sldId id="373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5128" autoAdjust="0"/>
  </p:normalViewPr>
  <p:slideViewPr>
    <p:cSldViewPr snapToGrid="0" showGuides="1">
      <p:cViewPr>
        <p:scale>
          <a:sx n="75" d="100"/>
          <a:sy n="75" d="100"/>
        </p:scale>
        <p:origin x="1575" y="804"/>
      </p:cViewPr>
      <p:guideLst>
        <p:guide orient="horz" pos="2288"/>
        <p:guide pos="3840"/>
        <p:guide pos="415"/>
        <p:guide pos="7310"/>
        <p:guide orient="horz" pos="648"/>
        <p:guide orient="horz" pos="712"/>
        <p:guide orient="horz" pos="3928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881677150726"/>
          <c:y val="4.536181315779686E-2"/>
          <c:w val="0.70967715978622437"/>
          <c:h val="0.807205140590667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F57B8"/>
              </a:solidFill>
            </c:spPr>
            <c:extLst>
              <c:ext xmlns:c16="http://schemas.microsoft.com/office/drawing/2014/chart" uri="{C3380CC4-5D6E-409C-BE32-E72D297353CC}">
                <c16:uniqueId val="{00000001-0E11-411B-BCB4-452F7695F44B}"/>
              </c:ext>
            </c:extLst>
          </c:dPt>
          <c:dPt>
            <c:idx val="1"/>
            <c:bubble3D val="0"/>
            <c:spPr>
              <a:solidFill>
                <a:srgbClr val="C157C5"/>
              </a:solidFill>
            </c:spPr>
            <c:extLst>
              <c:ext xmlns:c16="http://schemas.microsoft.com/office/drawing/2014/chart" uri="{C3380CC4-5D6E-409C-BE32-E72D297353CC}">
                <c16:uniqueId val="{00000003-0E11-411B-BCB4-452F7695F44B}"/>
              </c:ext>
            </c:extLst>
          </c:dPt>
          <c:dPt>
            <c:idx val="2"/>
            <c:bubble3D val="0"/>
            <c:spPr>
              <a:solidFill>
                <a:srgbClr val="1EC3D7"/>
              </a:solidFill>
            </c:spPr>
            <c:extLst>
              <c:ext xmlns:c16="http://schemas.microsoft.com/office/drawing/2014/chart" uri="{C3380CC4-5D6E-409C-BE32-E72D297353CC}">
                <c16:uniqueId val="{00000005-0E11-411B-BCB4-452F7695F44B}"/>
              </c:ext>
            </c:extLst>
          </c:dPt>
          <c:dLbls>
            <c:dLbl>
              <c:idx val="0"/>
              <c:tx>
                <c:rich>
                  <a:bodyPr rot="0" spcFirstLastPara="0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800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BEA082B7-5908-4A5A-B79A-0389C1509F30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800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E11-411B-BCB4-452F7695F44B}"/>
                </c:ext>
              </c:extLst>
            </c:dLbl>
            <c:dLbl>
              <c:idx val="1"/>
              <c:tx>
                <c:rich>
                  <a:bodyPr rot="0" spcFirstLastPara="0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800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F6092BCF-4430-4D17-9A36-7C5F1D7A427E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800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E11-411B-BCB4-452F7695F44B}"/>
                </c:ext>
              </c:extLst>
            </c:dLbl>
            <c:dLbl>
              <c:idx val="2"/>
              <c:tx>
                <c:rich>
                  <a:bodyPr rot="0" spcFirstLastPara="0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800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CD39DF5F-ED00-4D2D-8ECA-8CE0B5D0991C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800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E11-411B-BCB4-452F7695F4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800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CEO</c:v>
                </c:pt>
                <c:pt idx="1">
                  <c:v>创业团队</c:v>
                </c:pt>
                <c:pt idx="2">
                  <c:v>投资人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11-411B-BCB4-452F7695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</c:plotArea>
    <c:legend>
      <c:legendPos val="b"/>
      <c:layout>
        <c:manualLayout>
          <c:xMode val="edge"/>
          <c:yMode val="edge"/>
          <c:x val="0.11048027873039246"/>
          <c:y val="0.90424627065658569"/>
          <c:w val="0.73519325256347656"/>
          <c:h val="8.23054239153862E-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 smtId="4294967295">
              <a:solidFill>
                <a:schemeClr val="tx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1798750162125E-2"/>
          <c:y val="1.9816592335700989E-2"/>
          <c:w val="0.91518032550811768"/>
          <c:h val="0.886378049850463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100000">
                  <a:srgbClr val="41D0DA"/>
                </a:gs>
                <a:gs pos="33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6A564F84-FD0B-4A44-B7D4-C38E9872E699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16B-4668-A485-84044D1827E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A72E061-CB2B-4B14-9D2B-40398915FB80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16B-4668-A485-84044D1827E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2A367605-6E00-480A-B7DD-10FE6AD15783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16B-4668-A485-84044D1827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120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6B-4668-A485-84044D182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100000">
                  <a:srgbClr val="41D0DA"/>
                </a:gs>
                <a:gs pos="33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843AA2A6-0227-4A33-8CB7-918064B29F6C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16B-4668-A485-84044D1827E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4D8D873-F277-49D3-BC98-1605249EEF07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16B-4668-A485-84044D1827E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60604E5A-32B1-4336-A35E-CFDF24AFFE3E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16B-4668-A485-84044D1827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500</c:v>
                </c:pt>
                <c:pt idx="1">
                  <c:v>430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6B-4668-A485-84044D182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Data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100000">
                  <a:srgbClr val="41D0DA"/>
                </a:gs>
                <a:gs pos="33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92E95C2E-5E44-447D-A3FF-6E5370038DBA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016B-4668-A485-84044D1827E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B1934CB6-A879-4E24-B33C-043E53A9AFA4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16B-4668-A485-84044D1827E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B7937D35-4A03-491B-9F26-2DCB10D42523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016B-4668-A485-84044D1827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230</c:v>
                </c:pt>
                <c:pt idx="1">
                  <c:v>125</c:v>
                </c:pt>
                <c:pt idx="2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16B-4668-A485-84044D1827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100000">
                  <a:srgbClr val="41D0DA"/>
                </a:gs>
                <a:gs pos="33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10D3CD5-4D82-4210-8DDB-31D0B7064AD4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016B-4668-A485-84044D1827E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DBF5028-CED6-4278-9106-AB3DDF1AF9EA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016B-4668-A485-84044D1827E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E3801484-88F5-4C01-ABFA-69ACDE0015F4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016B-4668-A485-84044D1827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100</c:v>
                </c:pt>
                <c:pt idx="1">
                  <c:v>215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16B-4668-A485-84044D182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5"/>
        <c:axId val="68990352"/>
        <c:axId val="68990896"/>
      </c:barChart>
      <c:catAx>
        <c:axId val="68990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8990896"/>
        <c:crosses val="autoZero"/>
        <c:auto val="0"/>
        <c:lblAlgn val="ctr"/>
        <c:lblOffset val="100"/>
        <c:noMultiLvlLbl val="0"/>
      </c:catAx>
      <c:valAx>
        <c:axId val="6899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89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07DE7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BC3F-4D7E-A0EF-3E5387FDFBD0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BC3F-4D7E-A0EF-3E5387FDFB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C3F-4D7E-A0EF-3E5387FDFB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C3F-4D7E-A0EF-3E5387FDFBD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3F-4D7E-A0EF-3E5387FDF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EC3D7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EAED-4A6D-9505-1F3995D251E2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EAED-4A6D-9505-1F3995D251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EAED-4A6D-9505-1F3995D251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EAED-4A6D-9505-1F3995D251E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ED-4A6D-9505-1F3995D25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57C5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284C-4113-AF0B-DE49DC951B97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284C-4113-AF0B-DE49DC951B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4C-4113-AF0B-DE49DC951B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84C-4113-AF0B-DE49DC951B9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4C-4113-AF0B-DE49DC951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10694092512131"/>
          <c:y val="1.9978849217295647E-2"/>
          <c:w val="0.76560336351394653"/>
          <c:h val="0.801693677902221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dPt>
            <c:idx val="0"/>
            <c:bubble3D val="0"/>
            <c:spPr>
              <a:solidFill>
                <a:srgbClr val="407DE7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D89-416D-9057-E8C9C6CD042B}"/>
              </c:ext>
            </c:extLst>
          </c:dPt>
          <c:dPt>
            <c:idx val="1"/>
            <c:bubble3D val="0"/>
            <c:spPr>
              <a:solidFill>
                <a:srgbClr val="1F57B8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D89-416D-9057-E8C9C6CD042B}"/>
              </c:ext>
            </c:extLst>
          </c:dPt>
          <c:dPt>
            <c:idx val="2"/>
            <c:bubble3D val="0"/>
            <c:spPr>
              <a:solidFill>
                <a:srgbClr val="1EC3D7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D89-416D-9057-E8C9C6CD042B}"/>
              </c:ext>
            </c:extLst>
          </c:dPt>
          <c:dPt>
            <c:idx val="3"/>
            <c:bubble3D val="0"/>
            <c:spPr>
              <a:solidFill>
                <a:srgbClr val="C157C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2D89-416D-9057-E8C9C6CD042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57B447B4-8E57-4646-9DBF-B8356E6DB99B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89-416D-9057-E8C9C6CD04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ED55D9DA-5FC4-4E76-8B6C-B6C195C5C1BA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D89-416D-9057-E8C9C6CD042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3896491-A85F-4763-8D57-529FCC6AAE6D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D89-416D-9057-E8C9C6CD042B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EB978517-36E2-418F-B6F4-3AC0D94A95BF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D89-416D-9057-E8C9C6CD04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</c:spPr>
            </c:leaderLines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1</c:v>
                </c:pt>
                <c:pt idx="3">
                  <c:v>Group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480</c:v>
                </c:pt>
                <c:pt idx="1">
                  <c:v>150</c:v>
                </c:pt>
                <c:pt idx="2">
                  <c:v>80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89-416D-9057-E8C9C6CD0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764473281800747E-2"/>
          <c:y val="0.1302776038646698"/>
          <c:w val="0.97703158855438232"/>
          <c:h val="0.775916993618011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C157C5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0C9A34CA-D3A6-4A33-A414-A6AE7080D5D0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C7-4510-B758-DC6F720ECE0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1FE99F6-E24A-49F3-BD09-21D37F9CEC9F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5C7-4510-B758-DC6F720ECE0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284B502F-053A-4F39-8F3C-D9F270F67C09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C7-4510-B758-DC6F720ECE0D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FADABD35-8F22-4E97-94AD-A025EE460044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5C7-4510-B758-DC6F720ECE0D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3418D6E1-864E-4E83-AC5A-A7442BCA8C1E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C7-4510-B758-DC6F720ECE0D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7DE21CCE-CD8C-4CEE-89EF-AEE68DD8C24A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5C7-4510-B758-DC6F720ECE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1</c:v>
                </c:pt>
                <c:pt idx="4">
                  <c:v>Group 2</c:v>
                </c:pt>
                <c:pt idx="5">
                  <c:v>Group 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120</c:v>
                </c:pt>
                <c:pt idx="2">
                  <c:v>150</c:v>
                </c:pt>
                <c:pt idx="3">
                  <c:v>280</c:v>
                </c:pt>
                <c:pt idx="4">
                  <c:v>420</c:v>
                </c:pt>
                <c:pt idx="5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C7-4510-B758-DC6F720ECE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407DE7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5C3FD8C1-C911-47D1-A963-D79947D7E543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5C7-4510-B758-DC6F720ECE0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8B67CA2-93C6-4846-BD85-63277C7EC2D9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B5C7-4510-B758-DC6F720ECE0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55CDB02-1F74-4CD2-B669-0DBAF3017171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5C7-4510-B758-DC6F720ECE0D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3D649559-3C2F-4B8F-AFF3-4F708EF4F9A9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B5C7-4510-B758-DC6F720ECE0D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F4E2BB8-D0FE-414E-8779-E748433FD4C2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5C7-4510-B758-DC6F720ECE0D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984D43A1-7FA1-4BA1-AF36-F2B2D549E076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B5C7-4510-B758-DC6F720ECE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1</c:v>
                </c:pt>
                <c:pt idx="4">
                  <c:v>Group 2</c:v>
                </c:pt>
                <c:pt idx="5">
                  <c:v>Group 3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500</c:v>
                </c:pt>
                <c:pt idx="1">
                  <c:v>430</c:v>
                </c:pt>
                <c:pt idx="2">
                  <c:v>400</c:v>
                </c:pt>
                <c:pt idx="3">
                  <c:v>700</c:v>
                </c:pt>
                <c:pt idx="4">
                  <c:v>930</c:v>
                </c:pt>
                <c:pt idx="5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5C7-4510-B758-DC6F720EC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991440"/>
        <c:axId val="69046928"/>
      </c:barChart>
      <c:catAx>
        <c:axId val="6899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46928"/>
        <c:crosses val="autoZero"/>
        <c:auto val="0"/>
        <c:lblAlgn val="ctr"/>
        <c:lblOffset val="100"/>
        <c:noMultiLvlLbl val="0"/>
      </c:catAx>
      <c:valAx>
        <c:axId val="690469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899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 smtId="4294967295">
              <a:solidFill>
                <a:schemeClr val="tx2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764473281800747E-2"/>
          <c:y val="0.1302776038646698"/>
          <c:w val="0.97703158855438232"/>
          <c:h val="0.775916993618011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C157C5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0C9A34CA-D3A6-4A33-A414-A6AE7080D5D0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C7-4510-B758-DC6F720ECE0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1FE99F6-E24A-49F3-BD09-21D37F9CEC9F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5C7-4510-B758-DC6F720ECE0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284B502F-053A-4F39-8F3C-D9F270F67C09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C7-4510-B758-DC6F720ECE0D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FADABD35-8F22-4E97-94AD-A025EE460044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5C7-4510-B758-DC6F720ECE0D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3418D6E1-864E-4E83-AC5A-A7442BCA8C1E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C7-4510-B758-DC6F720ECE0D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7DE21CCE-CD8C-4CEE-89EF-AEE68DD8C24A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5C7-4510-B758-DC6F720ECE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1</c:v>
                </c:pt>
                <c:pt idx="4">
                  <c:v>Group 2</c:v>
                </c:pt>
                <c:pt idx="5">
                  <c:v>Group 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120</c:v>
                </c:pt>
                <c:pt idx="2">
                  <c:v>150</c:v>
                </c:pt>
                <c:pt idx="3">
                  <c:v>280</c:v>
                </c:pt>
                <c:pt idx="4">
                  <c:v>420</c:v>
                </c:pt>
                <c:pt idx="5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C7-4510-B758-DC6F720ECE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407DE7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5C3FD8C1-C911-47D1-A963-D79947D7E543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5C7-4510-B758-DC6F720ECE0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8B67CA2-93C6-4846-BD85-63277C7EC2D9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B5C7-4510-B758-DC6F720ECE0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55CDB02-1F74-4CD2-B669-0DBAF3017171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5C7-4510-B758-DC6F720ECE0D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3D649559-3C2F-4B8F-AFF3-4F708EF4F9A9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B5C7-4510-B758-DC6F720ECE0D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F4E2BB8-D0FE-414E-8779-E748433FD4C2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5C7-4510-B758-DC6F720ECE0D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984D43A1-7FA1-4BA1-AF36-F2B2D549E076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B5C7-4510-B758-DC6F720ECE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1</c:v>
                </c:pt>
                <c:pt idx="4">
                  <c:v>Group 2</c:v>
                </c:pt>
                <c:pt idx="5">
                  <c:v>Group 3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500</c:v>
                </c:pt>
                <c:pt idx="1">
                  <c:v>430</c:v>
                </c:pt>
                <c:pt idx="2">
                  <c:v>400</c:v>
                </c:pt>
                <c:pt idx="3">
                  <c:v>700</c:v>
                </c:pt>
                <c:pt idx="4">
                  <c:v>930</c:v>
                </c:pt>
                <c:pt idx="5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5C7-4510-B758-DC6F720EC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991440"/>
        <c:axId val="69046928"/>
      </c:barChart>
      <c:catAx>
        <c:axId val="6899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46928"/>
        <c:crosses val="autoZero"/>
        <c:auto val="0"/>
        <c:lblAlgn val="ctr"/>
        <c:lblOffset val="100"/>
        <c:noMultiLvlLbl val="0"/>
      </c:catAx>
      <c:valAx>
        <c:axId val="690469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899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 smtId="4294967295">
              <a:solidFill>
                <a:schemeClr val="tx2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1798750162125E-2"/>
          <c:y val="1.9816592335700989E-2"/>
          <c:w val="0.91518032550811768"/>
          <c:h val="0.886378049850463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1F57B8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F1B2717A-627F-4282-8D67-1083464BF5E3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4B8-4BC8-8C5C-FFCD34061E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BF49CCF6-E035-4F8C-9DB0-968013F3CFF0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4B8-4BC8-8C5C-FFCD34061E2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861EE659-4FA4-48AD-B27C-95817C8CE527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B8-4BC8-8C5C-FFCD34061E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120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B8-4BC8-8C5C-FFCD34061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407DE7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B21BEE82-5848-4A3C-A5C6-9C8FDF8C7295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B8-4BC8-8C5C-FFCD34061E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E38E401E-2CFD-49D7-BF3C-1CA4D80FEEDB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4B8-4BC8-8C5C-FFCD34061E2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78B20BF6-36CC-4EDB-B72A-4AF8E80A8CDD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4B8-4BC8-8C5C-FFCD34061E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500</c:v>
                </c:pt>
                <c:pt idx="1">
                  <c:v>430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B8-4BC8-8C5C-FFCD34061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Data 3</c:v>
                </c:pt>
              </c:strCache>
            </c:strRef>
          </c:tx>
          <c:spPr>
            <a:solidFill>
              <a:srgbClr val="1EC3D7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2DF5147C-42F6-4F6C-A3FF-95BF00F46B15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4B8-4BC8-8C5C-FFCD34061E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EDD136E2-72DC-491D-9BCB-846468CA0C73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4B8-4BC8-8C5C-FFCD34061E2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0AFA523D-D22B-4741-B763-C7FFC5EAE58F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4B8-4BC8-8C5C-FFCD34061E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230</c:v>
                </c:pt>
                <c:pt idx="1">
                  <c:v>125</c:v>
                </c:pt>
                <c:pt idx="2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4B8-4BC8-8C5C-FFCD34061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C157C5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F31D72E8-F3AF-453D-9B04-71DACA9DB5B1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34B8-4BC8-8C5C-FFCD34061E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907A4280-DDAE-4D68-8EFF-B5C46C30B12D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4B8-4BC8-8C5C-FFCD34061E2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88BD2886-56BA-4A8C-AC8F-F245A73E64D2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34B8-4BC8-8C5C-FFCD34061E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100</c:v>
                </c:pt>
                <c:pt idx="1">
                  <c:v>215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4B8-4BC8-8C5C-FFCD34061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12656"/>
        <c:axId val="69014288"/>
      </c:barChart>
      <c:catAx>
        <c:axId val="69012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14288"/>
        <c:crosses val="autoZero"/>
        <c:auto val="0"/>
        <c:lblAlgn val="ctr"/>
        <c:lblOffset val="100"/>
        <c:noMultiLvlLbl val="0"/>
      </c:catAx>
      <c:valAx>
        <c:axId val="69014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1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1798750162125E-2"/>
          <c:y val="0.15577130019664764"/>
          <c:w val="0.91518032550811768"/>
          <c:h val="0.7452121973037719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C157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C6BA533D-9119-4100-A6A7-E77A55C754CF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B50-4D97-B87B-06EF6A3E690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B0D5A0B-14AD-4522-9671-AA598BEA00F9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B50-4D97-B87B-06EF6A3E6907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294B86BB-1235-4C07-A891-203CA52979A3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B50-4D97-B87B-06EF6A3E69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120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50-4D97-B87B-06EF6A3E69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1EC3D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C7CAEB29-296F-4C77-BFCD-EA3E41040191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B50-4D97-B87B-06EF6A3E690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930E061A-FDA3-411D-B274-B1A83E0815B0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B50-4D97-B87B-06EF6A3E6907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6FFF71E1-08DE-4F59-8149-6A49A1ED5974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B50-4D97-B87B-06EF6A3E69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500</c:v>
                </c:pt>
                <c:pt idx="1">
                  <c:v>430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B50-4D97-B87B-06EF6A3E69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Data 3</c:v>
                </c:pt>
              </c:strCache>
            </c:strRef>
          </c:tx>
          <c:spPr>
            <a:solidFill>
              <a:srgbClr val="407DE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CD441D9A-87FA-440F-A839-AC8F36170A40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B50-4D97-B87B-06EF6A3E690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50A3981B-512A-4706-87E4-3E50B824F003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B50-4D97-B87B-06EF6A3E6907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C17B517-293E-40E8-A4EA-A1BECBF2CF1D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CB50-4D97-B87B-06EF6A3E69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230</c:v>
                </c:pt>
                <c:pt idx="1">
                  <c:v>125</c:v>
                </c:pt>
                <c:pt idx="2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B50-4D97-B87B-06EF6A3E69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1F57B8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B436F5E6-8402-446B-BFA2-F8A3926A159C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CB50-4D97-B87B-06EF6A3E690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7002466A-2E6D-4C51-B426-2A3886DAB2B1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B50-4D97-B87B-06EF6A3E6907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5E8B8EE2-A590-4AA0-BC52-217EEAD9FDA8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B50-4D97-B87B-06EF6A3E69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100</c:v>
                </c:pt>
                <c:pt idx="1">
                  <c:v>215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B50-4D97-B87B-06EF6A3E6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15920"/>
        <c:axId val="69013744"/>
      </c:barChart>
      <c:catAx>
        <c:axId val="69015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1">
                    <a:lumMod val="85000"/>
                    <a:lumOff val="1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13744"/>
        <c:crosses val="autoZero"/>
        <c:auto val="0"/>
        <c:lblAlgn val="ctr"/>
        <c:lblOffset val="100"/>
        <c:noMultiLvlLbl val="0"/>
      </c:catAx>
      <c:valAx>
        <c:axId val="690137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1">
                    <a:lumMod val="85000"/>
                    <a:lumOff val="1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1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 smtId="4294967295">
              <a:solidFill>
                <a:schemeClr val="tx1">
                  <a:lumMod val="85000"/>
                  <a:lumOff val="1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solidFill>
            <a:schemeClr val="tx1">
              <a:lumMod val="85000"/>
              <a:lumOff val="15000"/>
            </a:schemeClr>
          </a:solidFill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1798750162125E-2"/>
          <c:y val="0.14847300946712494"/>
          <c:w val="0.93946820497512817"/>
          <c:h val="0.757721602916717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1F57B8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2000" b="1" i="0" u="none" strike="noStrike" kern="1200" baseline="0" smtId="4294967295">
                      <a:solidFill>
                        <a:schemeClr val="tx2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  <a:cs typeface="+mn-ea"/>
                      <a:sym typeface="汉仪润圆-65简" panose="00020600040101010101" pitchFamily="18" charset="-122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6="http://schemas.microsoft.com/office/drawing/2014/chart" uri="{C3380CC4-5D6E-409C-BE32-E72D297353CC}">
                  <c16:uniqueId val="{00000000-5719-4F9B-A5D1-AC501DE7A7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2000" b="1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 Content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19-4F9B-A5D1-AC501DE7A7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407DE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2000" b="1" i="0" u="none" strike="noStrike" kern="1200" baseline="0" smtId="4294967295">
                      <a:solidFill>
                        <a:schemeClr val="tx2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  <a:cs typeface="+mn-ea"/>
                      <a:sym typeface="汉仪润圆-65简" panose="00020600040101010101" pitchFamily="18" charset="-122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6="http://schemas.microsoft.com/office/drawing/2014/chart" uri="{C3380CC4-5D6E-409C-BE32-E72D297353CC}">
                  <c16:uniqueId val="{00000002-5719-4F9B-A5D1-AC501DE7A7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2000" b="1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 Content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19-4F9B-A5D1-AC501DE7A7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Data 3</c:v>
                </c:pt>
              </c:strCache>
            </c:strRef>
          </c:tx>
          <c:spPr>
            <a:solidFill>
              <a:srgbClr val="1EC3D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2000" b="1" i="0" u="none" strike="noStrike" kern="1200" baseline="0" smtId="4294967295">
                      <a:solidFill>
                        <a:schemeClr val="tx2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  <a:cs typeface="+mn-ea"/>
                      <a:sym typeface="汉仪润圆-65简" panose="00020600040101010101" pitchFamily="18" charset="-122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6="http://schemas.microsoft.com/office/drawing/2014/chart" uri="{C3380CC4-5D6E-409C-BE32-E72D297353CC}">
                  <c16:uniqueId val="{00000004-5719-4F9B-A5D1-AC501DE7A7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2000" b="1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 Content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19-4F9B-A5D1-AC501DE7A7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C157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2000" b="1" i="0" u="none" strike="noStrike" kern="1200" baseline="0" smtId="4294967295">
                      <a:solidFill>
                        <a:schemeClr val="tx2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  <a:cs typeface="+mn-ea"/>
                      <a:sym typeface="汉仪润圆-65简" panose="00020600040101010101" pitchFamily="18" charset="-122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6="http://schemas.microsoft.com/office/drawing/2014/chart" uri="{C3380CC4-5D6E-409C-BE32-E72D297353CC}">
                  <c16:uniqueId val="{00000006-5719-4F9B-A5D1-AC501DE7A7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2000" b="1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 Content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19-4F9B-A5D1-AC501DE7A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9014832"/>
        <c:axId val="69019184"/>
      </c:barChart>
      <c:catAx>
        <c:axId val="690148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19184"/>
        <c:crosses val="autoZero"/>
        <c:auto val="0"/>
        <c:lblAlgn val="ctr"/>
        <c:lblOffset val="100"/>
        <c:noMultiLvlLbl val="0"/>
      </c:catAx>
      <c:valAx>
        <c:axId val="69019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1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1798750162125E-2"/>
          <c:y val="1.9816592335700989E-2"/>
          <c:w val="0.91518032550811768"/>
          <c:h val="0.886378049850463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07DE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120</c:v>
                </c:pt>
                <c:pt idx="2">
                  <c:v>150</c:v>
                </c:pt>
                <c:pt idx="3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8-4CBE-95C9-A361EC223B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1EC3D7">
                <a:alpha val="79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</c:v>
                </c:pt>
                <c:pt idx="1">
                  <c:v>220</c:v>
                </c:pt>
                <c:pt idx="2">
                  <c:v>130</c:v>
                </c:pt>
                <c:pt idx="3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8-4CBE-95C9-A361EC223B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Data 3</c:v>
                </c:pt>
              </c:strCache>
            </c:strRef>
          </c:tx>
          <c:spPr>
            <a:solidFill>
              <a:srgbClr val="1F57B8">
                <a:alpha val="6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189</c:v>
                </c:pt>
                <c:pt idx="1">
                  <c:v>248</c:v>
                </c:pt>
                <c:pt idx="2">
                  <c:v>420</c:v>
                </c:pt>
                <c:pt idx="3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8-4CBE-95C9-A361EC223B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C157C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100</c:v>
                </c:pt>
                <c:pt idx="1">
                  <c:v>215</c:v>
                </c:pt>
                <c:pt idx="2">
                  <c:v>300</c:v>
                </c:pt>
                <c:pt idx="3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58-4CBE-95C9-A361EC223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9021360"/>
        <c:axId val="68988720"/>
      </c:barChart>
      <c:catAx>
        <c:axId val="69021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none" spc="20" normalizeH="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8988720"/>
        <c:crosses val="autoZero"/>
        <c:auto val="0"/>
        <c:lblAlgn val="ctr"/>
        <c:lblOffset val="100"/>
        <c:noMultiLvlLbl val="0"/>
      </c:catAx>
      <c:valAx>
        <c:axId val="6898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spc="2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2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10694092512131"/>
          <c:y val="1.9978849217295647E-2"/>
          <c:w val="0.76560336351394653"/>
          <c:h val="0.8016936779022216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dPt>
            <c:idx val="0"/>
            <c:bubble3D val="0"/>
            <c:spPr>
              <a:solidFill>
                <a:srgbClr val="407DE7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A09-47BA-ABE9-4456EA6A3B24}"/>
              </c:ext>
            </c:extLst>
          </c:dPt>
          <c:dPt>
            <c:idx val="1"/>
            <c:bubble3D val="0"/>
            <c:spPr>
              <a:solidFill>
                <a:srgbClr val="1F57B8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A09-47BA-ABE9-4456EA6A3B24}"/>
              </c:ext>
            </c:extLst>
          </c:dPt>
          <c:dPt>
            <c:idx val="2"/>
            <c:bubble3D val="0"/>
            <c:spPr>
              <a:solidFill>
                <a:srgbClr val="1EC3D7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EA09-47BA-ABE9-4456EA6A3B24}"/>
              </c:ext>
            </c:extLst>
          </c:dPt>
          <c:dPt>
            <c:idx val="3"/>
            <c:bubble3D val="0"/>
            <c:spPr>
              <a:solidFill>
                <a:srgbClr val="C157C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EA09-47BA-ABE9-4456EA6A3B2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9253F553-E226-41EE-B490-CADE6C3B368D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A09-47BA-ABE9-4456EA6A3B2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B2F1271-C955-4F41-BE09-4AA48FBC7FCC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A09-47BA-ABE9-4456EA6A3B24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A7332C52-9221-4CA7-8CF0-5EB18E9632DC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A09-47BA-ABE9-4456EA6A3B24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513F8E3D-3A7E-47F2-A1A1-D824F1002B42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A09-47BA-ABE9-4456EA6A3B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1</c:v>
                </c:pt>
                <c:pt idx="3">
                  <c:v>Group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480</c:v>
                </c:pt>
                <c:pt idx="1">
                  <c:v>150</c:v>
                </c:pt>
                <c:pt idx="2">
                  <c:v>80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09-47BA-ABE9-4456EA6A3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10694092512131"/>
          <c:y val="1.9978849217295647E-2"/>
          <c:w val="0.76560336351394653"/>
          <c:h val="0.8016936779022216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dPt>
            <c:idx val="0"/>
            <c:bubble3D val="0"/>
            <c:spPr>
              <a:solidFill>
                <a:srgbClr val="407DE7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FDB-4B64-ADC2-812C50D13ABB}"/>
              </c:ext>
            </c:extLst>
          </c:dPt>
          <c:dPt>
            <c:idx val="1"/>
            <c:bubble3D val="0"/>
            <c:spPr>
              <a:solidFill>
                <a:srgbClr val="1F57B8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FDB-4B64-ADC2-812C50D13ABB}"/>
              </c:ext>
            </c:extLst>
          </c:dPt>
          <c:dPt>
            <c:idx val="2"/>
            <c:bubble3D val="0"/>
            <c:spPr>
              <a:solidFill>
                <a:srgbClr val="1EC3D7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FDB-4B64-ADC2-812C50D13ABB}"/>
              </c:ext>
            </c:extLst>
          </c:dPt>
          <c:dPt>
            <c:idx val="3"/>
            <c:bubble3D val="0"/>
            <c:spPr>
              <a:solidFill>
                <a:srgbClr val="C157C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AFDB-4B64-ADC2-812C50D13AB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4CF13BC7-79C6-4EFC-893B-8C5A23A80E7D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DB-4B64-ADC2-812C50D13AB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8C30110D-D6DA-4B88-A827-66B937ECB1AE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FDB-4B64-ADC2-812C50D13AB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FFFFE33-E015-416E-9B51-EA3F15E45908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FDB-4B64-ADC2-812C50D13ABB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86056366-2E5A-4C23-805C-22B46A45AE31}" type="PERCENTAG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bg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FDB-4B64-ADC2-812C50D13A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1</c:v>
                </c:pt>
                <c:pt idx="3">
                  <c:v>Group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480</c:v>
                </c:pt>
                <c:pt idx="1">
                  <c:v>150</c:v>
                </c:pt>
                <c:pt idx="2">
                  <c:v>80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B-4B64-ADC2-812C50D13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1798750162125E-2"/>
          <c:y val="1.9816592335700989E-2"/>
          <c:w val="0.91518032550811768"/>
          <c:h val="0.886378049850463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07DE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4.7347594052553177E-2"/>
                  <c:y val="3.86578706093132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40DD3D8-0A1C-4915-9012-1546B2DE2C56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20E-49EE-ABC5-59B960266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1-920E-49EE-ABC5-59B9602665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1EC3D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3.8242287933826447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D5858C71-04A3-48A1-8AD3-A154FFFF3EEC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195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20E-49EE-ABC5-59B960266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3-920E-49EE-ABC5-59B9602665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Data 3</c:v>
                </c:pt>
              </c:strCache>
            </c:strRef>
          </c:tx>
          <c:spPr>
            <a:solidFill>
              <a:srgbClr val="C157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6.5558210015296936E-2"/>
                  <c:y val="-1.93289350718259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200" b="0" i="0" u="none" strike="noStrike" kern="1200" baseline="0" smtId="4294967295">
                        <a:solidFill>
                          <a:schemeClr val="tx2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  <a:cs typeface="+mn-ea"/>
                        <a:sym typeface="汉仪润圆-65简" panose="00020600040101010101" pitchFamily="18" charset="-122"/>
                      </a:defRPr>
                    </a:pPr>
                    <a:fld id="{180421A2-3A00-4623-BDA2-1D5BE12A7EA6}" type="VALUE"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>
                        <a:defRPr lang="zh-CN" sz="1200" b="0" i="0" u="none" strike="noStrike" kern="1200" baseline="0" smtId="4294967295">
                          <a:solidFill>
                            <a:schemeClr val="tx2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  <a:cs typeface="+mn-ea"/>
                          <a:sym typeface="汉仪润圆-65简" panose="00020600040101010101" pitchFamily="18" charset="-122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20E-49EE-ABC5-59B960266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 smtId="4294967295">
                    <a:solidFill>
                      <a:schemeClr val="tx2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  <a:cs typeface="+mn-ea"/>
                    <a:sym typeface="汉仪润圆-65简" panose="00020600040101010101" pitchFamily="18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230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5-920E-49EE-ABC5-59B960266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022448"/>
        <c:axId val="68991984"/>
      </c:barChart>
      <c:catAx>
        <c:axId val="69022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8991984"/>
        <c:crosses val="autoZero"/>
        <c:auto val="0"/>
        <c:lblAlgn val="ctr"/>
        <c:lblOffset val="100"/>
        <c:noMultiLvlLbl val="0"/>
      </c:catAx>
      <c:valAx>
        <c:axId val="6899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 smtId="4294967295">
                <a:solidFill>
                  <a:schemeClr val="tx2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defRPr>
            </a:pPr>
            <a:endParaRPr lang="zh-CN"/>
          </a:p>
        </c:txPr>
        <c:crossAx val="6902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mtId="4294967295">
          <a:latin typeface="汉仪润圆-65简" panose="00020600040101010101" pitchFamily="18" charset="-122"/>
          <a:ea typeface="汉仪润圆-65简" panose="00020600040101010101" pitchFamily="18" charset="-122"/>
          <a:cs typeface="+mn-ea"/>
          <a:sym typeface="汉仪润圆-65简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3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汉仪润圆-65简" panose="00020600040101010101" pitchFamily="18" charset="-122"/>
              </a:rPr>
              <a:t>2024/4/2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汉仪润圆-65简" panose="00020600040101010101" pitchFamily="18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283CE2B5-C7CF-4FCB-A687-2965513C8919}" type="datetimeFigureOut">
              <a:rPr lang="zh-CN" altLang="en-US" smtClean="0"/>
              <a:pPr/>
              <a:t>2024/4/2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9DAEF730-554A-4C31-AC8F-C3E8827AFB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92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3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模板来自于： 第一</a:t>
            </a:r>
            <a:r>
              <a:rPr lang="en-US" altLang="zh-CN" dirty="0"/>
              <a:t>PPT https://www.1ppt.com/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6D21FB7-ACA5-4968-93AE-357491B1CDD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79443EC-D862-45E8-AF97-7E7B63FC61C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pitchFamily="18" charset="-122"/>
            </a:endParaRPr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912D8F1-5551-4890-9B9C-1F63E579A10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pic>
        <p:nvPicPr>
          <p:cNvPr id="5" name="墨迹 6">
            <a:extLst>
              <a:ext uri="{FF2B5EF4-FFF2-40B4-BE49-F238E27FC236}">
                <a16:creationId xmlns:a16="http://schemas.microsoft.com/office/drawing/2014/main" id="{6EBBEC50-721B-9297-DE8C-65115C350A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270030" y="494801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8873970" y="0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562A7DC-9365-4B49-9AB1-4083F7C6C42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pic>
        <p:nvPicPr>
          <p:cNvPr id="5" name="墨迹 6">
            <a:extLst>
              <a:ext uri="{FF2B5EF4-FFF2-40B4-BE49-F238E27FC236}">
                <a16:creationId xmlns:a16="http://schemas.microsoft.com/office/drawing/2014/main" id="{6EBBEC50-721B-9297-DE8C-65115C350A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270030" y="494801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8873970" y="0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F0D9899-444E-4A64-BEE3-9F5D252BD679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pic>
        <p:nvPicPr>
          <p:cNvPr id="5" name="墨迹 6">
            <a:extLst>
              <a:ext uri="{FF2B5EF4-FFF2-40B4-BE49-F238E27FC236}">
                <a16:creationId xmlns:a16="http://schemas.microsoft.com/office/drawing/2014/main" id="{6EBBEC50-721B-9297-DE8C-65115C350A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270030" y="494801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8873970" y="0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E8F4F16-64B5-499C-BC95-E795DD6529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1C97CA1-E34C-4330-95C7-D2D4EFD65962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3C61817-6407-4D8A-B096-0A645DCF449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4" b="47437"/>
          <a:stretch>
            <a:fillRect/>
          </a:stretch>
        </p:blipFill>
        <p:spPr>
          <a:xfrm flipH="1">
            <a:off x="-1" y="0"/>
            <a:ext cx="2075543" cy="1102807"/>
          </a:xfrm>
          <a:custGeom>
            <a:avLst/>
            <a:gdLst>
              <a:gd name="connsiteX0" fmla="*/ 0 w 4092143"/>
              <a:gd name="connsiteY0" fmla="*/ 0 h 2174295"/>
              <a:gd name="connsiteX1" fmla="*/ 4092143 w 4092143"/>
              <a:gd name="connsiteY1" fmla="*/ 0 h 2174295"/>
              <a:gd name="connsiteX2" fmla="*/ 4092143 w 4092143"/>
              <a:gd name="connsiteY2" fmla="*/ 2174295 h 2174295"/>
              <a:gd name="connsiteX3" fmla="*/ 4056056 w 4092143"/>
              <a:gd name="connsiteY3" fmla="*/ 2163337 h 2174295"/>
              <a:gd name="connsiteX4" fmla="*/ 1465057 w 4092143"/>
              <a:gd name="connsiteY4" fmla="*/ 1306286 h 2174295"/>
              <a:gd name="connsiteX5" fmla="*/ 884486 w 4092143"/>
              <a:gd name="connsiteY5" fmla="*/ 914400 h 2174295"/>
              <a:gd name="connsiteX6" fmla="*/ 21793 w 4092143"/>
              <a:gd name="connsiteY6" fmla="*/ 40141 h 217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2143" h="2174295">
                <a:moveTo>
                  <a:pt x="0" y="0"/>
                </a:moveTo>
                <a:lnTo>
                  <a:pt x="4092143" y="0"/>
                </a:lnTo>
                <a:lnTo>
                  <a:pt x="4092143" y="2174295"/>
                </a:lnTo>
                <a:lnTo>
                  <a:pt x="4056056" y="2163337"/>
                </a:lnTo>
                <a:cubicBezTo>
                  <a:pt x="3380376" y="1956367"/>
                  <a:pt x="1962474" y="1498903"/>
                  <a:pt x="1465057" y="1306286"/>
                </a:cubicBezTo>
                <a:cubicBezTo>
                  <a:pt x="896581" y="1086153"/>
                  <a:pt x="1133648" y="1165981"/>
                  <a:pt x="884486" y="914400"/>
                </a:cubicBezTo>
                <a:cubicBezTo>
                  <a:pt x="697615" y="725714"/>
                  <a:pt x="201861" y="330200"/>
                  <a:pt x="21793" y="40141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B6D21B80-9413-4EE8-A058-97DF2E8B882E}" type="datetimeFigureOut">
              <a:rPr lang="zh-CN" altLang="en-US" smtClean="0"/>
              <a:pPr/>
              <a:t>2024/4/2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2F1850-6661-42FC-9D6D-89140B9F61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0958286" y="4862286"/>
            <a:ext cx="827314" cy="27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pitchFamily="18" charset="-122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10712421" y="6167306"/>
            <a:ext cx="1479579" cy="690694"/>
          </a:xfrm>
          <a:custGeom>
            <a:avLst/>
            <a:gdLst>
              <a:gd name="connsiteX0" fmla="*/ 1479579 w 1479579"/>
              <a:gd name="connsiteY0" fmla="*/ 0 h 690694"/>
              <a:gd name="connsiteX1" fmla="*/ 1479579 w 1479579"/>
              <a:gd name="connsiteY1" fmla="*/ 690694 h 690694"/>
              <a:gd name="connsiteX2" fmla="*/ 0 w 1479579"/>
              <a:gd name="connsiteY2" fmla="*/ 690694 h 690694"/>
              <a:gd name="connsiteX3" fmla="*/ 91299 w 1479579"/>
              <a:gd name="connsiteY3" fmla="*/ 597532 h 690694"/>
              <a:gd name="connsiteX4" fmla="*/ 1353771 w 1479579"/>
              <a:gd name="connsiteY4" fmla="*/ 20874 h 69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579" h="690694">
                <a:moveTo>
                  <a:pt x="1479579" y="0"/>
                </a:moveTo>
                <a:lnTo>
                  <a:pt x="1479579" y="690694"/>
                </a:lnTo>
                <a:lnTo>
                  <a:pt x="0" y="690694"/>
                </a:lnTo>
                <a:lnTo>
                  <a:pt x="91299" y="597532"/>
                </a:lnTo>
                <a:cubicBezTo>
                  <a:pt x="403867" y="327826"/>
                  <a:pt x="843903" y="123210"/>
                  <a:pt x="1353771" y="20874"/>
                </a:cubicBezTo>
                <a:close/>
              </a:path>
            </a:pathLst>
          </a:custGeom>
          <a:gradFill>
            <a:gsLst>
              <a:gs pos="0">
                <a:srgbClr val="38B6EC"/>
              </a:gs>
              <a:gs pos="87000">
                <a:srgbClr val="407DE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  <p:sldLayoutId id="2147483652" r:id="rId12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6" r:id="rId2"/>
    <p:sldLayoutId id="2147483677" r:id="rId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870857"/>
            <a:ext cx="11974286" cy="59871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1886736"/>
            <a:ext cx="5127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l"/>
            <a:r>
              <a:rPr lang="zh-CN" altLang="en-US" sz="8000" dirty="0">
                <a:gradFill>
                  <a:gsLst>
                    <a:gs pos="0">
                      <a:srgbClr val="27349A"/>
                    </a:gs>
                    <a:gs pos="100000">
                      <a:srgbClr val="4B0684"/>
                    </a:gs>
                  </a:gsLst>
                  <a:lin ang="0" scaled="0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汉仪润圆-65简" panose="00020600040101010101" pitchFamily="18" charset="-122"/>
              </a:rPr>
              <a:t>数据分析</a:t>
            </a:r>
            <a:endParaRPr lang="en-US" altLang="zh-CN" sz="8000" dirty="0">
              <a:gradFill>
                <a:gsLst>
                  <a:gs pos="0">
                    <a:srgbClr val="27349A"/>
                  </a:gs>
                  <a:gs pos="100000">
                    <a:srgbClr val="4B0684"/>
                  </a:gs>
                </a:gsLst>
                <a:lin ang="0" scaled="0"/>
              </a:gradFill>
              <a:latin typeface="优设标题黑" panose="00000500000000000000" pitchFamily="2" charset="-122"/>
              <a:ea typeface="优设标题黑" panose="00000500000000000000" pitchFamily="2" charset="-122"/>
              <a:cs typeface="+mn-ea"/>
              <a:sym typeface="汉仪润圆-65简" panose="00020600040101010101" pitchFamily="18" charset="-122"/>
            </a:endParaRPr>
          </a:p>
          <a:p>
            <a:pPr algn="l"/>
            <a:r>
              <a:rPr lang="zh-CN" altLang="en-US" sz="8000" dirty="0">
                <a:gradFill>
                  <a:gsLst>
                    <a:gs pos="0">
                      <a:srgbClr val="27349A"/>
                    </a:gs>
                    <a:gs pos="100000">
                      <a:srgbClr val="4B0684"/>
                    </a:gs>
                  </a:gsLst>
                  <a:lin ang="0" scaled="0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汉仪润圆-65简" panose="00020600040101010101" pitchFamily="18" charset="-122"/>
              </a:rPr>
              <a:t>报告模板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20285" y="5236856"/>
            <a:ext cx="14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2649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第一</a:t>
            </a:r>
            <a:r>
              <a:rPr lang="en-US" altLang="zh-CN" dirty="0">
                <a:solidFill>
                  <a:srgbClr val="2649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PPT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95802" y="5165447"/>
            <a:ext cx="2124203" cy="529193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264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2011" y="5654240"/>
            <a:ext cx="1031784" cy="45720"/>
          </a:xfrm>
          <a:prstGeom prst="rect">
            <a:avLst/>
          </a:prstGeom>
          <a:solidFill>
            <a:srgbClr val="3BD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810937" y="1637875"/>
            <a:ext cx="255971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400">
              <a:buNone/>
            </a:pPr>
            <a:r>
              <a:rPr lang="zh-CN" altLang="en-US" sz="1200" cap="all" dirty="0">
                <a:solidFill>
                  <a:srgbClr val="27349A"/>
                </a:solidFill>
                <a:cs typeface="+mn-ea"/>
                <a:sym typeface="汉仪润圆-65简" panose="00020600040101010101" pitchFamily="18" charset="-122"/>
              </a:rPr>
              <a:t>业务运营</a:t>
            </a:r>
            <a:r>
              <a:rPr lang="en-US" altLang="zh-CN" sz="1200" cap="all" dirty="0">
                <a:solidFill>
                  <a:srgbClr val="27349A"/>
                </a:solidFill>
                <a:cs typeface="+mn-ea"/>
                <a:sym typeface="汉仪润圆-65简" panose="00020600040101010101" pitchFamily="18" charset="-122"/>
              </a:rPr>
              <a:t>/</a:t>
            </a:r>
            <a:r>
              <a:rPr lang="zh-CN" altLang="en-US" sz="1200" cap="all" dirty="0">
                <a:solidFill>
                  <a:srgbClr val="27349A"/>
                </a:solidFill>
                <a:cs typeface="+mn-ea"/>
                <a:sym typeface="汉仪润圆-65简" panose="00020600040101010101" pitchFamily="18" charset="-122"/>
              </a:rPr>
              <a:t>销售</a:t>
            </a:r>
            <a:r>
              <a:rPr lang="en-US" altLang="zh-CN" sz="1200" cap="all" dirty="0">
                <a:solidFill>
                  <a:srgbClr val="27349A"/>
                </a:solidFill>
                <a:cs typeface="+mn-ea"/>
                <a:sym typeface="汉仪润圆-65简" panose="00020600040101010101" pitchFamily="18" charset="-122"/>
              </a:rPr>
              <a:t>/</a:t>
            </a:r>
            <a:r>
              <a:rPr lang="zh-CN" altLang="en-US" sz="1200" cap="all" dirty="0">
                <a:solidFill>
                  <a:srgbClr val="27349A"/>
                </a:solidFill>
                <a:cs typeface="+mn-ea"/>
                <a:sym typeface="汉仪润圆-65简" panose="00020600040101010101" pitchFamily="18" charset="-122"/>
              </a:rPr>
              <a:t>财务报表</a:t>
            </a:r>
          </a:p>
        </p:txBody>
      </p:sp>
      <p:cxnSp>
        <p:nvCxnSpPr>
          <p:cNvPr id="9" name="直接连接符 8"/>
          <p:cNvCxnSpPr/>
          <p:nvPr/>
        </p:nvCxnSpPr>
        <p:spPr>
          <a:xfrm rot="16200000" flipH="1">
            <a:off x="1229120" y="4173215"/>
            <a:ext cx="0" cy="838076"/>
          </a:xfrm>
          <a:prstGeom prst="line">
            <a:avLst/>
          </a:prstGeom>
          <a:ln w="28575">
            <a:solidFill>
              <a:srgbClr val="3BD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10082" y="1178595"/>
            <a:ext cx="118536" cy="118536"/>
          </a:xfrm>
          <a:prstGeom prst="ellipse">
            <a:avLst/>
          </a:prstGeom>
          <a:solidFill>
            <a:srgbClr val="3BD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77273" y="1178595"/>
            <a:ext cx="118536" cy="118536"/>
          </a:xfrm>
          <a:prstGeom prst="ellipse">
            <a:avLst/>
          </a:prstGeom>
          <a:solidFill>
            <a:srgbClr val="3BD39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44464" y="1178595"/>
            <a:ext cx="118536" cy="118536"/>
          </a:xfrm>
          <a:prstGeom prst="ellipse">
            <a:avLst/>
          </a:prstGeom>
          <a:solidFill>
            <a:srgbClr val="3BD39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11655" y="1178595"/>
            <a:ext cx="118536" cy="118536"/>
          </a:xfrm>
          <a:prstGeom prst="ellipse">
            <a:avLst/>
          </a:prstGeom>
          <a:solidFill>
            <a:srgbClr val="3BD39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306"/>
          <p:cNvGraphicFramePr/>
          <p:nvPr/>
        </p:nvGraphicFramePr>
        <p:xfrm>
          <a:off x="1054665" y="1560391"/>
          <a:ext cx="9715500" cy="321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036"/>
          <p:cNvSpPr/>
          <p:nvPr/>
        </p:nvSpPr>
        <p:spPr>
          <a:xfrm>
            <a:off x="8842385" y="5093213"/>
            <a:ext cx="483033" cy="483033"/>
          </a:xfrm>
          <a:prstGeom prst="ellipse">
            <a:avLst/>
          </a:prstGeom>
          <a:solidFill>
            <a:srgbClr val="C15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18" name="058"/>
          <p:cNvGrpSpPr/>
          <p:nvPr/>
        </p:nvGrpSpPr>
        <p:grpSpPr>
          <a:xfrm>
            <a:off x="8959642" y="5214749"/>
            <a:ext cx="234881" cy="235433"/>
            <a:chOff x="21201062" y="3320886"/>
            <a:chExt cx="676275" cy="677863"/>
          </a:xfrm>
          <a:solidFill>
            <a:schemeClr val="bg1"/>
          </a:solidFill>
        </p:grpSpPr>
        <p:sp>
          <p:nvSpPr>
            <p:cNvPr id="19" name="Freeform 81"/>
            <p:cNvSpPr>
              <a:spLocks noEditPoints="1"/>
            </p:cNvSpPr>
            <p:nvPr/>
          </p:nvSpPr>
          <p:spPr bwMode="auto">
            <a:xfrm>
              <a:off x="21201062" y="3320886"/>
              <a:ext cx="676275" cy="677863"/>
            </a:xfrm>
            <a:custGeom>
              <a:avLst/>
              <a:gdLst>
                <a:gd name="T0" fmla="*/ 61 w 71"/>
                <a:gd name="T1" fmla="*/ 21 h 71"/>
                <a:gd name="T2" fmla="*/ 63 w 71"/>
                <a:gd name="T3" fmla="*/ 12 h 71"/>
                <a:gd name="T4" fmla="*/ 51 w 71"/>
                <a:gd name="T5" fmla="*/ 11 h 71"/>
                <a:gd name="T6" fmla="*/ 38 w 71"/>
                <a:gd name="T7" fmla="*/ 0 h 71"/>
                <a:gd name="T8" fmla="*/ 29 w 71"/>
                <a:gd name="T9" fmla="*/ 8 h 71"/>
                <a:gd name="T10" fmla="*/ 12 w 71"/>
                <a:gd name="T11" fmla="*/ 9 h 71"/>
                <a:gd name="T12" fmla="*/ 9 w 71"/>
                <a:gd name="T13" fmla="*/ 19 h 71"/>
                <a:gd name="T14" fmla="*/ 5 w 71"/>
                <a:gd name="T15" fmla="*/ 29 h 71"/>
                <a:gd name="T16" fmla="*/ 5 w 71"/>
                <a:gd name="T17" fmla="*/ 43 h 71"/>
                <a:gd name="T18" fmla="*/ 9 w 71"/>
                <a:gd name="T19" fmla="*/ 53 h 71"/>
                <a:gd name="T20" fmla="*/ 16 w 71"/>
                <a:gd name="T21" fmla="*/ 64 h 71"/>
                <a:gd name="T22" fmla="*/ 29 w 71"/>
                <a:gd name="T23" fmla="*/ 64 h 71"/>
                <a:gd name="T24" fmla="*/ 38 w 71"/>
                <a:gd name="T25" fmla="*/ 71 h 71"/>
                <a:gd name="T26" fmla="*/ 51 w 71"/>
                <a:gd name="T27" fmla="*/ 61 h 71"/>
                <a:gd name="T28" fmla="*/ 59 w 71"/>
                <a:gd name="T29" fmla="*/ 63 h 71"/>
                <a:gd name="T30" fmla="*/ 61 w 71"/>
                <a:gd name="T31" fmla="*/ 51 h 71"/>
                <a:gd name="T32" fmla="*/ 71 w 71"/>
                <a:gd name="T33" fmla="*/ 38 h 71"/>
                <a:gd name="T34" fmla="*/ 69 w 71"/>
                <a:gd name="T35" fmla="*/ 38 h 71"/>
                <a:gd name="T36" fmla="*/ 62 w 71"/>
                <a:gd name="T37" fmla="*/ 42 h 71"/>
                <a:gd name="T38" fmla="*/ 58 w 71"/>
                <a:gd name="T39" fmla="*/ 50 h 71"/>
                <a:gd name="T40" fmla="*/ 61 w 71"/>
                <a:gd name="T41" fmla="*/ 57 h 71"/>
                <a:gd name="T42" fmla="*/ 52 w 71"/>
                <a:gd name="T43" fmla="*/ 58 h 71"/>
                <a:gd name="T44" fmla="*/ 41 w 71"/>
                <a:gd name="T45" fmla="*/ 62 h 71"/>
                <a:gd name="T46" fmla="*/ 41 w 71"/>
                <a:gd name="T47" fmla="*/ 63 h 71"/>
                <a:gd name="T48" fmla="*/ 33 w 71"/>
                <a:gd name="T49" fmla="*/ 69 h 71"/>
                <a:gd name="T50" fmla="*/ 30 w 71"/>
                <a:gd name="T51" fmla="*/ 62 h 71"/>
                <a:gd name="T52" fmla="*/ 22 w 71"/>
                <a:gd name="T53" fmla="*/ 58 h 71"/>
                <a:gd name="T54" fmla="*/ 17 w 71"/>
                <a:gd name="T55" fmla="*/ 61 h 71"/>
                <a:gd name="T56" fmla="*/ 11 w 71"/>
                <a:gd name="T57" fmla="*/ 54 h 71"/>
                <a:gd name="T58" fmla="*/ 13 w 71"/>
                <a:gd name="T59" fmla="*/ 50 h 71"/>
                <a:gd name="T60" fmla="*/ 9 w 71"/>
                <a:gd name="T61" fmla="*/ 41 h 71"/>
                <a:gd name="T62" fmla="*/ 3 w 71"/>
                <a:gd name="T63" fmla="*/ 33 h 71"/>
                <a:gd name="T64" fmla="*/ 10 w 71"/>
                <a:gd name="T65" fmla="*/ 30 h 71"/>
                <a:gd name="T66" fmla="*/ 13 w 71"/>
                <a:gd name="T67" fmla="*/ 22 h 71"/>
                <a:gd name="T68" fmla="*/ 10 w 71"/>
                <a:gd name="T69" fmla="*/ 16 h 71"/>
                <a:gd name="T70" fmla="*/ 17 w 71"/>
                <a:gd name="T71" fmla="*/ 11 h 71"/>
                <a:gd name="T72" fmla="*/ 22 w 71"/>
                <a:gd name="T73" fmla="*/ 14 h 71"/>
                <a:gd name="T74" fmla="*/ 31 w 71"/>
                <a:gd name="T75" fmla="*/ 9 h 71"/>
                <a:gd name="T76" fmla="*/ 38 w 71"/>
                <a:gd name="T77" fmla="*/ 3 h 71"/>
                <a:gd name="T78" fmla="*/ 41 w 71"/>
                <a:gd name="T79" fmla="*/ 9 h 71"/>
                <a:gd name="T80" fmla="*/ 41 w 71"/>
                <a:gd name="T81" fmla="*/ 9 h 71"/>
                <a:gd name="T82" fmla="*/ 41 w 71"/>
                <a:gd name="T83" fmla="*/ 10 h 71"/>
                <a:gd name="T84" fmla="*/ 41 w 71"/>
                <a:gd name="T85" fmla="*/ 10 h 71"/>
                <a:gd name="T86" fmla="*/ 41 w 71"/>
                <a:gd name="T87" fmla="*/ 10 h 71"/>
                <a:gd name="T88" fmla="*/ 52 w 71"/>
                <a:gd name="T89" fmla="*/ 13 h 71"/>
                <a:gd name="T90" fmla="*/ 61 w 71"/>
                <a:gd name="T91" fmla="*/ 14 h 71"/>
                <a:gd name="T92" fmla="*/ 58 w 71"/>
                <a:gd name="T93" fmla="*/ 20 h 71"/>
                <a:gd name="T94" fmla="*/ 58 w 71"/>
                <a:gd name="T95" fmla="*/ 20 h 71"/>
                <a:gd name="T96" fmla="*/ 58 w 71"/>
                <a:gd name="T97" fmla="*/ 21 h 71"/>
                <a:gd name="T98" fmla="*/ 58 w 71"/>
                <a:gd name="T99" fmla="*/ 21 h 71"/>
                <a:gd name="T100" fmla="*/ 63 w 71"/>
                <a:gd name="T101" fmla="*/ 31 h 71"/>
                <a:gd name="T102" fmla="*/ 69 w 71"/>
                <a:gd name="T103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71">
                  <a:moveTo>
                    <a:pt x="67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3" y="26"/>
                    <a:pt x="62" y="23"/>
                    <a:pt x="61" y="21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4" y="18"/>
                    <a:pt x="64" y="17"/>
                    <a:pt x="64" y="16"/>
                  </a:cubicBezTo>
                  <a:cubicBezTo>
                    <a:pt x="64" y="15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7"/>
                    <a:pt x="54" y="7"/>
                    <a:pt x="52" y="9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8" y="10"/>
                    <a:pt x="46" y="8"/>
                    <a:pt x="43" y="8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8"/>
                    <a:pt x="23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7" y="7"/>
                    <a:pt x="14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3"/>
                    <a:pt x="8" y="26"/>
                    <a:pt x="8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6"/>
                    <a:pt x="9" y="48"/>
                    <a:pt x="11" y="51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7"/>
                    <a:pt x="9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6" y="64"/>
                  </a:cubicBezTo>
                  <a:cubicBezTo>
                    <a:pt x="17" y="64"/>
                    <a:pt x="18" y="64"/>
                    <a:pt x="19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3" y="62"/>
                    <a:pt x="26" y="63"/>
                    <a:pt x="29" y="6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31" y="71"/>
                    <a:pt x="3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3" y="69"/>
                    <a:pt x="43" y="67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6" y="63"/>
                    <a:pt x="48" y="62"/>
                    <a:pt x="51" y="61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7" y="64"/>
                    <a:pt x="58" y="64"/>
                    <a:pt x="59" y="63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7"/>
                    <a:pt x="64" y="54"/>
                    <a:pt x="63" y="5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8"/>
                    <a:pt x="63" y="46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71" y="41"/>
                    <a:pt x="71" y="38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1"/>
                    <a:pt x="69" y="29"/>
                    <a:pt x="67" y="29"/>
                  </a:cubicBezTo>
                  <a:close/>
                  <a:moveTo>
                    <a:pt x="69" y="38"/>
                  </a:moveTo>
                  <a:cubicBezTo>
                    <a:pt x="69" y="40"/>
                    <a:pt x="68" y="41"/>
                    <a:pt x="67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5"/>
                    <a:pt x="60" y="47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1"/>
                    <a:pt x="58" y="51"/>
                    <a:pt x="58" y="52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5"/>
                    <a:pt x="62" y="57"/>
                    <a:pt x="61" y="57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2"/>
                    <a:pt x="55" y="62"/>
                    <a:pt x="54" y="6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7" y="60"/>
                    <a:pt x="45" y="61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3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8"/>
                    <a:pt x="39" y="69"/>
                    <a:pt x="38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9"/>
                    <a:pt x="31" y="68"/>
                    <a:pt x="31" y="67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2"/>
                    <a:pt x="31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7" y="61"/>
                    <a:pt x="24" y="60"/>
                    <a:pt x="22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0" y="58"/>
                    <a:pt x="20" y="58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2"/>
                    <a:pt x="15" y="62"/>
                    <a:pt x="14" y="61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5"/>
                    <a:pt x="11" y="5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1"/>
                    <a:pt x="14" y="51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7"/>
                    <a:pt x="11" y="45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1"/>
                    <a:pt x="9" y="41"/>
                    <a:pt x="9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0"/>
                    <a:pt x="3" y="38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4" y="31"/>
                    <a:pt x="5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7"/>
                    <a:pt x="12" y="24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1" y="14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2"/>
                    <a:pt x="27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2" y="3"/>
                    <a:pt x="33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1" y="4"/>
                    <a:pt x="41" y="5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5" y="11"/>
                    <a:pt x="47" y="12"/>
                    <a:pt x="50" y="14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0"/>
                    <a:pt x="57" y="10"/>
                    <a:pt x="57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2" y="16"/>
                    <a:pt x="61" y="17"/>
                    <a:pt x="61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2"/>
                    <a:pt x="58" y="22"/>
                  </a:cubicBezTo>
                  <a:cubicBezTo>
                    <a:pt x="60" y="24"/>
                    <a:pt x="61" y="27"/>
                    <a:pt x="62" y="30"/>
                  </a:cubicBezTo>
                  <a:cubicBezTo>
                    <a:pt x="62" y="31"/>
                    <a:pt x="62" y="31"/>
                    <a:pt x="63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8" y="31"/>
                    <a:pt x="69" y="32"/>
                    <a:pt x="69" y="33"/>
                  </a:cubicBezTo>
                  <a:lnTo>
                    <a:pt x="6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0" name="Freeform 82"/>
            <p:cNvSpPr>
              <a:spLocks noEditPoints="1"/>
            </p:cNvSpPr>
            <p:nvPr/>
          </p:nvSpPr>
          <p:spPr bwMode="auto">
            <a:xfrm>
              <a:off x="21324888" y="3444711"/>
              <a:ext cx="428625" cy="430213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23 w 45"/>
                <a:gd name="T11" fmla="*/ 43 h 45"/>
                <a:gd name="T12" fmla="*/ 3 w 45"/>
                <a:gd name="T13" fmla="*/ 23 h 45"/>
                <a:gd name="T14" fmla="*/ 23 w 45"/>
                <a:gd name="T15" fmla="*/ 3 h 45"/>
                <a:gd name="T16" fmla="*/ 43 w 45"/>
                <a:gd name="T17" fmla="*/ 23 h 45"/>
                <a:gd name="T18" fmla="*/ 23 w 45"/>
                <a:gd name="T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3"/>
                  </a:moveTo>
                  <a:cubicBezTo>
                    <a:pt x="12" y="43"/>
                    <a:pt x="3" y="34"/>
                    <a:pt x="3" y="23"/>
                  </a:cubicBezTo>
                  <a:cubicBezTo>
                    <a:pt x="3" y="12"/>
                    <a:pt x="12" y="3"/>
                    <a:pt x="23" y="3"/>
                  </a:cubicBezTo>
                  <a:cubicBezTo>
                    <a:pt x="34" y="3"/>
                    <a:pt x="43" y="12"/>
                    <a:pt x="43" y="23"/>
                  </a:cubicBezTo>
                  <a:cubicBezTo>
                    <a:pt x="43" y="34"/>
                    <a:pt x="34" y="43"/>
                    <a:pt x="2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22" name="041"/>
          <p:cNvSpPr/>
          <p:nvPr/>
        </p:nvSpPr>
        <p:spPr>
          <a:xfrm>
            <a:off x="3735460" y="5095897"/>
            <a:ext cx="483033" cy="483033"/>
          </a:xfrm>
          <a:prstGeom prst="ellipse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23" name="061"/>
          <p:cNvGrpSpPr/>
          <p:nvPr/>
        </p:nvGrpSpPr>
        <p:grpSpPr>
          <a:xfrm>
            <a:off x="3874535" y="5237954"/>
            <a:ext cx="224957" cy="191875"/>
            <a:chOff x="17753012" y="5292725"/>
            <a:chExt cx="647700" cy="552450"/>
          </a:xfrm>
          <a:solidFill>
            <a:schemeClr val="bg1"/>
          </a:solidFill>
        </p:grpSpPr>
        <p:sp>
          <p:nvSpPr>
            <p:cNvPr id="24" name="Freeform 95"/>
            <p:cNvSpPr>
              <a:spLocks noEditPoints="1"/>
            </p:cNvSpPr>
            <p:nvPr/>
          </p:nvSpPr>
          <p:spPr bwMode="auto">
            <a:xfrm>
              <a:off x="17753012" y="5368925"/>
              <a:ext cx="457200" cy="476250"/>
            </a:xfrm>
            <a:custGeom>
              <a:avLst/>
              <a:gdLst>
                <a:gd name="T0" fmla="*/ 30 w 48"/>
                <a:gd name="T1" fmla="*/ 24 h 50"/>
                <a:gd name="T2" fmla="*/ 27 w 48"/>
                <a:gd name="T3" fmla="*/ 2 h 50"/>
                <a:gd name="T4" fmla="*/ 25 w 48"/>
                <a:gd name="T5" fmla="*/ 0 h 50"/>
                <a:gd name="T6" fmla="*/ 9 w 48"/>
                <a:gd name="T7" fmla="*/ 10 h 50"/>
                <a:gd name="T8" fmla="*/ 13 w 48"/>
                <a:gd name="T9" fmla="*/ 44 h 50"/>
                <a:gd name="T10" fmla="*/ 32 w 48"/>
                <a:gd name="T11" fmla="*/ 49 h 50"/>
                <a:gd name="T12" fmla="*/ 48 w 48"/>
                <a:gd name="T13" fmla="*/ 39 h 50"/>
                <a:gd name="T14" fmla="*/ 48 w 48"/>
                <a:gd name="T15" fmla="*/ 37 h 50"/>
                <a:gd name="T16" fmla="*/ 30 w 48"/>
                <a:gd name="T17" fmla="*/ 24 h 50"/>
                <a:gd name="T18" fmla="*/ 31 w 48"/>
                <a:gd name="T19" fmla="*/ 46 h 50"/>
                <a:gd name="T20" fmla="*/ 15 w 48"/>
                <a:gd name="T21" fmla="*/ 42 h 50"/>
                <a:gd name="T22" fmla="*/ 11 w 48"/>
                <a:gd name="T23" fmla="*/ 12 h 50"/>
                <a:gd name="T24" fmla="*/ 24 w 48"/>
                <a:gd name="T25" fmla="*/ 4 h 50"/>
                <a:gd name="T26" fmla="*/ 27 w 48"/>
                <a:gd name="T27" fmla="*/ 25 h 50"/>
                <a:gd name="T28" fmla="*/ 27 w 48"/>
                <a:gd name="T29" fmla="*/ 26 h 50"/>
                <a:gd name="T30" fmla="*/ 44 w 48"/>
                <a:gd name="T31" fmla="*/ 39 h 50"/>
                <a:gd name="T32" fmla="*/ 31 w 48"/>
                <a:gd name="T3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0">
                  <a:moveTo>
                    <a:pt x="30" y="24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6" y="1"/>
                    <a:pt x="26" y="0"/>
                    <a:pt x="25" y="0"/>
                  </a:cubicBezTo>
                  <a:cubicBezTo>
                    <a:pt x="18" y="1"/>
                    <a:pt x="13" y="5"/>
                    <a:pt x="9" y="10"/>
                  </a:cubicBezTo>
                  <a:cubicBezTo>
                    <a:pt x="0" y="21"/>
                    <a:pt x="3" y="36"/>
                    <a:pt x="13" y="44"/>
                  </a:cubicBezTo>
                  <a:cubicBezTo>
                    <a:pt x="19" y="48"/>
                    <a:pt x="25" y="50"/>
                    <a:pt x="32" y="49"/>
                  </a:cubicBezTo>
                  <a:cubicBezTo>
                    <a:pt x="38" y="48"/>
                    <a:pt x="44" y="45"/>
                    <a:pt x="48" y="39"/>
                  </a:cubicBezTo>
                  <a:cubicBezTo>
                    <a:pt x="48" y="39"/>
                    <a:pt x="48" y="38"/>
                    <a:pt x="48" y="37"/>
                  </a:cubicBezTo>
                  <a:lnTo>
                    <a:pt x="30" y="24"/>
                  </a:lnTo>
                  <a:close/>
                  <a:moveTo>
                    <a:pt x="31" y="46"/>
                  </a:moveTo>
                  <a:cubicBezTo>
                    <a:pt x="26" y="47"/>
                    <a:pt x="20" y="45"/>
                    <a:pt x="15" y="42"/>
                  </a:cubicBezTo>
                  <a:cubicBezTo>
                    <a:pt x="6" y="35"/>
                    <a:pt x="4" y="21"/>
                    <a:pt x="11" y="12"/>
                  </a:cubicBezTo>
                  <a:cubicBezTo>
                    <a:pt x="14" y="8"/>
                    <a:pt x="19" y="5"/>
                    <a:pt x="24" y="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7" y="26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43"/>
                    <a:pt x="36" y="45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5" name="Freeform 96"/>
            <p:cNvSpPr>
              <a:spLocks noEditPoints="1"/>
            </p:cNvSpPr>
            <p:nvPr/>
          </p:nvSpPr>
          <p:spPr bwMode="auto">
            <a:xfrm>
              <a:off x="18124488" y="5397500"/>
              <a:ext cx="276225" cy="333375"/>
            </a:xfrm>
            <a:custGeom>
              <a:avLst/>
              <a:gdLst>
                <a:gd name="T0" fmla="*/ 16 w 29"/>
                <a:gd name="T1" fmla="*/ 0 h 35"/>
                <a:gd name="T2" fmla="*/ 15 w 29"/>
                <a:gd name="T3" fmla="*/ 0 h 35"/>
                <a:gd name="T4" fmla="*/ 14 w 29"/>
                <a:gd name="T5" fmla="*/ 1 h 35"/>
                <a:gd name="T6" fmla="*/ 0 w 29"/>
                <a:gd name="T7" fmla="*/ 19 h 35"/>
                <a:gd name="T8" fmla="*/ 0 w 29"/>
                <a:gd name="T9" fmla="*/ 21 h 35"/>
                <a:gd name="T10" fmla="*/ 19 w 29"/>
                <a:gd name="T11" fmla="*/ 35 h 35"/>
                <a:gd name="T12" fmla="*/ 20 w 29"/>
                <a:gd name="T13" fmla="*/ 35 h 35"/>
                <a:gd name="T14" fmla="*/ 21 w 29"/>
                <a:gd name="T15" fmla="*/ 35 h 35"/>
                <a:gd name="T16" fmla="*/ 16 w 29"/>
                <a:gd name="T17" fmla="*/ 0 h 35"/>
                <a:gd name="T18" fmla="*/ 19 w 29"/>
                <a:gd name="T19" fmla="*/ 32 h 35"/>
                <a:gd name="T20" fmla="*/ 4 w 29"/>
                <a:gd name="T21" fmla="*/ 20 h 35"/>
                <a:gd name="T22" fmla="*/ 16 w 29"/>
                <a:gd name="T23" fmla="*/ 4 h 35"/>
                <a:gd name="T24" fmla="*/ 19 w 29"/>
                <a:gd name="T2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35">
                  <a:moveTo>
                    <a:pt x="16" y="0"/>
                  </a:move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20" y="35"/>
                    <a:pt x="20" y="35"/>
                  </a:cubicBezTo>
                  <a:cubicBezTo>
                    <a:pt x="20" y="35"/>
                    <a:pt x="21" y="35"/>
                    <a:pt x="21" y="35"/>
                  </a:cubicBezTo>
                  <a:cubicBezTo>
                    <a:pt x="29" y="24"/>
                    <a:pt x="27" y="8"/>
                    <a:pt x="16" y="0"/>
                  </a:cubicBezTo>
                  <a:close/>
                  <a:moveTo>
                    <a:pt x="19" y="32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11"/>
                    <a:pt x="25" y="23"/>
                    <a:pt x="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6" name="Freeform 97"/>
            <p:cNvSpPr>
              <a:spLocks noEditPoints="1"/>
            </p:cNvSpPr>
            <p:nvPr/>
          </p:nvSpPr>
          <p:spPr bwMode="auto">
            <a:xfrm>
              <a:off x="18029238" y="5292725"/>
              <a:ext cx="190500" cy="257175"/>
            </a:xfrm>
            <a:custGeom>
              <a:avLst/>
              <a:gdLst>
                <a:gd name="T0" fmla="*/ 4 w 20"/>
                <a:gd name="T1" fmla="*/ 27 h 27"/>
                <a:gd name="T2" fmla="*/ 5 w 20"/>
                <a:gd name="T3" fmla="*/ 27 h 27"/>
                <a:gd name="T4" fmla="*/ 6 w 20"/>
                <a:gd name="T5" fmla="*/ 27 h 27"/>
                <a:gd name="T6" fmla="*/ 20 w 20"/>
                <a:gd name="T7" fmla="*/ 8 h 27"/>
                <a:gd name="T8" fmla="*/ 20 w 20"/>
                <a:gd name="T9" fmla="*/ 7 h 27"/>
                <a:gd name="T10" fmla="*/ 19 w 20"/>
                <a:gd name="T11" fmla="*/ 6 h 27"/>
                <a:gd name="T12" fmla="*/ 1 w 20"/>
                <a:gd name="T13" fmla="*/ 1 h 27"/>
                <a:gd name="T14" fmla="*/ 0 w 20"/>
                <a:gd name="T15" fmla="*/ 3 h 27"/>
                <a:gd name="T16" fmla="*/ 3 w 20"/>
                <a:gd name="T17" fmla="*/ 26 h 27"/>
                <a:gd name="T18" fmla="*/ 4 w 20"/>
                <a:gd name="T19" fmla="*/ 27 h 27"/>
                <a:gd name="T20" fmla="*/ 16 w 20"/>
                <a:gd name="T21" fmla="*/ 8 h 27"/>
                <a:gd name="T22" fmla="*/ 5 w 20"/>
                <a:gd name="T23" fmla="*/ 22 h 27"/>
                <a:gd name="T24" fmla="*/ 3 w 20"/>
                <a:gd name="T25" fmla="*/ 4 h 27"/>
                <a:gd name="T26" fmla="*/ 16 w 20"/>
                <a:gd name="T27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7">
                  <a:moveTo>
                    <a:pt x="4" y="27"/>
                  </a:moveTo>
                  <a:cubicBezTo>
                    <a:pt x="4" y="27"/>
                    <a:pt x="4" y="27"/>
                    <a:pt x="5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6"/>
                    <a:pt x="19" y="6"/>
                  </a:cubicBezTo>
                  <a:cubicBezTo>
                    <a:pt x="14" y="2"/>
                    <a:pt x="7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7"/>
                    <a:pt x="4" y="27"/>
                  </a:cubicBezTo>
                  <a:close/>
                  <a:moveTo>
                    <a:pt x="16" y="8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" y="4"/>
                    <a:pt x="12" y="5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28" name="042"/>
          <p:cNvSpPr/>
          <p:nvPr/>
        </p:nvSpPr>
        <p:spPr>
          <a:xfrm>
            <a:off x="1290934" y="5085758"/>
            <a:ext cx="483033" cy="483033"/>
          </a:xfrm>
          <a:prstGeom prst="ellipse">
            <a:avLst/>
          </a:prstGeom>
          <a:solidFill>
            <a:srgbClr val="1F5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9" name="Freeform 102"/>
          <p:cNvSpPr>
            <a:spLocks noEditPoints="1"/>
          </p:cNvSpPr>
          <p:nvPr/>
        </p:nvSpPr>
        <p:spPr bwMode="auto">
          <a:xfrm>
            <a:off x="1421626" y="5211127"/>
            <a:ext cx="221648" cy="205107"/>
          </a:xfrm>
          <a:custGeom>
            <a:avLst/>
            <a:gdLst>
              <a:gd name="T0" fmla="*/ 59 w 67"/>
              <a:gd name="T1" fmla="*/ 44 h 62"/>
              <a:gd name="T2" fmla="*/ 59 w 67"/>
              <a:gd name="T3" fmla="*/ 35 h 62"/>
              <a:gd name="T4" fmla="*/ 58 w 67"/>
              <a:gd name="T5" fmla="*/ 33 h 62"/>
              <a:gd name="T6" fmla="*/ 53 w 67"/>
              <a:gd name="T7" fmla="*/ 33 h 62"/>
              <a:gd name="T8" fmla="*/ 50 w 67"/>
              <a:gd name="T9" fmla="*/ 33 h 62"/>
              <a:gd name="T10" fmla="*/ 35 w 67"/>
              <a:gd name="T11" fmla="*/ 33 h 62"/>
              <a:gd name="T12" fmla="*/ 35 w 67"/>
              <a:gd name="T13" fmla="*/ 19 h 62"/>
              <a:gd name="T14" fmla="*/ 43 w 67"/>
              <a:gd name="T15" fmla="*/ 10 h 62"/>
              <a:gd name="T16" fmla="*/ 34 w 67"/>
              <a:gd name="T17" fmla="*/ 0 h 62"/>
              <a:gd name="T18" fmla="*/ 24 w 67"/>
              <a:gd name="T19" fmla="*/ 10 h 62"/>
              <a:gd name="T20" fmla="*/ 32 w 67"/>
              <a:gd name="T21" fmla="*/ 19 h 62"/>
              <a:gd name="T22" fmla="*/ 32 w 67"/>
              <a:gd name="T23" fmla="*/ 33 h 62"/>
              <a:gd name="T24" fmla="*/ 10 w 67"/>
              <a:gd name="T25" fmla="*/ 33 h 62"/>
              <a:gd name="T26" fmla="*/ 8 w 67"/>
              <a:gd name="T27" fmla="*/ 35 h 62"/>
              <a:gd name="T28" fmla="*/ 8 w 67"/>
              <a:gd name="T29" fmla="*/ 44 h 62"/>
              <a:gd name="T30" fmla="*/ 0 w 67"/>
              <a:gd name="T31" fmla="*/ 53 h 62"/>
              <a:gd name="T32" fmla="*/ 10 w 67"/>
              <a:gd name="T33" fmla="*/ 62 h 62"/>
              <a:gd name="T34" fmla="*/ 19 w 67"/>
              <a:gd name="T35" fmla="*/ 53 h 62"/>
              <a:gd name="T36" fmla="*/ 11 w 67"/>
              <a:gd name="T37" fmla="*/ 44 h 62"/>
              <a:gd name="T38" fmla="*/ 11 w 67"/>
              <a:gd name="T39" fmla="*/ 36 h 62"/>
              <a:gd name="T40" fmla="*/ 32 w 67"/>
              <a:gd name="T41" fmla="*/ 36 h 62"/>
              <a:gd name="T42" fmla="*/ 32 w 67"/>
              <a:gd name="T43" fmla="*/ 44 h 62"/>
              <a:gd name="T44" fmla="*/ 24 w 67"/>
              <a:gd name="T45" fmla="*/ 53 h 62"/>
              <a:gd name="T46" fmla="*/ 34 w 67"/>
              <a:gd name="T47" fmla="*/ 62 h 62"/>
              <a:gd name="T48" fmla="*/ 43 w 67"/>
              <a:gd name="T49" fmla="*/ 53 h 62"/>
              <a:gd name="T50" fmla="*/ 35 w 67"/>
              <a:gd name="T51" fmla="*/ 44 h 62"/>
              <a:gd name="T52" fmla="*/ 35 w 67"/>
              <a:gd name="T53" fmla="*/ 36 h 62"/>
              <a:gd name="T54" fmla="*/ 50 w 67"/>
              <a:gd name="T55" fmla="*/ 36 h 62"/>
              <a:gd name="T56" fmla="*/ 53 w 67"/>
              <a:gd name="T57" fmla="*/ 36 h 62"/>
              <a:gd name="T58" fmla="*/ 56 w 67"/>
              <a:gd name="T59" fmla="*/ 36 h 62"/>
              <a:gd name="T60" fmla="*/ 56 w 67"/>
              <a:gd name="T61" fmla="*/ 44 h 62"/>
              <a:gd name="T62" fmla="*/ 48 w 67"/>
              <a:gd name="T63" fmla="*/ 53 h 62"/>
              <a:gd name="T64" fmla="*/ 58 w 67"/>
              <a:gd name="T65" fmla="*/ 62 h 62"/>
              <a:gd name="T66" fmla="*/ 67 w 67"/>
              <a:gd name="T67" fmla="*/ 53 h 62"/>
              <a:gd name="T68" fmla="*/ 59 w 67"/>
              <a:gd name="T69" fmla="*/ 44 h 62"/>
              <a:gd name="T70" fmla="*/ 28 w 67"/>
              <a:gd name="T71" fmla="*/ 10 h 62"/>
              <a:gd name="T72" fmla="*/ 34 w 67"/>
              <a:gd name="T73" fmla="*/ 4 h 62"/>
              <a:gd name="T74" fmla="*/ 39 w 67"/>
              <a:gd name="T75" fmla="*/ 10 h 62"/>
              <a:gd name="T76" fmla="*/ 34 w 67"/>
              <a:gd name="T77" fmla="*/ 15 h 62"/>
              <a:gd name="T78" fmla="*/ 28 w 67"/>
              <a:gd name="T79" fmla="*/ 10 h 62"/>
              <a:gd name="T80" fmla="*/ 15 w 67"/>
              <a:gd name="T81" fmla="*/ 53 h 62"/>
              <a:gd name="T82" fmla="*/ 10 w 67"/>
              <a:gd name="T83" fmla="*/ 58 h 62"/>
              <a:gd name="T84" fmla="*/ 4 w 67"/>
              <a:gd name="T85" fmla="*/ 53 h 62"/>
              <a:gd name="T86" fmla="*/ 10 w 67"/>
              <a:gd name="T87" fmla="*/ 47 h 62"/>
              <a:gd name="T88" fmla="*/ 15 w 67"/>
              <a:gd name="T89" fmla="*/ 53 h 62"/>
              <a:gd name="T90" fmla="*/ 39 w 67"/>
              <a:gd name="T91" fmla="*/ 53 h 62"/>
              <a:gd name="T92" fmla="*/ 34 w 67"/>
              <a:gd name="T93" fmla="*/ 58 h 62"/>
              <a:gd name="T94" fmla="*/ 28 w 67"/>
              <a:gd name="T95" fmla="*/ 53 h 62"/>
              <a:gd name="T96" fmla="*/ 34 w 67"/>
              <a:gd name="T97" fmla="*/ 47 h 62"/>
              <a:gd name="T98" fmla="*/ 39 w 67"/>
              <a:gd name="T99" fmla="*/ 53 h 62"/>
              <a:gd name="T100" fmla="*/ 58 w 67"/>
              <a:gd name="T101" fmla="*/ 58 h 62"/>
              <a:gd name="T102" fmla="*/ 52 w 67"/>
              <a:gd name="T103" fmla="*/ 53 h 62"/>
              <a:gd name="T104" fmla="*/ 58 w 67"/>
              <a:gd name="T105" fmla="*/ 47 h 62"/>
              <a:gd name="T106" fmla="*/ 63 w 67"/>
              <a:gd name="T107" fmla="*/ 53 h 62"/>
              <a:gd name="T108" fmla="*/ 58 w 67"/>
              <a:gd name="T109" fmla="*/ 5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2">
                <a:moveTo>
                  <a:pt x="59" y="44"/>
                </a:moveTo>
                <a:cubicBezTo>
                  <a:pt x="59" y="35"/>
                  <a:pt x="59" y="35"/>
                  <a:pt x="59" y="35"/>
                </a:cubicBezTo>
                <a:cubicBezTo>
                  <a:pt x="59" y="34"/>
                  <a:pt x="59" y="33"/>
                  <a:pt x="58" y="33"/>
                </a:cubicBezTo>
                <a:cubicBezTo>
                  <a:pt x="53" y="33"/>
                  <a:pt x="53" y="33"/>
                  <a:pt x="53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19"/>
                  <a:pt x="35" y="19"/>
                  <a:pt x="35" y="19"/>
                </a:cubicBezTo>
                <a:cubicBezTo>
                  <a:pt x="40" y="18"/>
                  <a:pt x="43" y="14"/>
                  <a:pt x="43" y="10"/>
                </a:cubicBezTo>
                <a:cubicBezTo>
                  <a:pt x="43" y="4"/>
                  <a:pt x="39" y="0"/>
                  <a:pt x="34" y="0"/>
                </a:cubicBezTo>
                <a:cubicBezTo>
                  <a:pt x="29" y="0"/>
                  <a:pt x="24" y="4"/>
                  <a:pt x="24" y="10"/>
                </a:cubicBezTo>
                <a:cubicBezTo>
                  <a:pt x="24" y="14"/>
                  <a:pt x="28" y="18"/>
                  <a:pt x="32" y="19"/>
                </a:cubicBezTo>
                <a:cubicBezTo>
                  <a:pt x="32" y="33"/>
                  <a:pt x="32" y="33"/>
                  <a:pt x="32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8" y="34"/>
                  <a:pt x="8" y="35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0" y="48"/>
                  <a:pt x="0" y="53"/>
                </a:cubicBezTo>
                <a:cubicBezTo>
                  <a:pt x="0" y="58"/>
                  <a:pt x="4" y="62"/>
                  <a:pt x="10" y="62"/>
                </a:cubicBezTo>
                <a:cubicBezTo>
                  <a:pt x="15" y="62"/>
                  <a:pt x="19" y="58"/>
                  <a:pt x="19" y="53"/>
                </a:cubicBezTo>
                <a:cubicBezTo>
                  <a:pt x="19" y="48"/>
                  <a:pt x="16" y="44"/>
                  <a:pt x="11" y="44"/>
                </a:cubicBezTo>
                <a:cubicBezTo>
                  <a:pt x="11" y="36"/>
                  <a:pt x="11" y="36"/>
                  <a:pt x="11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4"/>
                  <a:pt x="32" y="44"/>
                  <a:pt x="32" y="44"/>
                </a:cubicBezTo>
                <a:cubicBezTo>
                  <a:pt x="28" y="44"/>
                  <a:pt x="24" y="48"/>
                  <a:pt x="24" y="53"/>
                </a:cubicBezTo>
                <a:cubicBezTo>
                  <a:pt x="24" y="58"/>
                  <a:pt x="29" y="62"/>
                  <a:pt x="34" y="62"/>
                </a:cubicBezTo>
                <a:cubicBezTo>
                  <a:pt x="39" y="62"/>
                  <a:pt x="43" y="58"/>
                  <a:pt x="43" y="53"/>
                </a:cubicBezTo>
                <a:cubicBezTo>
                  <a:pt x="43" y="48"/>
                  <a:pt x="40" y="44"/>
                  <a:pt x="35" y="44"/>
                </a:cubicBezTo>
                <a:cubicBezTo>
                  <a:pt x="35" y="36"/>
                  <a:pt x="35" y="36"/>
                  <a:pt x="35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44"/>
                  <a:pt x="56" y="44"/>
                  <a:pt x="56" y="44"/>
                </a:cubicBezTo>
                <a:cubicBezTo>
                  <a:pt x="52" y="44"/>
                  <a:pt x="48" y="48"/>
                  <a:pt x="48" y="53"/>
                </a:cubicBezTo>
                <a:cubicBezTo>
                  <a:pt x="48" y="58"/>
                  <a:pt x="53" y="62"/>
                  <a:pt x="58" y="62"/>
                </a:cubicBezTo>
                <a:cubicBezTo>
                  <a:pt x="63" y="62"/>
                  <a:pt x="67" y="58"/>
                  <a:pt x="67" y="53"/>
                </a:cubicBezTo>
                <a:cubicBezTo>
                  <a:pt x="67" y="48"/>
                  <a:pt x="64" y="44"/>
                  <a:pt x="59" y="44"/>
                </a:cubicBezTo>
                <a:close/>
                <a:moveTo>
                  <a:pt x="28" y="10"/>
                </a:moveTo>
                <a:cubicBezTo>
                  <a:pt x="28" y="6"/>
                  <a:pt x="31" y="4"/>
                  <a:pt x="34" y="4"/>
                </a:cubicBezTo>
                <a:cubicBezTo>
                  <a:pt x="37" y="4"/>
                  <a:pt x="39" y="6"/>
                  <a:pt x="39" y="10"/>
                </a:cubicBezTo>
                <a:cubicBezTo>
                  <a:pt x="39" y="13"/>
                  <a:pt x="37" y="15"/>
                  <a:pt x="34" y="15"/>
                </a:cubicBezTo>
                <a:cubicBezTo>
                  <a:pt x="31" y="15"/>
                  <a:pt x="28" y="13"/>
                  <a:pt x="28" y="10"/>
                </a:cubicBezTo>
                <a:close/>
                <a:moveTo>
                  <a:pt x="15" y="53"/>
                </a:moveTo>
                <a:cubicBezTo>
                  <a:pt x="15" y="56"/>
                  <a:pt x="13" y="58"/>
                  <a:pt x="10" y="58"/>
                </a:cubicBezTo>
                <a:cubicBezTo>
                  <a:pt x="6" y="58"/>
                  <a:pt x="4" y="56"/>
                  <a:pt x="4" y="53"/>
                </a:cubicBezTo>
                <a:cubicBezTo>
                  <a:pt x="4" y="50"/>
                  <a:pt x="6" y="47"/>
                  <a:pt x="10" y="47"/>
                </a:cubicBezTo>
                <a:cubicBezTo>
                  <a:pt x="13" y="47"/>
                  <a:pt x="15" y="50"/>
                  <a:pt x="15" y="53"/>
                </a:cubicBezTo>
                <a:close/>
                <a:moveTo>
                  <a:pt x="39" y="53"/>
                </a:moveTo>
                <a:cubicBezTo>
                  <a:pt x="39" y="56"/>
                  <a:pt x="37" y="58"/>
                  <a:pt x="34" y="58"/>
                </a:cubicBezTo>
                <a:cubicBezTo>
                  <a:pt x="31" y="58"/>
                  <a:pt x="28" y="56"/>
                  <a:pt x="28" y="53"/>
                </a:cubicBezTo>
                <a:cubicBezTo>
                  <a:pt x="28" y="50"/>
                  <a:pt x="31" y="47"/>
                  <a:pt x="34" y="47"/>
                </a:cubicBezTo>
                <a:cubicBezTo>
                  <a:pt x="37" y="47"/>
                  <a:pt x="39" y="50"/>
                  <a:pt x="39" y="53"/>
                </a:cubicBezTo>
                <a:close/>
                <a:moveTo>
                  <a:pt x="58" y="58"/>
                </a:moveTo>
                <a:cubicBezTo>
                  <a:pt x="55" y="58"/>
                  <a:pt x="52" y="56"/>
                  <a:pt x="52" y="53"/>
                </a:cubicBezTo>
                <a:cubicBezTo>
                  <a:pt x="52" y="50"/>
                  <a:pt x="55" y="47"/>
                  <a:pt x="58" y="47"/>
                </a:cubicBezTo>
                <a:cubicBezTo>
                  <a:pt x="61" y="47"/>
                  <a:pt x="63" y="50"/>
                  <a:pt x="63" y="53"/>
                </a:cubicBezTo>
                <a:cubicBezTo>
                  <a:pt x="63" y="56"/>
                  <a:pt x="61" y="58"/>
                  <a:pt x="5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1" name="0 40"/>
          <p:cNvSpPr/>
          <p:nvPr/>
        </p:nvSpPr>
        <p:spPr>
          <a:xfrm>
            <a:off x="6421503" y="5093213"/>
            <a:ext cx="483033" cy="483033"/>
          </a:xfrm>
          <a:prstGeom prst="ellipse">
            <a:avLst/>
          </a:prstGeom>
          <a:solidFill>
            <a:srgbClr val="1E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Freeform 134"/>
          <p:cNvSpPr>
            <a:spLocks noEditPoints="1"/>
          </p:cNvSpPr>
          <p:nvPr/>
        </p:nvSpPr>
        <p:spPr bwMode="auto">
          <a:xfrm>
            <a:off x="6557157" y="5231551"/>
            <a:ext cx="211724" cy="211724"/>
          </a:xfrm>
          <a:custGeom>
            <a:avLst/>
            <a:gdLst>
              <a:gd name="T0" fmla="*/ 64 w 64"/>
              <a:gd name="T1" fmla="*/ 32 h 64"/>
              <a:gd name="T2" fmla="*/ 5 w 64"/>
              <a:gd name="T3" fmla="*/ 15 h 64"/>
              <a:gd name="T4" fmla="*/ 0 w 64"/>
              <a:gd name="T5" fmla="*/ 32 h 64"/>
              <a:gd name="T6" fmla="*/ 0 w 64"/>
              <a:gd name="T7" fmla="*/ 32 h 64"/>
              <a:gd name="T8" fmla="*/ 5 w 64"/>
              <a:gd name="T9" fmla="*/ 49 h 64"/>
              <a:gd name="T10" fmla="*/ 32 w 64"/>
              <a:gd name="T11" fmla="*/ 64 h 64"/>
              <a:gd name="T12" fmla="*/ 64 w 64"/>
              <a:gd name="T13" fmla="*/ 32 h 64"/>
              <a:gd name="T14" fmla="*/ 48 w 64"/>
              <a:gd name="T15" fmla="*/ 46 h 64"/>
              <a:gd name="T16" fmla="*/ 60 w 64"/>
              <a:gd name="T17" fmla="*/ 33 h 64"/>
              <a:gd name="T18" fmla="*/ 3 w 64"/>
              <a:gd name="T19" fmla="*/ 33 h 64"/>
              <a:gd name="T20" fmla="*/ 16 w 64"/>
              <a:gd name="T21" fmla="*/ 46 h 64"/>
              <a:gd name="T22" fmla="*/ 3 w 64"/>
              <a:gd name="T23" fmla="*/ 33 h 64"/>
              <a:gd name="T24" fmla="*/ 16 w 64"/>
              <a:gd name="T25" fmla="*/ 17 h 64"/>
              <a:gd name="T26" fmla="*/ 3 w 64"/>
              <a:gd name="T27" fmla="*/ 30 h 64"/>
              <a:gd name="T28" fmla="*/ 34 w 64"/>
              <a:gd name="T29" fmla="*/ 14 h 64"/>
              <a:gd name="T30" fmla="*/ 34 w 64"/>
              <a:gd name="T31" fmla="*/ 4 h 64"/>
              <a:gd name="T32" fmla="*/ 43 w 64"/>
              <a:gd name="T33" fmla="*/ 14 h 64"/>
              <a:gd name="T34" fmla="*/ 44 w 64"/>
              <a:gd name="T35" fmla="*/ 17 h 64"/>
              <a:gd name="T36" fmla="*/ 34 w 64"/>
              <a:gd name="T37" fmla="*/ 30 h 64"/>
              <a:gd name="T38" fmla="*/ 44 w 64"/>
              <a:gd name="T39" fmla="*/ 17 h 64"/>
              <a:gd name="T40" fmla="*/ 29 w 64"/>
              <a:gd name="T41" fmla="*/ 4 h 64"/>
              <a:gd name="T42" fmla="*/ 30 w 64"/>
              <a:gd name="T43" fmla="*/ 3 h 64"/>
              <a:gd name="T44" fmla="*/ 21 w 64"/>
              <a:gd name="T45" fmla="*/ 14 h 64"/>
              <a:gd name="T46" fmla="*/ 30 w 64"/>
              <a:gd name="T47" fmla="*/ 17 h 64"/>
              <a:gd name="T48" fmla="*/ 17 w 64"/>
              <a:gd name="T49" fmla="*/ 30 h 64"/>
              <a:gd name="T50" fmla="*/ 30 w 64"/>
              <a:gd name="T51" fmla="*/ 17 h 64"/>
              <a:gd name="T52" fmla="*/ 30 w 64"/>
              <a:gd name="T53" fmla="*/ 33 h 64"/>
              <a:gd name="T54" fmla="*/ 20 w 64"/>
              <a:gd name="T55" fmla="*/ 46 h 64"/>
              <a:gd name="T56" fmla="*/ 30 w 64"/>
              <a:gd name="T57" fmla="*/ 50 h 64"/>
              <a:gd name="T58" fmla="*/ 28 w 64"/>
              <a:gd name="T59" fmla="*/ 60 h 64"/>
              <a:gd name="T60" fmla="*/ 30 w 64"/>
              <a:gd name="T61" fmla="*/ 50 h 64"/>
              <a:gd name="T62" fmla="*/ 34 w 64"/>
              <a:gd name="T63" fmla="*/ 60 h 64"/>
              <a:gd name="T64" fmla="*/ 34 w 64"/>
              <a:gd name="T65" fmla="*/ 50 h 64"/>
              <a:gd name="T66" fmla="*/ 36 w 64"/>
              <a:gd name="T67" fmla="*/ 60 h 64"/>
              <a:gd name="T68" fmla="*/ 34 w 64"/>
              <a:gd name="T69" fmla="*/ 33 h 64"/>
              <a:gd name="T70" fmla="*/ 44 w 64"/>
              <a:gd name="T71" fmla="*/ 46 h 64"/>
              <a:gd name="T72" fmla="*/ 50 w 64"/>
              <a:gd name="T73" fmla="*/ 30 h 64"/>
              <a:gd name="T74" fmla="*/ 57 w 64"/>
              <a:gd name="T75" fmla="*/ 17 h 64"/>
              <a:gd name="T76" fmla="*/ 50 w 64"/>
              <a:gd name="T77" fmla="*/ 30 h 64"/>
              <a:gd name="T78" fmla="*/ 47 w 64"/>
              <a:gd name="T79" fmla="*/ 14 h 64"/>
              <a:gd name="T80" fmla="*/ 54 w 64"/>
              <a:gd name="T81" fmla="*/ 14 h 64"/>
              <a:gd name="T82" fmla="*/ 17 w 64"/>
              <a:gd name="T83" fmla="*/ 14 h 64"/>
              <a:gd name="T84" fmla="*/ 23 w 64"/>
              <a:gd name="T85" fmla="*/ 5 h 64"/>
              <a:gd name="T86" fmla="*/ 17 w 64"/>
              <a:gd name="T87" fmla="*/ 50 h 64"/>
              <a:gd name="T88" fmla="*/ 10 w 64"/>
              <a:gd name="T89" fmla="*/ 50 h 64"/>
              <a:gd name="T90" fmla="*/ 47 w 64"/>
              <a:gd name="T91" fmla="*/ 50 h 64"/>
              <a:gd name="T92" fmla="*/ 41 w 64"/>
              <a:gd name="T93" fmla="*/ 5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21" y="0"/>
                  <a:pt x="11" y="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20"/>
                  <a:pt x="0" y="26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8"/>
                  <a:pt x="2" y="44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1" y="58"/>
                  <a:pt x="21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57" y="46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2"/>
                  <a:pt x="50" y="38"/>
                  <a:pt x="5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8"/>
                  <a:pt x="59" y="43"/>
                  <a:pt x="57" y="46"/>
                </a:cubicBezTo>
                <a:close/>
                <a:moveTo>
                  <a:pt x="3" y="33"/>
                </a:moveTo>
                <a:cubicBezTo>
                  <a:pt x="14" y="33"/>
                  <a:pt x="14" y="33"/>
                  <a:pt x="14" y="33"/>
                </a:cubicBezTo>
                <a:cubicBezTo>
                  <a:pt x="14" y="38"/>
                  <a:pt x="15" y="42"/>
                  <a:pt x="1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5" y="43"/>
                  <a:pt x="4" y="38"/>
                  <a:pt x="3" y="33"/>
                </a:cubicBezTo>
                <a:close/>
                <a:moveTo>
                  <a:pt x="7" y="17"/>
                </a:moveTo>
                <a:cubicBezTo>
                  <a:pt x="16" y="17"/>
                  <a:pt x="16" y="17"/>
                  <a:pt x="16" y="17"/>
                </a:cubicBezTo>
                <a:cubicBezTo>
                  <a:pt x="15" y="21"/>
                  <a:pt x="14" y="26"/>
                  <a:pt x="14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26"/>
                  <a:pt x="5" y="21"/>
                  <a:pt x="7" y="17"/>
                </a:cubicBezTo>
                <a:close/>
                <a:moveTo>
                  <a:pt x="34" y="14"/>
                </a:moveTo>
                <a:cubicBezTo>
                  <a:pt x="34" y="3"/>
                  <a:pt x="34" y="3"/>
                  <a:pt x="34" y="3"/>
                </a:cubicBezTo>
                <a:cubicBezTo>
                  <a:pt x="34" y="3"/>
                  <a:pt x="34" y="3"/>
                  <a:pt x="34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8" y="6"/>
                  <a:pt x="41" y="9"/>
                  <a:pt x="43" y="14"/>
                </a:cubicBezTo>
                <a:lnTo>
                  <a:pt x="34" y="14"/>
                </a:lnTo>
                <a:close/>
                <a:moveTo>
                  <a:pt x="44" y="17"/>
                </a:moveTo>
                <a:cubicBezTo>
                  <a:pt x="46" y="21"/>
                  <a:pt x="46" y="26"/>
                  <a:pt x="46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17"/>
                  <a:pt x="34" y="17"/>
                  <a:pt x="34" y="17"/>
                </a:cubicBezTo>
                <a:lnTo>
                  <a:pt x="44" y="17"/>
                </a:ln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30" y="4"/>
                  <a:pt x="30" y="4"/>
                  <a:pt x="30" y="3"/>
                </a:cubicBezTo>
                <a:cubicBezTo>
                  <a:pt x="30" y="14"/>
                  <a:pt x="30" y="14"/>
                  <a:pt x="3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3" y="9"/>
                  <a:pt x="26" y="6"/>
                  <a:pt x="29" y="4"/>
                </a:cubicBezTo>
                <a:close/>
                <a:moveTo>
                  <a:pt x="30" y="17"/>
                </a:moveTo>
                <a:cubicBezTo>
                  <a:pt x="30" y="30"/>
                  <a:pt x="30" y="30"/>
                  <a:pt x="30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26"/>
                  <a:pt x="18" y="21"/>
                  <a:pt x="20" y="17"/>
                </a:cubicBezTo>
                <a:lnTo>
                  <a:pt x="30" y="17"/>
                </a:lnTo>
                <a:close/>
                <a:moveTo>
                  <a:pt x="17" y="33"/>
                </a:moveTo>
                <a:cubicBezTo>
                  <a:pt x="30" y="33"/>
                  <a:pt x="30" y="33"/>
                  <a:pt x="30" y="33"/>
                </a:cubicBezTo>
                <a:cubicBezTo>
                  <a:pt x="30" y="46"/>
                  <a:pt x="30" y="46"/>
                  <a:pt x="3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8" y="43"/>
                  <a:pt x="18" y="38"/>
                  <a:pt x="17" y="33"/>
                </a:cubicBezTo>
                <a:close/>
                <a:moveTo>
                  <a:pt x="30" y="5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29" y="60"/>
                  <a:pt x="28" y="60"/>
                </a:cubicBezTo>
                <a:cubicBezTo>
                  <a:pt x="25" y="58"/>
                  <a:pt x="23" y="54"/>
                  <a:pt x="21" y="50"/>
                </a:cubicBezTo>
                <a:lnTo>
                  <a:pt x="30" y="50"/>
                </a:lnTo>
                <a:close/>
                <a:moveTo>
                  <a:pt x="36" y="60"/>
                </a:moveTo>
                <a:cubicBezTo>
                  <a:pt x="35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0"/>
                  <a:pt x="34" y="50"/>
                  <a:pt x="34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4"/>
                  <a:pt x="39" y="58"/>
                  <a:pt x="36" y="60"/>
                </a:cubicBezTo>
                <a:close/>
                <a:moveTo>
                  <a:pt x="34" y="46"/>
                </a:moveTo>
                <a:cubicBezTo>
                  <a:pt x="34" y="33"/>
                  <a:pt x="34" y="33"/>
                  <a:pt x="34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8"/>
                  <a:pt x="46" y="43"/>
                  <a:pt x="44" y="46"/>
                </a:cubicBezTo>
                <a:lnTo>
                  <a:pt x="34" y="46"/>
                </a:lnTo>
                <a:close/>
                <a:moveTo>
                  <a:pt x="50" y="30"/>
                </a:moveTo>
                <a:cubicBezTo>
                  <a:pt x="50" y="26"/>
                  <a:pt x="49" y="21"/>
                  <a:pt x="48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9" y="21"/>
                  <a:pt x="60" y="26"/>
                  <a:pt x="60" y="30"/>
                </a:cubicBezTo>
                <a:lnTo>
                  <a:pt x="50" y="30"/>
                </a:lnTo>
                <a:close/>
                <a:moveTo>
                  <a:pt x="54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5" y="10"/>
                  <a:pt x="43" y="7"/>
                  <a:pt x="41" y="5"/>
                </a:cubicBezTo>
                <a:cubicBezTo>
                  <a:pt x="46" y="6"/>
                  <a:pt x="51" y="10"/>
                  <a:pt x="54" y="14"/>
                </a:cubicBezTo>
                <a:close/>
                <a:moveTo>
                  <a:pt x="23" y="5"/>
                </a:moveTo>
                <a:cubicBezTo>
                  <a:pt x="21" y="7"/>
                  <a:pt x="19" y="10"/>
                  <a:pt x="1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10"/>
                  <a:pt x="18" y="6"/>
                  <a:pt x="23" y="5"/>
                </a:cubicBezTo>
                <a:close/>
                <a:moveTo>
                  <a:pt x="10" y="50"/>
                </a:moveTo>
                <a:cubicBezTo>
                  <a:pt x="17" y="50"/>
                  <a:pt x="17" y="50"/>
                  <a:pt x="17" y="50"/>
                </a:cubicBezTo>
                <a:cubicBezTo>
                  <a:pt x="19" y="53"/>
                  <a:pt x="21" y="56"/>
                  <a:pt x="23" y="59"/>
                </a:cubicBezTo>
                <a:cubicBezTo>
                  <a:pt x="18" y="57"/>
                  <a:pt x="13" y="54"/>
                  <a:pt x="10" y="50"/>
                </a:cubicBezTo>
                <a:close/>
                <a:moveTo>
                  <a:pt x="41" y="59"/>
                </a:moveTo>
                <a:cubicBezTo>
                  <a:pt x="43" y="56"/>
                  <a:pt x="45" y="53"/>
                  <a:pt x="47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1" y="54"/>
                  <a:pt x="46" y="57"/>
                  <a:pt x="41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18014" y="507417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6320" y="507299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66403" y="507299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34709" y="507181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41" name="直接连接符 40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Chart 306"/>
          <p:cNvGraphicFramePr/>
          <p:nvPr/>
        </p:nvGraphicFramePr>
        <p:xfrm>
          <a:off x="514767" y="1673941"/>
          <a:ext cx="5581234" cy="4372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2" name="136"/>
          <p:cNvSpPr/>
          <p:nvPr/>
        </p:nvSpPr>
        <p:spPr>
          <a:xfrm>
            <a:off x="9282516" y="4780279"/>
            <a:ext cx="483033" cy="483033"/>
          </a:xfrm>
          <a:prstGeom prst="ellipse">
            <a:avLst/>
          </a:prstGeom>
          <a:solidFill>
            <a:srgbClr val="1E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73" name="158"/>
          <p:cNvGrpSpPr/>
          <p:nvPr/>
        </p:nvGrpSpPr>
        <p:grpSpPr>
          <a:xfrm>
            <a:off x="9399773" y="4901815"/>
            <a:ext cx="234881" cy="235433"/>
            <a:chOff x="21201062" y="3320886"/>
            <a:chExt cx="676275" cy="677863"/>
          </a:xfrm>
          <a:solidFill>
            <a:schemeClr val="bg1"/>
          </a:solidFill>
        </p:grpSpPr>
        <p:sp>
          <p:nvSpPr>
            <p:cNvPr id="74" name="Freeform 81"/>
            <p:cNvSpPr>
              <a:spLocks noEditPoints="1"/>
            </p:cNvSpPr>
            <p:nvPr/>
          </p:nvSpPr>
          <p:spPr bwMode="auto">
            <a:xfrm>
              <a:off x="21201062" y="3320886"/>
              <a:ext cx="676275" cy="677863"/>
            </a:xfrm>
            <a:custGeom>
              <a:avLst/>
              <a:gdLst>
                <a:gd name="T0" fmla="*/ 61 w 71"/>
                <a:gd name="T1" fmla="*/ 21 h 71"/>
                <a:gd name="T2" fmla="*/ 63 w 71"/>
                <a:gd name="T3" fmla="*/ 12 h 71"/>
                <a:gd name="T4" fmla="*/ 51 w 71"/>
                <a:gd name="T5" fmla="*/ 11 h 71"/>
                <a:gd name="T6" fmla="*/ 38 w 71"/>
                <a:gd name="T7" fmla="*/ 0 h 71"/>
                <a:gd name="T8" fmla="*/ 29 w 71"/>
                <a:gd name="T9" fmla="*/ 8 h 71"/>
                <a:gd name="T10" fmla="*/ 12 w 71"/>
                <a:gd name="T11" fmla="*/ 9 h 71"/>
                <a:gd name="T12" fmla="*/ 9 w 71"/>
                <a:gd name="T13" fmla="*/ 19 h 71"/>
                <a:gd name="T14" fmla="*/ 5 w 71"/>
                <a:gd name="T15" fmla="*/ 29 h 71"/>
                <a:gd name="T16" fmla="*/ 5 w 71"/>
                <a:gd name="T17" fmla="*/ 43 h 71"/>
                <a:gd name="T18" fmla="*/ 9 w 71"/>
                <a:gd name="T19" fmla="*/ 53 h 71"/>
                <a:gd name="T20" fmla="*/ 16 w 71"/>
                <a:gd name="T21" fmla="*/ 64 h 71"/>
                <a:gd name="T22" fmla="*/ 29 w 71"/>
                <a:gd name="T23" fmla="*/ 64 h 71"/>
                <a:gd name="T24" fmla="*/ 38 w 71"/>
                <a:gd name="T25" fmla="*/ 71 h 71"/>
                <a:gd name="T26" fmla="*/ 51 w 71"/>
                <a:gd name="T27" fmla="*/ 61 h 71"/>
                <a:gd name="T28" fmla="*/ 59 w 71"/>
                <a:gd name="T29" fmla="*/ 63 h 71"/>
                <a:gd name="T30" fmla="*/ 61 w 71"/>
                <a:gd name="T31" fmla="*/ 51 h 71"/>
                <a:gd name="T32" fmla="*/ 71 w 71"/>
                <a:gd name="T33" fmla="*/ 38 h 71"/>
                <a:gd name="T34" fmla="*/ 69 w 71"/>
                <a:gd name="T35" fmla="*/ 38 h 71"/>
                <a:gd name="T36" fmla="*/ 62 w 71"/>
                <a:gd name="T37" fmla="*/ 42 h 71"/>
                <a:gd name="T38" fmla="*/ 58 w 71"/>
                <a:gd name="T39" fmla="*/ 50 h 71"/>
                <a:gd name="T40" fmla="*/ 61 w 71"/>
                <a:gd name="T41" fmla="*/ 57 h 71"/>
                <a:gd name="T42" fmla="*/ 52 w 71"/>
                <a:gd name="T43" fmla="*/ 58 h 71"/>
                <a:gd name="T44" fmla="*/ 41 w 71"/>
                <a:gd name="T45" fmla="*/ 62 h 71"/>
                <a:gd name="T46" fmla="*/ 41 w 71"/>
                <a:gd name="T47" fmla="*/ 63 h 71"/>
                <a:gd name="T48" fmla="*/ 33 w 71"/>
                <a:gd name="T49" fmla="*/ 69 h 71"/>
                <a:gd name="T50" fmla="*/ 30 w 71"/>
                <a:gd name="T51" fmla="*/ 62 h 71"/>
                <a:gd name="T52" fmla="*/ 22 w 71"/>
                <a:gd name="T53" fmla="*/ 58 h 71"/>
                <a:gd name="T54" fmla="*/ 17 w 71"/>
                <a:gd name="T55" fmla="*/ 61 h 71"/>
                <a:gd name="T56" fmla="*/ 11 w 71"/>
                <a:gd name="T57" fmla="*/ 54 h 71"/>
                <a:gd name="T58" fmla="*/ 13 w 71"/>
                <a:gd name="T59" fmla="*/ 50 h 71"/>
                <a:gd name="T60" fmla="*/ 9 w 71"/>
                <a:gd name="T61" fmla="*/ 41 h 71"/>
                <a:gd name="T62" fmla="*/ 3 w 71"/>
                <a:gd name="T63" fmla="*/ 33 h 71"/>
                <a:gd name="T64" fmla="*/ 10 w 71"/>
                <a:gd name="T65" fmla="*/ 30 h 71"/>
                <a:gd name="T66" fmla="*/ 13 w 71"/>
                <a:gd name="T67" fmla="*/ 22 h 71"/>
                <a:gd name="T68" fmla="*/ 10 w 71"/>
                <a:gd name="T69" fmla="*/ 16 h 71"/>
                <a:gd name="T70" fmla="*/ 17 w 71"/>
                <a:gd name="T71" fmla="*/ 11 h 71"/>
                <a:gd name="T72" fmla="*/ 22 w 71"/>
                <a:gd name="T73" fmla="*/ 14 h 71"/>
                <a:gd name="T74" fmla="*/ 31 w 71"/>
                <a:gd name="T75" fmla="*/ 9 h 71"/>
                <a:gd name="T76" fmla="*/ 38 w 71"/>
                <a:gd name="T77" fmla="*/ 3 h 71"/>
                <a:gd name="T78" fmla="*/ 41 w 71"/>
                <a:gd name="T79" fmla="*/ 9 h 71"/>
                <a:gd name="T80" fmla="*/ 41 w 71"/>
                <a:gd name="T81" fmla="*/ 9 h 71"/>
                <a:gd name="T82" fmla="*/ 41 w 71"/>
                <a:gd name="T83" fmla="*/ 10 h 71"/>
                <a:gd name="T84" fmla="*/ 41 w 71"/>
                <a:gd name="T85" fmla="*/ 10 h 71"/>
                <a:gd name="T86" fmla="*/ 41 w 71"/>
                <a:gd name="T87" fmla="*/ 10 h 71"/>
                <a:gd name="T88" fmla="*/ 52 w 71"/>
                <a:gd name="T89" fmla="*/ 13 h 71"/>
                <a:gd name="T90" fmla="*/ 61 w 71"/>
                <a:gd name="T91" fmla="*/ 14 h 71"/>
                <a:gd name="T92" fmla="*/ 58 w 71"/>
                <a:gd name="T93" fmla="*/ 20 h 71"/>
                <a:gd name="T94" fmla="*/ 58 w 71"/>
                <a:gd name="T95" fmla="*/ 20 h 71"/>
                <a:gd name="T96" fmla="*/ 58 w 71"/>
                <a:gd name="T97" fmla="*/ 21 h 71"/>
                <a:gd name="T98" fmla="*/ 58 w 71"/>
                <a:gd name="T99" fmla="*/ 21 h 71"/>
                <a:gd name="T100" fmla="*/ 63 w 71"/>
                <a:gd name="T101" fmla="*/ 31 h 71"/>
                <a:gd name="T102" fmla="*/ 69 w 71"/>
                <a:gd name="T103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71">
                  <a:moveTo>
                    <a:pt x="67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3" y="26"/>
                    <a:pt x="62" y="23"/>
                    <a:pt x="61" y="21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4" y="18"/>
                    <a:pt x="64" y="17"/>
                    <a:pt x="64" y="16"/>
                  </a:cubicBezTo>
                  <a:cubicBezTo>
                    <a:pt x="64" y="15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7"/>
                    <a:pt x="54" y="7"/>
                    <a:pt x="52" y="9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8" y="10"/>
                    <a:pt x="46" y="8"/>
                    <a:pt x="43" y="8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8"/>
                    <a:pt x="23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7" y="7"/>
                    <a:pt x="14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3"/>
                    <a:pt x="8" y="26"/>
                    <a:pt x="8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6"/>
                    <a:pt x="9" y="48"/>
                    <a:pt x="11" y="51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7"/>
                    <a:pt x="9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6" y="64"/>
                  </a:cubicBezTo>
                  <a:cubicBezTo>
                    <a:pt x="17" y="64"/>
                    <a:pt x="18" y="64"/>
                    <a:pt x="19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3" y="62"/>
                    <a:pt x="26" y="63"/>
                    <a:pt x="29" y="6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31" y="71"/>
                    <a:pt x="3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3" y="69"/>
                    <a:pt x="43" y="67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6" y="63"/>
                    <a:pt x="48" y="62"/>
                    <a:pt x="51" y="61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7" y="64"/>
                    <a:pt x="58" y="64"/>
                    <a:pt x="59" y="63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7"/>
                    <a:pt x="64" y="54"/>
                    <a:pt x="63" y="5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8"/>
                    <a:pt x="63" y="46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71" y="41"/>
                    <a:pt x="71" y="38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1"/>
                    <a:pt x="69" y="29"/>
                    <a:pt x="67" y="29"/>
                  </a:cubicBezTo>
                  <a:close/>
                  <a:moveTo>
                    <a:pt x="69" y="38"/>
                  </a:moveTo>
                  <a:cubicBezTo>
                    <a:pt x="69" y="40"/>
                    <a:pt x="68" y="41"/>
                    <a:pt x="67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5"/>
                    <a:pt x="60" y="47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1"/>
                    <a:pt x="58" y="51"/>
                    <a:pt x="58" y="52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5"/>
                    <a:pt x="62" y="57"/>
                    <a:pt x="61" y="57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2"/>
                    <a:pt x="55" y="62"/>
                    <a:pt x="54" y="6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7" y="60"/>
                    <a:pt x="45" y="61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3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8"/>
                    <a:pt x="39" y="69"/>
                    <a:pt x="38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9"/>
                    <a:pt x="31" y="68"/>
                    <a:pt x="31" y="67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2"/>
                    <a:pt x="31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7" y="61"/>
                    <a:pt x="24" y="60"/>
                    <a:pt x="22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0" y="58"/>
                    <a:pt x="20" y="58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2"/>
                    <a:pt x="15" y="62"/>
                    <a:pt x="14" y="61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5"/>
                    <a:pt x="11" y="5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1"/>
                    <a:pt x="14" y="51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7"/>
                    <a:pt x="11" y="45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1"/>
                    <a:pt x="9" y="41"/>
                    <a:pt x="9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0"/>
                    <a:pt x="3" y="38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4" y="31"/>
                    <a:pt x="5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7"/>
                    <a:pt x="12" y="24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1" y="14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2"/>
                    <a:pt x="27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2" y="3"/>
                    <a:pt x="33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1" y="4"/>
                    <a:pt x="41" y="5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5" y="11"/>
                    <a:pt x="47" y="12"/>
                    <a:pt x="50" y="14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0"/>
                    <a:pt x="57" y="10"/>
                    <a:pt x="57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2" y="16"/>
                    <a:pt x="61" y="17"/>
                    <a:pt x="61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2"/>
                    <a:pt x="58" y="22"/>
                  </a:cubicBezTo>
                  <a:cubicBezTo>
                    <a:pt x="60" y="24"/>
                    <a:pt x="61" y="27"/>
                    <a:pt x="62" y="30"/>
                  </a:cubicBezTo>
                  <a:cubicBezTo>
                    <a:pt x="62" y="31"/>
                    <a:pt x="62" y="31"/>
                    <a:pt x="63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8" y="31"/>
                    <a:pt x="69" y="32"/>
                    <a:pt x="69" y="33"/>
                  </a:cubicBezTo>
                  <a:lnTo>
                    <a:pt x="6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5" name="Freeform 82"/>
            <p:cNvSpPr>
              <a:spLocks noEditPoints="1"/>
            </p:cNvSpPr>
            <p:nvPr/>
          </p:nvSpPr>
          <p:spPr bwMode="auto">
            <a:xfrm>
              <a:off x="21324888" y="3444711"/>
              <a:ext cx="428625" cy="430213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23 w 45"/>
                <a:gd name="T11" fmla="*/ 43 h 45"/>
                <a:gd name="T12" fmla="*/ 3 w 45"/>
                <a:gd name="T13" fmla="*/ 23 h 45"/>
                <a:gd name="T14" fmla="*/ 23 w 45"/>
                <a:gd name="T15" fmla="*/ 3 h 45"/>
                <a:gd name="T16" fmla="*/ 43 w 45"/>
                <a:gd name="T17" fmla="*/ 23 h 45"/>
                <a:gd name="T18" fmla="*/ 23 w 45"/>
                <a:gd name="T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3"/>
                  </a:moveTo>
                  <a:cubicBezTo>
                    <a:pt x="12" y="43"/>
                    <a:pt x="3" y="34"/>
                    <a:pt x="3" y="23"/>
                  </a:cubicBezTo>
                  <a:cubicBezTo>
                    <a:pt x="3" y="12"/>
                    <a:pt x="12" y="3"/>
                    <a:pt x="23" y="3"/>
                  </a:cubicBezTo>
                  <a:cubicBezTo>
                    <a:pt x="34" y="3"/>
                    <a:pt x="43" y="12"/>
                    <a:pt x="43" y="23"/>
                  </a:cubicBezTo>
                  <a:cubicBezTo>
                    <a:pt x="43" y="34"/>
                    <a:pt x="34" y="43"/>
                    <a:pt x="2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77" name="141"/>
          <p:cNvSpPr/>
          <p:nvPr/>
        </p:nvSpPr>
        <p:spPr>
          <a:xfrm>
            <a:off x="9264849" y="3655519"/>
            <a:ext cx="483033" cy="483033"/>
          </a:xfrm>
          <a:prstGeom prst="ellipse">
            <a:avLst/>
          </a:prstGeom>
          <a:solidFill>
            <a:srgbClr val="C15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78" name="161"/>
          <p:cNvGrpSpPr/>
          <p:nvPr/>
        </p:nvGrpSpPr>
        <p:grpSpPr>
          <a:xfrm>
            <a:off x="9403924" y="3797576"/>
            <a:ext cx="224957" cy="191875"/>
            <a:chOff x="17753012" y="5292725"/>
            <a:chExt cx="647700" cy="552450"/>
          </a:xfrm>
          <a:solidFill>
            <a:schemeClr val="bg1"/>
          </a:solidFill>
        </p:grpSpPr>
        <p:sp>
          <p:nvSpPr>
            <p:cNvPr id="79" name="Freeform 95"/>
            <p:cNvSpPr>
              <a:spLocks noEditPoints="1"/>
            </p:cNvSpPr>
            <p:nvPr/>
          </p:nvSpPr>
          <p:spPr bwMode="auto">
            <a:xfrm>
              <a:off x="17753012" y="5368925"/>
              <a:ext cx="457200" cy="476250"/>
            </a:xfrm>
            <a:custGeom>
              <a:avLst/>
              <a:gdLst>
                <a:gd name="T0" fmla="*/ 30 w 48"/>
                <a:gd name="T1" fmla="*/ 24 h 50"/>
                <a:gd name="T2" fmla="*/ 27 w 48"/>
                <a:gd name="T3" fmla="*/ 2 h 50"/>
                <a:gd name="T4" fmla="*/ 25 w 48"/>
                <a:gd name="T5" fmla="*/ 0 h 50"/>
                <a:gd name="T6" fmla="*/ 9 w 48"/>
                <a:gd name="T7" fmla="*/ 10 h 50"/>
                <a:gd name="T8" fmla="*/ 13 w 48"/>
                <a:gd name="T9" fmla="*/ 44 h 50"/>
                <a:gd name="T10" fmla="*/ 32 w 48"/>
                <a:gd name="T11" fmla="*/ 49 h 50"/>
                <a:gd name="T12" fmla="*/ 48 w 48"/>
                <a:gd name="T13" fmla="*/ 39 h 50"/>
                <a:gd name="T14" fmla="*/ 48 w 48"/>
                <a:gd name="T15" fmla="*/ 37 h 50"/>
                <a:gd name="T16" fmla="*/ 30 w 48"/>
                <a:gd name="T17" fmla="*/ 24 h 50"/>
                <a:gd name="T18" fmla="*/ 31 w 48"/>
                <a:gd name="T19" fmla="*/ 46 h 50"/>
                <a:gd name="T20" fmla="*/ 15 w 48"/>
                <a:gd name="T21" fmla="*/ 42 h 50"/>
                <a:gd name="T22" fmla="*/ 11 w 48"/>
                <a:gd name="T23" fmla="*/ 12 h 50"/>
                <a:gd name="T24" fmla="*/ 24 w 48"/>
                <a:gd name="T25" fmla="*/ 4 h 50"/>
                <a:gd name="T26" fmla="*/ 27 w 48"/>
                <a:gd name="T27" fmla="*/ 25 h 50"/>
                <a:gd name="T28" fmla="*/ 27 w 48"/>
                <a:gd name="T29" fmla="*/ 26 h 50"/>
                <a:gd name="T30" fmla="*/ 44 w 48"/>
                <a:gd name="T31" fmla="*/ 39 h 50"/>
                <a:gd name="T32" fmla="*/ 31 w 48"/>
                <a:gd name="T3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0">
                  <a:moveTo>
                    <a:pt x="30" y="24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6" y="1"/>
                    <a:pt x="26" y="0"/>
                    <a:pt x="25" y="0"/>
                  </a:cubicBezTo>
                  <a:cubicBezTo>
                    <a:pt x="18" y="1"/>
                    <a:pt x="13" y="5"/>
                    <a:pt x="9" y="10"/>
                  </a:cubicBezTo>
                  <a:cubicBezTo>
                    <a:pt x="0" y="21"/>
                    <a:pt x="3" y="36"/>
                    <a:pt x="13" y="44"/>
                  </a:cubicBezTo>
                  <a:cubicBezTo>
                    <a:pt x="19" y="48"/>
                    <a:pt x="25" y="50"/>
                    <a:pt x="32" y="49"/>
                  </a:cubicBezTo>
                  <a:cubicBezTo>
                    <a:pt x="38" y="48"/>
                    <a:pt x="44" y="45"/>
                    <a:pt x="48" y="39"/>
                  </a:cubicBezTo>
                  <a:cubicBezTo>
                    <a:pt x="48" y="39"/>
                    <a:pt x="48" y="38"/>
                    <a:pt x="48" y="37"/>
                  </a:cubicBezTo>
                  <a:lnTo>
                    <a:pt x="30" y="24"/>
                  </a:lnTo>
                  <a:close/>
                  <a:moveTo>
                    <a:pt x="31" y="46"/>
                  </a:moveTo>
                  <a:cubicBezTo>
                    <a:pt x="26" y="47"/>
                    <a:pt x="20" y="45"/>
                    <a:pt x="15" y="42"/>
                  </a:cubicBezTo>
                  <a:cubicBezTo>
                    <a:pt x="6" y="35"/>
                    <a:pt x="4" y="21"/>
                    <a:pt x="11" y="12"/>
                  </a:cubicBezTo>
                  <a:cubicBezTo>
                    <a:pt x="14" y="8"/>
                    <a:pt x="19" y="5"/>
                    <a:pt x="24" y="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7" y="26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43"/>
                    <a:pt x="36" y="45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0" name="Freeform 96"/>
            <p:cNvSpPr>
              <a:spLocks noEditPoints="1"/>
            </p:cNvSpPr>
            <p:nvPr/>
          </p:nvSpPr>
          <p:spPr bwMode="auto">
            <a:xfrm>
              <a:off x="18124488" y="5397500"/>
              <a:ext cx="276225" cy="333375"/>
            </a:xfrm>
            <a:custGeom>
              <a:avLst/>
              <a:gdLst>
                <a:gd name="T0" fmla="*/ 16 w 29"/>
                <a:gd name="T1" fmla="*/ 0 h 35"/>
                <a:gd name="T2" fmla="*/ 15 w 29"/>
                <a:gd name="T3" fmla="*/ 0 h 35"/>
                <a:gd name="T4" fmla="*/ 14 w 29"/>
                <a:gd name="T5" fmla="*/ 1 h 35"/>
                <a:gd name="T6" fmla="*/ 0 w 29"/>
                <a:gd name="T7" fmla="*/ 19 h 35"/>
                <a:gd name="T8" fmla="*/ 0 w 29"/>
                <a:gd name="T9" fmla="*/ 21 h 35"/>
                <a:gd name="T10" fmla="*/ 19 w 29"/>
                <a:gd name="T11" fmla="*/ 35 h 35"/>
                <a:gd name="T12" fmla="*/ 20 w 29"/>
                <a:gd name="T13" fmla="*/ 35 h 35"/>
                <a:gd name="T14" fmla="*/ 21 w 29"/>
                <a:gd name="T15" fmla="*/ 35 h 35"/>
                <a:gd name="T16" fmla="*/ 16 w 29"/>
                <a:gd name="T17" fmla="*/ 0 h 35"/>
                <a:gd name="T18" fmla="*/ 19 w 29"/>
                <a:gd name="T19" fmla="*/ 32 h 35"/>
                <a:gd name="T20" fmla="*/ 4 w 29"/>
                <a:gd name="T21" fmla="*/ 20 h 35"/>
                <a:gd name="T22" fmla="*/ 16 w 29"/>
                <a:gd name="T23" fmla="*/ 4 h 35"/>
                <a:gd name="T24" fmla="*/ 19 w 29"/>
                <a:gd name="T2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35">
                  <a:moveTo>
                    <a:pt x="16" y="0"/>
                  </a:move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20" y="35"/>
                    <a:pt x="20" y="35"/>
                  </a:cubicBezTo>
                  <a:cubicBezTo>
                    <a:pt x="20" y="35"/>
                    <a:pt x="21" y="35"/>
                    <a:pt x="21" y="35"/>
                  </a:cubicBezTo>
                  <a:cubicBezTo>
                    <a:pt x="29" y="24"/>
                    <a:pt x="27" y="8"/>
                    <a:pt x="16" y="0"/>
                  </a:cubicBezTo>
                  <a:close/>
                  <a:moveTo>
                    <a:pt x="19" y="32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11"/>
                    <a:pt x="25" y="23"/>
                    <a:pt x="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1" name="Freeform 97"/>
            <p:cNvSpPr>
              <a:spLocks noEditPoints="1"/>
            </p:cNvSpPr>
            <p:nvPr/>
          </p:nvSpPr>
          <p:spPr bwMode="auto">
            <a:xfrm>
              <a:off x="18029238" y="5292725"/>
              <a:ext cx="190500" cy="257175"/>
            </a:xfrm>
            <a:custGeom>
              <a:avLst/>
              <a:gdLst>
                <a:gd name="T0" fmla="*/ 4 w 20"/>
                <a:gd name="T1" fmla="*/ 27 h 27"/>
                <a:gd name="T2" fmla="*/ 5 w 20"/>
                <a:gd name="T3" fmla="*/ 27 h 27"/>
                <a:gd name="T4" fmla="*/ 6 w 20"/>
                <a:gd name="T5" fmla="*/ 27 h 27"/>
                <a:gd name="T6" fmla="*/ 20 w 20"/>
                <a:gd name="T7" fmla="*/ 8 h 27"/>
                <a:gd name="T8" fmla="*/ 20 w 20"/>
                <a:gd name="T9" fmla="*/ 7 h 27"/>
                <a:gd name="T10" fmla="*/ 19 w 20"/>
                <a:gd name="T11" fmla="*/ 6 h 27"/>
                <a:gd name="T12" fmla="*/ 1 w 20"/>
                <a:gd name="T13" fmla="*/ 1 h 27"/>
                <a:gd name="T14" fmla="*/ 0 w 20"/>
                <a:gd name="T15" fmla="*/ 3 h 27"/>
                <a:gd name="T16" fmla="*/ 3 w 20"/>
                <a:gd name="T17" fmla="*/ 26 h 27"/>
                <a:gd name="T18" fmla="*/ 4 w 20"/>
                <a:gd name="T19" fmla="*/ 27 h 27"/>
                <a:gd name="T20" fmla="*/ 16 w 20"/>
                <a:gd name="T21" fmla="*/ 8 h 27"/>
                <a:gd name="T22" fmla="*/ 5 w 20"/>
                <a:gd name="T23" fmla="*/ 22 h 27"/>
                <a:gd name="T24" fmla="*/ 3 w 20"/>
                <a:gd name="T25" fmla="*/ 4 h 27"/>
                <a:gd name="T26" fmla="*/ 16 w 20"/>
                <a:gd name="T27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7">
                  <a:moveTo>
                    <a:pt x="4" y="27"/>
                  </a:moveTo>
                  <a:cubicBezTo>
                    <a:pt x="4" y="27"/>
                    <a:pt x="4" y="27"/>
                    <a:pt x="5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6"/>
                    <a:pt x="19" y="6"/>
                  </a:cubicBezTo>
                  <a:cubicBezTo>
                    <a:pt x="14" y="2"/>
                    <a:pt x="7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7"/>
                    <a:pt x="4" y="27"/>
                  </a:cubicBezTo>
                  <a:close/>
                  <a:moveTo>
                    <a:pt x="16" y="8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" y="4"/>
                    <a:pt x="12" y="5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83" name="142"/>
          <p:cNvSpPr/>
          <p:nvPr/>
        </p:nvSpPr>
        <p:spPr>
          <a:xfrm>
            <a:off x="6820323" y="3645380"/>
            <a:ext cx="483033" cy="483033"/>
          </a:xfrm>
          <a:prstGeom prst="ellipse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84" name="Freeform 102"/>
          <p:cNvSpPr>
            <a:spLocks noEditPoints="1"/>
          </p:cNvSpPr>
          <p:nvPr/>
        </p:nvSpPr>
        <p:spPr bwMode="auto">
          <a:xfrm>
            <a:off x="6951015" y="3770749"/>
            <a:ext cx="221648" cy="205107"/>
          </a:xfrm>
          <a:custGeom>
            <a:avLst/>
            <a:gdLst>
              <a:gd name="T0" fmla="*/ 59 w 67"/>
              <a:gd name="T1" fmla="*/ 44 h 62"/>
              <a:gd name="T2" fmla="*/ 59 w 67"/>
              <a:gd name="T3" fmla="*/ 35 h 62"/>
              <a:gd name="T4" fmla="*/ 58 w 67"/>
              <a:gd name="T5" fmla="*/ 33 h 62"/>
              <a:gd name="T6" fmla="*/ 53 w 67"/>
              <a:gd name="T7" fmla="*/ 33 h 62"/>
              <a:gd name="T8" fmla="*/ 50 w 67"/>
              <a:gd name="T9" fmla="*/ 33 h 62"/>
              <a:gd name="T10" fmla="*/ 35 w 67"/>
              <a:gd name="T11" fmla="*/ 33 h 62"/>
              <a:gd name="T12" fmla="*/ 35 w 67"/>
              <a:gd name="T13" fmla="*/ 19 h 62"/>
              <a:gd name="T14" fmla="*/ 43 w 67"/>
              <a:gd name="T15" fmla="*/ 10 h 62"/>
              <a:gd name="T16" fmla="*/ 34 w 67"/>
              <a:gd name="T17" fmla="*/ 0 h 62"/>
              <a:gd name="T18" fmla="*/ 24 w 67"/>
              <a:gd name="T19" fmla="*/ 10 h 62"/>
              <a:gd name="T20" fmla="*/ 32 w 67"/>
              <a:gd name="T21" fmla="*/ 19 h 62"/>
              <a:gd name="T22" fmla="*/ 32 w 67"/>
              <a:gd name="T23" fmla="*/ 33 h 62"/>
              <a:gd name="T24" fmla="*/ 10 w 67"/>
              <a:gd name="T25" fmla="*/ 33 h 62"/>
              <a:gd name="T26" fmla="*/ 8 w 67"/>
              <a:gd name="T27" fmla="*/ 35 h 62"/>
              <a:gd name="T28" fmla="*/ 8 w 67"/>
              <a:gd name="T29" fmla="*/ 44 h 62"/>
              <a:gd name="T30" fmla="*/ 0 w 67"/>
              <a:gd name="T31" fmla="*/ 53 h 62"/>
              <a:gd name="T32" fmla="*/ 10 w 67"/>
              <a:gd name="T33" fmla="*/ 62 h 62"/>
              <a:gd name="T34" fmla="*/ 19 w 67"/>
              <a:gd name="T35" fmla="*/ 53 h 62"/>
              <a:gd name="T36" fmla="*/ 11 w 67"/>
              <a:gd name="T37" fmla="*/ 44 h 62"/>
              <a:gd name="T38" fmla="*/ 11 w 67"/>
              <a:gd name="T39" fmla="*/ 36 h 62"/>
              <a:gd name="T40" fmla="*/ 32 w 67"/>
              <a:gd name="T41" fmla="*/ 36 h 62"/>
              <a:gd name="T42" fmla="*/ 32 w 67"/>
              <a:gd name="T43" fmla="*/ 44 h 62"/>
              <a:gd name="T44" fmla="*/ 24 w 67"/>
              <a:gd name="T45" fmla="*/ 53 h 62"/>
              <a:gd name="T46" fmla="*/ 34 w 67"/>
              <a:gd name="T47" fmla="*/ 62 h 62"/>
              <a:gd name="T48" fmla="*/ 43 w 67"/>
              <a:gd name="T49" fmla="*/ 53 h 62"/>
              <a:gd name="T50" fmla="*/ 35 w 67"/>
              <a:gd name="T51" fmla="*/ 44 h 62"/>
              <a:gd name="T52" fmla="*/ 35 w 67"/>
              <a:gd name="T53" fmla="*/ 36 h 62"/>
              <a:gd name="T54" fmla="*/ 50 w 67"/>
              <a:gd name="T55" fmla="*/ 36 h 62"/>
              <a:gd name="T56" fmla="*/ 53 w 67"/>
              <a:gd name="T57" fmla="*/ 36 h 62"/>
              <a:gd name="T58" fmla="*/ 56 w 67"/>
              <a:gd name="T59" fmla="*/ 36 h 62"/>
              <a:gd name="T60" fmla="*/ 56 w 67"/>
              <a:gd name="T61" fmla="*/ 44 h 62"/>
              <a:gd name="T62" fmla="*/ 48 w 67"/>
              <a:gd name="T63" fmla="*/ 53 h 62"/>
              <a:gd name="T64" fmla="*/ 58 w 67"/>
              <a:gd name="T65" fmla="*/ 62 h 62"/>
              <a:gd name="T66" fmla="*/ 67 w 67"/>
              <a:gd name="T67" fmla="*/ 53 h 62"/>
              <a:gd name="T68" fmla="*/ 59 w 67"/>
              <a:gd name="T69" fmla="*/ 44 h 62"/>
              <a:gd name="T70" fmla="*/ 28 w 67"/>
              <a:gd name="T71" fmla="*/ 10 h 62"/>
              <a:gd name="T72" fmla="*/ 34 w 67"/>
              <a:gd name="T73" fmla="*/ 4 h 62"/>
              <a:gd name="T74" fmla="*/ 39 w 67"/>
              <a:gd name="T75" fmla="*/ 10 h 62"/>
              <a:gd name="T76" fmla="*/ 34 w 67"/>
              <a:gd name="T77" fmla="*/ 15 h 62"/>
              <a:gd name="T78" fmla="*/ 28 w 67"/>
              <a:gd name="T79" fmla="*/ 10 h 62"/>
              <a:gd name="T80" fmla="*/ 15 w 67"/>
              <a:gd name="T81" fmla="*/ 53 h 62"/>
              <a:gd name="T82" fmla="*/ 10 w 67"/>
              <a:gd name="T83" fmla="*/ 58 h 62"/>
              <a:gd name="T84" fmla="*/ 4 w 67"/>
              <a:gd name="T85" fmla="*/ 53 h 62"/>
              <a:gd name="T86" fmla="*/ 10 w 67"/>
              <a:gd name="T87" fmla="*/ 47 h 62"/>
              <a:gd name="T88" fmla="*/ 15 w 67"/>
              <a:gd name="T89" fmla="*/ 53 h 62"/>
              <a:gd name="T90" fmla="*/ 39 w 67"/>
              <a:gd name="T91" fmla="*/ 53 h 62"/>
              <a:gd name="T92" fmla="*/ 34 w 67"/>
              <a:gd name="T93" fmla="*/ 58 h 62"/>
              <a:gd name="T94" fmla="*/ 28 w 67"/>
              <a:gd name="T95" fmla="*/ 53 h 62"/>
              <a:gd name="T96" fmla="*/ 34 w 67"/>
              <a:gd name="T97" fmla="*/ 47 h 62"/>
              <a:gd name="T98" fmla="*/ 39 w 67"/>
              <a:gd name="T99" fmla="*/ 53 h 62"/>
              <a:gd name="T100" fmla="*/ 58 w 67"/>
              <a:gd name="T101" fmla="*/ 58 h 62"/>
              <a:gd name="T102" fmla="*/ 52 w 67"/>
              <a:gd name="T103" fmla="*/ 53 h 62"/>
              <a:gd name="T104" fmla="*/ 58 w 67"/>
              <a:gd name="T105" fmla="*/ 47 h 62"/>
              <a:gd name="T106" fmla="*/ 63 w 67"/>
              <a:gd name="T107" fmla="*/ 53 h 62"/>
              <a:gd name="T108" fmla="*/ 58 w 67"/>
              <a:gd name="T109" fmla="*/ 5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2">
                <a:moveTo>
                  <a:pt x="59" y="44"/>
                </a:moveTo>
                <a:cubicBezTo>
                  <a:pt x="59" y="35"/>
                  <a:pt x="59" y="35"/>
                  <a:pt x="59" y="35"/>
                </a:cubicBezTo>
                <a:cubicBezTo>
                  <a:pt x="59" y="34"/>
                  <a:pt x="59" y="33"/>
                  <a:pt x="58" y="33"/>
                </a:cubicBezTo>
                <a:cubicBezTo>
                  <a:pt x="53" y="33"/>
                  <a:pt x="53" y="33"/>
                  <a:pt x="53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19"/>
                  <a:pt x="35" y="19"/>
                  <a:pt x="35" y="19"/>
                </a:cubicBezTo>
                <a:cubicBezTo>
                  <a:pt x="40" y="18"/>
                  <a:pt x="43" y="14"/>
                  <a:pt x="43" y="10"/>
                </a:cubicBezTo>
                <a:cubicBezTo>
                  <a:pt x="43" y="4"/>
                  <a:pt x="39" y="0"/>
                  <a:pt x="34" y="0"/>
                </a:cubicBezTo>
                <a:cubicBezTo>
                  <a:pt x="29" y="0"/>
                  <a:pt x="24" y="4"/>
                  <a:pt x="24" y="10"/>
                </a:cubicBezTo>
                <a:cubicBezTo>
                  <a:pt x="24" y="14"/>
                  <a:pt x="28" y="18"/>
                  <a:pt x="32" y="19"/>
                </a:cubicBezTo>
                <a:cubicBezTo>
                  <a:pt x="32" y="33"/>
                  <a:pt x="32" y="33"/>
                  <a:pt x="32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8" y="34"/>
                  <a:pt x="8" y="35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0" y="48"/>
                  <a:pt x="0" y="53"/>
                </a:cubicBezTo>
                <a:cubicBezTo>
                  <a:pt x="0" y="58"/>
                  <a:pt x="4" y="62"/>
                  <a:pt x="10" y="62"/>
                </a:cubicBezTo>
                <a:cubicBezTo>
                  <a:pt x="15" y="62"/>
                  <a:pt x="19" y="58"/>
                  <a:pt x="19" y="53"/>
                </a:cubicBezTo>
                <a:cubicBezTo>
                  <a:pt x="19" y="48"/>
                  <a:pt x="16" y="44"/>
                  <a:pt x="11" y="44"/>
                </a:cubicBezTo>
                <a:cubicBezTo>
                  <a:pt x="11" y="36"/>
                  <a:pt x="11" y="36"/>
                  <a:pt x="11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4"/>
                  <a:pt x="32" y="44"/>
                  <a:pt x="32" y="44"/>
                </a:cubicBezTo>
                <a:cubicBezTo>
                  <a:pt x="28" y="44"/>
                  <a:pt x="24" y="48"/>
                  <a:pt x="24" y="53"/>
                </a:cubicBezTo>
                <a:cubicBezTo>
                  <a:pt x="24" y="58"/>
                  <a:pt x="29" y="62"/>
                  <a:pt x="34" y="62"/>
                </a:cubicBezTo>
                <a:cubicBezTo>
                  <a:pt x="39" y="62"/>
                  <a:pt x="43" y="58"/>
                  <a:pt x="43" y="53"/>
                </a:cubicBezTo>
                <a:cubicBezTo>
                  <a:pt x="43" y="48"/>
                  <a:pt x="40" y="44"/>
                  <a:pt x="35" y="44"/>
                </a:cubicBezTo>
                <a:cubicBezTo>
                  <a:pt x="35" y="36"/>
                  <a:pt x="35" y="36"/>
                  <a:pt x="35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44"/>
                  <a:pt x="56" y="44"/>
                  <a:pt x="56" y="44"/>
                </a:cubicBezTo>
                <a:cubicBezTo>
                  <a:pt x="52" y="44"/>
                  <a:pt x="48" y="48"/>
                  <a:pt x="48" y="53"/>
                </a:cubicBezTo>
                <a:cubicBezTo>
                  <a:pt x="48" y="58"/>
                  <a:pt x="53" y="62"/>
                  <a:pt x="58" y="62"/>
                </a:cubicBezTo>
                <a:cubicBezTo>
                  <a:pt x="63" y="62"/>
                  <a:pt x="67" y="58"/>
                  <a:pt x="67" y="53"/>
                </a:cubicBezTo>
                <a:cubicBezTo>
                  <a:pt x="67" y="48"/>
                  <a:pt x="64" y="44"/>
                  <a:pt x="59" y="44"/>
                </a:cubicBezTo>
                <a:close/>
                <a:moveTo>
                  <a:pt x="28" y="10"/>
                </a:moveTo>
                <a:cubicBezTo>
                  <a:pt x="28" y="6"/>
                  <a:pt x="31" y="4"/>
                  <a:pt x="34" y="4"/>
                </a:cubicBezTo>
                <a:cubicBezTo>
                  <a:pt x="37" y="4"/>
                  <a:pt x="39" y="6"/>
                  <a:pt x="39" y="10"/>
                </a:cubicBezTo>
                <a:cubicBezTo>
                  <a:pt x="39" y="13"/>
                  <a:pt x="37" y="15"/>
                  <a:pt x="34" y="15"/>
                </a:cubicBezTo>
                <a:cubicBezTo>
                  <a:pt x="31" y="15"/>
                  <a:pt x="28" y="13"/>
                  <a:pt x="28" y="10"/>
                </a:cubicBezTo>
                <a:close/>
                <a:moveTo>
                  <a:pt x="15" y="53"/>
                </a:moveTo>
                <a:cubicBezTo>
                  <a:pt x="15" y="56"/>
                  <a:pt x="13" y="58"/>
                  <a:pt x="10" y="58"/>
                </a:cubicBezTo>
                <a:cubicBezTo>
                  <a:pt x="6" y="58"/>
                  <a:pt x="4" y="56"/>
                  <a:pt x="4" y="53"/>
                </a:cubicBezTo>
                <a:cubicBezTo>
                  <a:pt x="4" y="50"/>
                  <a:pt x="6" y="47"/>
                  <a:pt x="10" y="47"/>
                </a:cubicBezTo>
                <a:cubicBezTo>
                  <a:pt x="13" y="47"/>
                  <a:pt x="15" y="50"/>
                  <a:pt x="15" y="53"/>
                </a:cubicBezTo>
                <a:close/>
                <a:moveTo>
                  <a:pt x="39" y="53"/>
                </a:moveTo>
                <a:cubicBezTo>
                  <a:pt x="39" y="56"/>
                  <a:pt x="37" y="58"/>
                  <a:pt x="34" y="58"/>
                </a:cubicBezTo>
                <a:cubicBezTo>
                  <a:pt x="31" y="58"/>
                  <a:pt x="28" y="56"/>
                  <a:pt x="28" y="53"/>
                </a:cubicBezTo>
                <a:cubicBezTo>
                  <a:pt x="28" y="50"/>
                  <a:pt x="31" y="47"/>
                  <a:pt x="34" y="47"/>
                </a:cubicBezTo>
                <a:cubicBezTo>
                  <a:pt x="37" y="47"/>
                  <a:pt x="39" y="50"/>
                  <a:pt x="39" y="53"/>
                </a:cubicBezTo>
                <a:close/>
                <a:moveTo>
                  <a:pt x="58" y="58"/>
                </a:moveTo>
                <a:cubicBezTo>
                  <a:pt x="55" y="58"/>
                  <a:pt x="52" y="56"/>
                  <a:pt x="52" y="53"/>
                </a:cubicBezTo>
                <a:cubicBezTo>
                  <a:pt x="52" y="50"/>
                  <a:pt x="55" y="47"/>
                  <a:pt x="58" y="47"/>
                </a:cubicBezTo>
                <a:cubicBezTo>
                  <a:pt x="61" y="47"/>
                  <a:pt x="63" y="50"/>
                  <a:pt x="63" y="53"/>
                </a:cubicBezTo>
                <a:cubicBezTo>
                  <a:pt x="63" y="56"/>
                  <a:pt x="61" y="58"/>
                  <a:pt x="5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86" name="1 40"/>
          <p:cNvSpPr/>
          <p:nvPr/>
        </p:nvSpPr>
        <p:spPr>
          <a:xfrm>
            <a:off x="6781800" y="4780279"/>
            <a:ext cx="483033" cy="483033"/>
          </a:xfrm>
          <a:prstGeom prst="ellipse">
            <a:avLst/>
          </a:prstGeom>
          <a:solidFill>
            <a:srgbClr val="1F5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87" name="Freeform 134"/>
          <p:cNvSpPr>
            <a:spLocks noEditPoints="1"/>
          </p:cNvSpPr>
          <p:nvPr/>
        </p:nvSpPr>
        <p:spPr bwMode="auto">
          <a:xfrm>
            <a:off x="6912006" y="4918617"/>
            <a:ext cx="211724" cy="211724"/>
          </a:xfrm>
          <a:custGeom>
            <a:avLst/>
            <a:gdLst>
              <a:gd name="T0" fmla="*/ 64 w 64"/>
              <a:gd name="T1" fmla="*/ 32 h 64"/>
              <a:gd name="T2" fmla="*/ 5 w 64"/>
              <a:gd name="T3" fmla="*/ 15 h 64"/>
              <a:gd name="T4" fmla="*/ 0 w 64"/>
              <a:gd name="T5" fmla="*/ 32 h 64"/>
              <a:gd name="T6" fmla="*/ 0 w 64"/>
              <a:gd name="T7" fmla="*/ 32 h 64"/>
              <a:gd name="T8" fmla="*/ 5 w 64"/>
              <a:gd name="T9" fmla="*/ 49 h 64"/>
              <a:gd name="T10" fmla="*/ 32 w 64"/>
              <a:gd name="T11" fmla="*/ 64 h 64"/>
              <a:gd name="T12" fmla="*/ 64 w 64"/>
              <a:gd name="T13" fmla="*/ 32 h 64"/>
              <a:gd name="T14" fmla="*/ 48 w 64"/>
              <a:gd name="T15" fmla="*/ 46 h 64"/>
              <a:gd name="T16" fmla="*/ 60 w 64"/>
              <a:gd name="T17" fmla="*/ 33 h 64"/>
              <a:gd name="T18" fmla="*/ 3 w 64"/>
              <a:gd name="T19" fmla="*/ 33 h 64"/>
              <a:gd name="T20" fmla="*/ 16 w 64"/>
              <a:gd name="T21" fmla="*/ 46 h 64"/>
              <a:gd name="T22" fmla="*/ 3 w 64"/>
              <a:gd name="T23" fmla="*/ 33 h 64"/>
              <a:gd name="T24" fmla="*/ 16 w 64"/>
              <a:gd name="T25" fmla="*/ 17 h 64"/>
              <a:gd name="T26" fmla="*/ 3 w 64"/>
              <a:gd name="T27" fmla="*/ 30 h 64"/>
              <a:gd name="T28" fmla="*/ 34 w 64"/>
              <a:gd name="T29" fmla="*/ 14 h 64"/>
              <a:gd name="T30" fmla="*/ 34 w 64"/>
              <a:gd name="T31" fmla="*/ 4 h 64"/>
              <a:gd name="T32" fmla="*/ 43 w 64"/>
              <a:gd name="T33" fmla="*/ 14 h 64"/>
              <a:gd name="T34" fmla="*/ 44 w 64"/>
              <a:gd name="T35" fmla="*/ 17 h 64"/>
              <a:gd name="T36" fmla="*/ 34 w 64"/>
              <a:gd name="T37" fmla="*/ 30 h 64"/>
              <a:gd name="T38" fmla="*/ 44 w 64"/>
              <a:gd name="T39" fmla="*/ 17 h 64"/>
              <a:gd name="T40" fmla="*/ 29 w 64"/>
              <a:gd name="T41" fmla="*/ 4 h 64"/>
              <a:gd name="T42" fmla="*/ 30 w 64"/>
              <a:gd name="T43" fmla="*/ 3 h 64"/>
              <a:gd name="T44" fmla="*/ 21 w 64"/>
              <a:gd name="T45" fmla="*/ 14 h 64"/>
              <a:gd name="T46" fmla="*/ 30 w 64"/>
              <a:gd name="T47" fmla="*/ 17 h 64"/>
              <a:gd name="T48" fmla="*/ 17 w 64"/>
              <a:gd name="T49" fmla="*/ 30 h 64"/>
              <a:gd name="T50" fmla="*/ 30 w 64"/>
              <a:gd name="T51" fmla="*/ 17 h 64"/>
              <a:gd name="T52" fmla="*/ 30 w 64"/>
              <a:gd name="T53" fmla="*/ 33 h 64"/>
              <a:gd name="T54" fmla="*/ 20 w 64"/>
              <a:gd name="T55" fmla="*/ 46 h 64"/>
              <a:gd name="T56" fmla="*/ 30 w 64"/>
              <a:gd name="T57" fmla="*/ 50 h 64"/>
              <a:gd name="T58" fmla="*/ 28 w 64"/>
              <a:gd name="T59" fmla="*/ 60 h 64"/>
              <a:gd name="T60" fmla="*/ 30 w 64"/>
              <a:gd name="T61" fmla="*/ 50 h 64"/>
              <a:gd name="T62" fmla="*/ 34 w 64"/>
              <a:gd name="T63" fmla="*/ 60 h 64"/>
              <a:gd name="T64" fmla="*/ 34 w 64"/>
              <a:gd name="T65" fmla="*/ 50 h 64"/>
              <a:gd name="T66" fmla="*/ 36 w 64"/>
              <a:gd name="T67" fmla="*/ 60 h 64"/>
              <a:gd name="T68" fmla="*/ 34 w 64"/>
              <a:gd name="T69" fmla="*/ 33 h 64"/>
              <a:gd name="T70" fmla="*/ 44 w 64"/>
              <a:gd name="T71" fmla="*/ 46 h 64"/>
              <a:gd name="T72" fmla="*/ 50 w 64"/>
              <a:gd name="T73" fmla="*/ 30 h 64"/>
              <a:gd name="T74" fmla="*/ 57 w 64"/>
              <a:gd name="T75" fmla="*/ 17 h 64"/>
              <a:gd name="T76" fmla="*/ 50 w 64"/>
              <a:gd name="T77" fmla="*/ 30 h 64"/>
              <a:gd name="T78" fmla="*/ 47 w 64"/>
              <a:gd name="T79" fmla="*/ 14 h 64"/>
              <a:gd name="T80" fmla="*/ 54 w 64"/>
              <a:gd name="T81" fmla="*/ 14 h 64"/>
              <a:gd name="T82" fmla="*/ 17 w 64"/>
              <a:gd name="T83" fmla="*/ 14 h 64"/>
              <a:gd name="T84" fmla="*/ 23 w 64"/>
              <a:gd name="T85" fmla="*/ 5 h 64"/>
              <a:gd name="T86" fmla="*/ 17 w 64"/>
              <a:gd name="T87" fmla="*/ 50 h 64"/>
              <a:gd name="T88" fmla="*/ 10 w 64"/>
              <a:gd name="T89" fmla="*/ 50 h 64"/>
              <a:gd name="T90" fmla="*/ 47 w 64"/>
              <a:gd name="T91" fmla="*/ 50 h 64"/>
              <a:gd name="T92" fmla="*/ 41 w 64"/>
              <a:gd name="T93" fmla="*/ 5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21" y="0"/>
                  <a:pt x="11" y="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20"/>
                  <a:pt x="0" y="26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8"/>
                  <a:pt x="2" y="44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1" y="58"/>
                  <a:pt x="21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57" y="46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2"/>
                  <a:pt x="50" y="38"/>
                  <a:pt x="5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8"/>
                  <a:pt x="59" y="43"/>
                  <a:pt x="57" y="46"/>
                </a:cubicBezTo>
                <a:close/>
                <a:moveTo>
                  <a:pt x="3" y="33"/>
                </a:moveTo>
                <a:cubicBezTo>
                  <a:pt x="14" y="33"/>
                  <a:pt x="14" y="33"/>
                  <a:pt x="14" y="33"/>
                </a:cubicBezTo>
                <a:cubicBezTo>
                  <a:pt x="14" y="38"/>
                  <a:pt x="15" y="42"/>
                  <a:pt x="1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5" y="43"/>
                  <a:pt x="4" y="38"/>
                  <a:pt x="3" y="33"/>
                </a:cubicBezTo>
                <a:close/>
                <a:moveTo>
                  <a:pt x="7" y="17"/>
                </a:moveTo>
                <a:cubicBezTo>
                  <a:pt x="16" y="17"/>
                  <a:pt x="16" y="17"/>
                  <a:pt x="16" y="17"/>
                </a:cubicBezTo>
                <a:cubicBezTo>
                  <a:pt x="15" y="21"/>
                  <a:pt x="14" y="26"/>
                  <a:pt x="14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26"/>
                  <a:pt x="5" y="21"/>
                  <a:pt x="7" y="17"/>
                </a:cubicBezTo>
                <a:close/>
                <a:moveTo>
                  <a:pt x="34" y="14"/>
                </a:moveTo>
                <a:cubicBezTo>
                  <a:pt x="34" y="3"/>
                  <a:pt x="34" y="3"/>
                  <a:pt x="34" y="3"/>
                </a:cubicBezTo>
                <a:cubicBezTo>
                  <a:pt x="34" y="3"/>
                  <a:pt x="34" y="3"/>
                  <a:pt x="34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8" y="6"/>
                  <a:pt x="41" y="9"/>
                  <a:pt x="43" y="14"/>
                </a:cubicBezTo>
                <a:lnTo>
                  <a:pt x="34" y="14"/>
                </a:lnTo>
                <a:close/>
                <a:moveTo>
                  <a:pt x="44" y="17"/>
                </a:moveTo>
                <a:cubicBezTo>
                  <a:pt x="46" y="21"/>
                  <a:pt x="46" y="26"/>
                  <a:pt x="46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17"/>
                  <a:pt x="34" y="17"/>
                  <a:pt x="34" y="17"/>
                </a:cubicBezTo>
                <a:lnTo>
                  <a:pt x="44" y="17"/>
                </a:ln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30" y="4"/>
                  <a:pt x="30" y="4"/>
                  <a:pt x="30" y="3"/>
                </a:cubicBezTo>
                <a:cubicBezTo>
                  <a:pt x="30" y="14"/>
                  <a:pt x="30" y="14"/>
                  <a:pt x="3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3" y="9"/>
                  <a:pt x="26" y="6"/>
                  <a:pt x="29" y="4"/>
                </a:cubicBezTo>
                <a:close/>
                <a:moveTo>
                  <a:pt x="30" y="17"/>
                </a:moveTo>
                <a:cubicBezTo>
                  <a:pt x="30" y="30"/>
                  <a:pt x="30" y="30"/>
                  <a:pt x="30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26"/>
                  <a:pt x="18" y="21"/>
                  <a:pt x="20" y="17"/>
                </a:cubicBezTo>
                <a:lnTo>
                  <a:pt x="30" y="17"/>
                </a:lnTo>
                <a:close/>
                <a:moveTo>
                  <a:pt x="17" y="33"/>
                </a:moveTo>
                <a:cubicBezTo>
                  <a:pt x="30" y="33"/>
                  <a:pt x="30" y="33"/>
                  <a:pt x="30" y="33"/>
                </a:cubicBezTo>
                <a:cubicBezTo>
                  <a:pt x="30" y="46"/>
                  <a:pt x="30" y="46"/>
                  <a:pt x="3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8" y="43"/>
                  <a:pt x="18" y="38"/>
                  <a:pt x="17" y="33"/>
                </a:cubicBezTo>
                <a:close/>
                <a:moveTo>
                  <a:pt x="30" y="5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29" y="60"/>
                  <a:pt x="28" y="60"/>
                </a:cubicBezTo>
                <a:cubicBezTo>
                  <a:pt x="25" y="58"/>
                  <a:pt x="23" y="54"/>
                  <a:pt x="21" y="50"/>
                </a:cubicBezTo>
                <a:lnTo>
                  <a:pt x="30" y="50"/>
                </a:lnTo>
                <a:close/>
                <a:moveTo>
                  <a:pt x="36" y="60"/>
                </a:moveTo>
                <a:cubicBezTo>
                  <a:pt x="35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0"/>
                  <a:pt x="34" y="50"/>
                  <a:pt x="34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4"/>
                  <a:pt x="39" y="58"/>
                  <a:pt x="36" y="60"/>
                </a:cubicBezTo>
                <a:close/>
                <a:moveTo>
                  <a:pt x="34" y="46"/>
                </a:moveTo>
                <a:cubicBezTo>
                  <a:pt x="34" y="33"/>
                  <a:pt x="34" y="33"/>
                  <a:pt x="34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8"/>
                  <a:pt x="46" y="43"/>
                  <a:pt x="44" y="46"/>
                </a:cubicBezTo>
                <a:lnTo>
                  <a:pt x="34" y="46"/>
                </a:lnTo>
                <a:close/>
                <a:moveTo>
                  <a:pt x="50" y="30"/>
                </a:moveTo>
                <a:cubicBezTo>
                  <a:pt x="50" y="26"/>
                  <a:pt x="49" y="21"/>
                  <a:pt x="48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9" y="21"/>
                  <a:pt x="60" y="26"/>
                  <a:pt x="60" y="30"/>
                </a:cubicBezTo>
                <a:lnTo>
                  <a:pt x="50" y="30"/>
                </a:lnTo>
                <a:close/>
                <a:moveTo>
                  <a:pt x="54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5" y="10"/>
                  <a:pt x="43" y="7"/>
                  <a:pt x="41" y="5"/>
                </a:cubicBezTo>
                <a:cubicBezTo>
                  <a:pt x="46" y="6"/>
                  <a:pt x="51" y="10"/>
                  <a:pt x="54" y="14"/>
                </a:cubicBezTo>
                <a:close/>
                <a:moveTo>
                  <a:pt x="23" y="5"/>
                </a:moveTo>
                <a:cubicBezTo>
                  <a:pt x="21" y="7"/>
                  <a:pt x="19" y="10"/>
                  <a:pt x="1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10"/>
                  <a:pt x="18" y="6"/>
                  <a:pt x="23" y="5"/>
                </a:cubicBezTo>
                <a:close/>
                <a:moveTo>
                  <a:pt x="10" y="50"/>
                </a:moveTo>
                <a:cubicBezTo>
                  <a:pt x="17" y="50"/>
                  <a:pt x="17" y="50"/>
                  <a:pt x="17" y="50"/>
                </a:cubicBezTo>
                <a:cubicBezTo>
                  <a:pt x="19" y="53"/>
                  <a:pt x="21" y="56"/>
                  <a:pt x="23" y="59"/>
                </a:cubicBezTo>
                <a:cubicBezTo>
                  <a:pt x="18" y="57"/>
                  <a:pt x="13" y="54"/>
                  <a:pt x="10" y="50"/>
                </a:cubicBezTo>
                <a:close/>
                <a:moveTo>
                  <a:pt x="41" y="59"/>
                </a:moveTo>
                <a:cubicBezTo>
                  <a:pt x="43" y="56"/>
                  <a:pt x="45" y="53"/>
                  <a:pt x="47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1" y="54"/>
                  <a:pt x="46" y="57"/>
                  <a:pt x="41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47403" y="3633797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815709" y="3632617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21252" y="4760061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89558" y="4758881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93" name="Title 20"/>
          <p:cNvSpPr txBox="1"/>
          <p:nvPr/>
        </p:nvSpPr>
        <p:spPr bwMode="auto">
          <a:xfrm>
            <a:off x="6748881" y="2479133"/>
            <a:ext cx="3124200" cy="817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成长的路上必然经历很多风雨，相信自己终有属于你的盛举，别因为磨难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r>
              <a:rPr lang="pt-BR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8881" y="1921591"/>
            <a:ext cx="41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共创辉煌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未来可期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44" name="直接连接符 43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306"/>
          <p:cNvGraphicFramePr/>
          <p:nvPr/>
        </p:nvGraphicFramePr>
        <p:xfrm>
          <a:off x="1647602" y="1442077"/>
          <a:ext cx="3872896" cy="336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itle 20"/>
          <p:cNvSpPr txBox="1"/>
          <p:nvPr/>
        </p:nvSpPr>
        <p:spPr bwMode="auto">
          <a:xfrm>
            <a:off x="1739693" y="5320585"/>
            <a:ext cx="3686748" cy="91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成长的路上必然经历很多风雨，相信自己终有属于你的盛举，别因为磨难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r>
              <a:rPr lang="pt-BR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5" name="TextBox 44"/>
          <p:cNvSpPr txBox="1"/>
          <p:nvPr/>
        </p:nvSpPr>
        <p:spPr>
          <a:xfrm>
            <a:off x="1762953" y="4914119"/>
            <a:ext cx="3667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共创辉煌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未来可期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graphicFrame>
        <p:nvGraphicFramePr>
          <p:cNvPr id="36" name="Chart 306"/>
          <p:cNvGraphicFramePr/>
          <p:nvPr/>
        </p:nvGraphicFramePr>
        <p:xfrm>
          <a:off x="6714277" y="1442077"/>
          <a:ext cx="3872896" cy="336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itle 20"/>
          <p:cNvSpPr txBox="1"/>
          <p:nvPr/>
        </p:nvSpPr>
        <p:spPr bwMode="auto">
          <a:xfrm>
            <a:off x="6806368" y="5320585"/>
            <a:ext cx="3686748" cy="91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成长的路上必然经历很多风雨，相信自己终有属于你的盛举，别因为磨难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r>
              <a:rPr lang="pt-BR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8" name="TextBox 44"/>
          <p:cNvSpPr txBox="1"/>
          <p:nvPr/>
        </p:nvSpPr>
        <p:spPr>
          <a:xfrm>
            <a:off x="6829628" y="4914119"/>
            <a:ext cx="3667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共创辉煌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未来可期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41" name="直接连接符 40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06"/>
          <p:cNvGraphicFramePr/>
          <p:nvPr/>
        </p:nvGraphicFramePr>
        <p:xfrm>
          <a:off x="4229102" y="1462795"/>
          <a:ext cx="6973955" cy="3285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12558" y="5010470"/>
            <a:ext cx="2372731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320" y="5109584"/>
            <a:ext cx="279209" cy="279209"/>
          </a:xfrm>
          <a:prstGeom prst="ellipse">
            <a:avLst/>
          </a:prstGeom>
          <a:solidFill>
            <a:srgbClr val="C15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14472" y="5010470"/>
            <a:ext cx="2372731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92234" y="5109584"/>
            <a:ext cx="279209" cy="279209"/>
          </a:xfrm>
          <a:prstGeom prst="ellipse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2329" y="5010470"/>
            <a:ext cx="2372731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0091" y="5109584"/>
            <a:ext cx="279209" cy="279209"/>
          </a:xfrm>
          <a:prstGeom prst="ellipse">
            <a:avLst/>
          </a:prstGeom>
          <a:solidFill>
            <a:srgbClr val="1E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7" name="Title 20"/>
          <p:cNvSpPr txBox="1"/>
          <p:nvPr/>
        </p:nvSpPr>
        <p:spPr bwMode="auto">
          <a:xfrm>
            <a:off x="661529" y="3588300"/>
            <a:ext cx="3124200" cy="82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成长的路上必然经历很多风雨，相信自己终有属于你的盛举，别因为磨难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r>
              <a:rPr lang="pt-BR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1529" y="2136050"/>
            <a:ext cx="326589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共创辉煌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·</a:t>
            </a: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未来可期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0"/>
          <p:cNvSpPr txBox="1"/>
          <p:nvPr/>
        </p:nvSpPr>
        <p:spPr bwMode="auto">
          <a:xfrm>
            <a:off x="660400" y="2450827"/>
            <a:ext cx="4481763" cy="732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成长的路上必然经历很多风雨，相信自己终有属于你的盛举，别因为磨难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661" y="1809685"/>
            <a:ext cx="445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共创辉煌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·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未来可期</a:t>
            </a:r>
            <a:endParaRPr lang="id-ID" sz="3200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graphicFrame>
        <p:nvGraphicFramePr>
          <p:cNvPr id="35" name="Chart 306"/>
          <p:cNvGraphicFramePr/>
          <p:nvPr/>
        </p:nvGraphicFramePr>
        <p:xfrm>
          <a:off x="5829300" y="2121993"/>
          <a:ext cx="5600700" cy="4027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93638" y="3384338"/>
            <a:ext cx="2856877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6330" y="3483453"/>
            <a:ext cx="171684" cy="171684"/>
          </a:xfrm>
          <a:prstGeom prst="ellipse">
            <a:avLst/>
          </a:prstGeom>
          <a:solidFill>
            <a:srgbClr val="38B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93638" y="4828771"/>
            <a:ext cx="2771990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76330" y="4927886"/>
            <a:ext cx="171684" cy="171684"/>
          </a:xfrm>
          <a:prstGeom prst="ellipse">
            <a:avLst/>
          </a:prstGeom>
          <a:solidFill>
            <a:srgbClr val="38B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96018" y="4036614"/>
            <a:ext cx="2856877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8710" y="4135729"/>
            <a:ext cx="171684" cy="171684"/>
          </a:xfrm>
          <a:prstGeom prst="ellipse">
            <a:avLst/>
          </a:prstGeom>
          <a:solidFill>
            <a:srgbClr val="38B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96018" y="5481047"/>
            <a:ext cx="2771990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8710" y="5580162"/>
            <a:ext cx="171684" cy="171684"/>
          </a:xfrm>
          <a:prstGeom prst="ellipse">
            <a:avLst/>
          </a:prstGeom>
          <a:solidFill>
            <a:srgbClr val="38B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"/>
          <p:cNvGraphicFramePr/>
          <p:nvPr/>
        </p:nvGraphicFramePr>
        <p:xfrm>
          <a:off x="767453" y="3753074"/>
          <a:ext cx="1513875" cy="143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3"/>
          <p:cNvGraphicFramePr/>
          <p:nvPr/>
        </p:nvGraphicFramePr>
        <p:xfrm>
          <a:off x="2499655" y="3753074"/>
          <a:ext cx="1513875" cy="143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4"/>
          <p:cNvGraphicFramePr/>
          <p:nvPr/>
        </p:nvGraphicFramePr>
        <p:xfrm>
          <a:off x="4230848" y="3753074"/>
          <a:ext cx="1513875" cy="143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TextBox 6"/>
          <p:cNvSpPr txBox="1"/>
          <p:nvPr/>
        </p:nvSpPr>
        <p:spPr>
          <a:xfrm>
            <a:off x="1158997" y="4268835"/>
            <a:ext cx="74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75%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1150421" y="5210647"/>
            <a:ext cx="9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重要项目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2870935" y="4268835"/>
            <a:ext cx="74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90%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4621130" y="4268835"/>
            <a:ext cx="74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15%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2862359" y="5210647"/>
            <a:ext cx="9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重要项目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4612552" y="5210647"/>
            <a:ext cx="9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重要项目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graphicFrame>
        <p:nvGraphicFramePr>
          <p:cNvPr id="31" name="Chart 306"/>
          <p:cNvGraphicFramePr/>
          <p:nvPr/>
        </p:nvGraphicFramePr>
        <p:xfrm>
          <a:off x="6576809" y="1529696"/>
          <a:ext cx="4622174" cy="407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Title 20"/>
          <p:cNvSpPr txBox="1"/>
          <p:nvPr/>
        </p:nvSpPr>
        <p:spPr bwMode="auto">
          <a:xfrm>
            <a:off x="661529" y="2523802"/>
            <a:ext cx="3124200" cy="82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成长的路上必然经历很多风雨，相信自己终有属于你的盛举，别因为磨难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r>
              <a:rPr lang="pt-BR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6" name="TextBox 37"/>
          <p:cNvSpPr txBox="1"/>
          <p:nvPr/>
        </p:nvSpPr>
        <p:spPr>
          <a:xfrm>
            <a:off x="661529" y="1839796"/>
            <a:ext cx="524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共创辉煌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·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未来可期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306"/>
          <p:cNvGraphicFramePr/>
          <p:nvPr/>
        </p:nvGraphicFramePr>
        <p:xfrm>
          <a:off x="819444" y="1420339"/>
          <a:ext cx="10677231" cy="3334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036"/>
          <p:cNvSpPr/>
          <p:nvPr/>
        </p:nvSpPr>
        <p:spPr>
          <a:xfrm>
            <a:off x="9103240" y="5163568"/>
            <a:ext cx="208974" cy="208974"/>
          </a:xfrm>
          <a:prstGeom prst="ellipse">
            <a:avLst/>
          </a:prstGeom>
          <a:solidFill>
            <a:srgbClr val="C15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1" name="01"/>
          <p:cNvSpPr/>
          <p:nvPr/>
        </p:nvSpPr>
        <p:spPr>
          <a:xfrm>
            <a:off x="3996315" y="5166252"/>
            <a:ext cx="208974" cy="208974"/>
          </a:xfrm>
          <a:prstGeom prst="ellipse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6" name="042"/>
          <p:cNvSpPr/>
          <p:nvPr/>
        </p:nvSpPr>
        <p:spPr>
          <a:xfrm>
            <a:off x="1551789" y="5156113"/>
            <a:ext cx="208974" cy="208974"/>
          </a:xfrm>
          <a:prstGeom prst="ellipse">
            <a:avLst/>
          </a:prstGeom>
          <a:solidFill>
            <a:srgbClr val="1F5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8" name="040"/>
          <p:cNvSpPr/>
          <p:nvPr/>
        </p:nvSpPr>
        <p:spPr>
          <a:xfrm>
            <a:off x="6682358" y="5163568"/>
            <a:ext cx="208974" cy="208974"/>
          </a:xfrm>
          <a:prstGeom prst="ellipse">
            <a:avLst/>
          </a:prstGeom>
          <a:solidFill>
            <a:srgbClr val="1E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0" name="TextBox 32"/>
          <p:cNvSpPr txBox="1"/>
          <p:nvPr/>
        </p:nvSpPr>
        <p:spPr>
          <a:xfrm>
            <a:off x="1818014" y="507417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1" name="TextBox 33"/>
          <p:cNvSpPr txBox="1"/>
          <p:nvPr/>
        </p:nvSpPr>
        <p:spPr>
          <a:xfrm>
            <a:off x="4286320" y="507299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2" name="TextBox 34"/>
          <p:cNvSpPr txBox="1"/>
          <p:nvPr/>
        </p:nvSpPr>
        <p:spPr>
          <a:xfrm>
            <a:off x="6966403" y="507299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6" name="TextBox 35"/>
          <p:cNvSpPr txBox="1"/>
          <p:nvPr/>
        </p:nvSpPr>
        <p:spPr>
          <a:xfrm>
            <a:off x="9434709" y="507181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69" name="直接连接符 68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69" name="直接连接符 68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61DE8856-5EB8-4CC9-07AF-846143B73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964" y="1441171"/>
            <a:ext cx="3700517" cy="2476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C9CD922-3BE2-A3BD-1B00-8C4F9E72E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5980" y="1489935"/>
            <a:ext cx="4042104" cy="24765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33A8F72-6C2E-74A3-3230-88EC0A9E2AC7}"/>
              </a:ext>
            </a:extLst>
          </p:cNvPr>
          <p:cNvSpPr txBox="1"/>
          <p:nvPr/>
        </p:nvSpPr>
        <p:spPr>
          <a:xfrm flipH="1">
            <a:off x="7029406" y="425610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defTabSz="914400">
              <a:lnSpc>
                <a:spcPct val="100000"/>
              </a:lnSpc>
            </a:pPr>
            <a:r>
              <a:rPr lang="zh-CN" altLang="en-US" b="1" dirty="0">
                <a:solidFill>
                  <a:srgbClr val="0070C0"/>
                </a:solidFill>
                <a:latin typeface="Arial"/>
                <a:ea typeface="微软雅黑"/>
                <a:sym typeface="Arial"/>
              </a:rPr>
              <a:t>添加标题内容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D36B534-EBAE-7EED-E429-90ED63A00C80}"/>
              </a:ext>
            </a:extLst>
          </p:cNvPr>
          <p:cNvCxnSpPr>
            <a:cxnSpLocks/>
          </p:cNvCxnSpPr>
          <p:nvPr/>
        </p:nvCxnSpPr>
        <p:spPr>
          <a:xfrm>
            <a:off x="7134454" y="4737965"/>
            <a:ext cx="625957" cy="0"/>
          </a:xfrm>
          <a:prstGeom prst="line">
            <a:avLst/>
          </a:prstGeom>
          <a:noFill/>
          <a:ln w="19050" cap="flat" cmpd="sng" algn="ctr">
            <a:solidFill>
              <a:srgbClr val="2F5597"/>
            </a:solidFill>
            <a:prstDash val="solid"/>
            <a:miter lim="800000"/>
          </a:ln>
          <a:effectLst/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ADEACAA-231B-2936-2CDA-30DB216F8C00}"/>
              </a:ext>
            </a:extLst>
          </p:cNvPr>
          <p:cNvSpPr txBox="1"/>
          <p:nvPr/>
        </p:nvSpPr>
        <p:spPr>
          <a:xfrm flipH="1">
            <a:off x="1077038" y="425610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defTabSz="914400">
              <a:lnSpc>
                <a:spcPct val="100000"/>
              </a:lnSpc>
            </a:pPr>
            <a:r>
              <a:rPr lang="zh-CN" altLang="en-US" b="1" dirty="0">
                <a:solidFill>
                  <a:srgbClr val="0070C0"/>
                </a:solidFill>
                <a:latin typeface="Arial"/>
                <a:ea typeface="微软雅黑"/>
                <a:sym typeface="Arial"/>
              </a:rPr>
              <a:t>添加标题内容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578DADE-7BE6-7FE2-D832-B0704B80E7C2}"/>
              </a:ext>
            </a:extLst>
          </p:cNvPr>
          <p:cNvCxnSpPr>
            <a:cxnSpLocks/>
          </p:cNvCxnSpPr>
          <p:nvPr/>
        </p:nvCxnSpPr>
        <p:spPr>
          <a:xfrm>
            <a:off x="1184143" y="4737965"/>
            <a:ext cx="625957" cy="0"/>
          </a:xfrm>
          <a:prstGeom prst="line">
            <a:avLst/>
          </a:prstGeom>
          <a:noFill/>
          <a:ln w="19050" cap="flat" cmpd="sng" algn="ctr">
            <a:solidFill>
              <a:srgbClr val="2F5597"/>
            </a:solidFill>
            <a:prstDash val="solid"/>
            <a:miter lim="800000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6431F3D-9E90-F3E6-5333-74253ACF8B2F}"/>
              </a:ext>
            </a:extLst>
          </p:cNvPr>
          <p:cNvCxnSpPr>
            <a:cxnSpLocks/>
          </p:cNvCxnSpPr>
          <p:nvPr/>
        </p:nvCxnSpPr>
        <p:spPr>
          <a:xfrm>
            <a:off x="6285718" y="1445438"/>
            <a:ext cx="0" cy="4295174"/>
          </a:xfrm>
          <a:prstGeom prst="line">
            <a:avLst/>
          </a:prstGeom>
          <a:noFill/>
          <a:ln w="12700" cap="rnd" cmpd="sng" algn="ctr">
            <a:solidFill>
              <a:sysClr val="window" lastClr="FFFFFF">
                <a:lumMod val="85000"/>
              </a:sysClr>
            </a:solidFill>
            <a:prstDash val="lgDash"/>
            <a:miter lim="800000"/>
          </a:ln>
          <a:effectLst/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29DC6C4-1725-DB3E-CF7E-1D18C3957192}"/>
              </a:ext>
            </a:extLst>
          </p:cNvPr>
          <p:cNvSpPr/>
          <p:nvPr/>
        </p:nvSpPr>
        <p:spPr>
          <a:xfrm>
            <a:off x="1293634" y="3593025"/>
            <a:ext cx="1204173" cy="336646"/>
          </a:xfrm>
          <a:prstGeom prst="rect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关键词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E0A3B65-D944-5DDD-4A03-8250BCA75B0A}"/>
              </a:ext>
            </a:extLst>
          </p:cNvPr>
          <p:cNvSpPr/>
          <p:nvPr/>
        </p:nvSpPr>
        <p:spPr>
          <a:xfrm>
            <a:off x="6909848" y="3604516"/>
            <a:ext cx="1204173" cy="336646"/>
          </a:xfrm>
          <a:prstGeom prst="rect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关键词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E32B69BC-3580-A35A-E2E4-5796BA54F0E6}"/>
              </a:ext>
            </a:extLst>
          </p:cNvPr>
          <p:cNvSpPr txBox="1"/>
          <p:nvPr/>
        </p:nvSpPr>
        <p:spPr>
          <a:xfrm>
            <a:off x="1077038" y="4784947"/>
            <a:ext cx="391328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defRPr sz="120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</a:defRPr>
            </a:lvl1pPr>
          </a:lstStyle>
          <a:p>
            <a:pPr algn="just" defTabSz="914400">
              <a:lnSpc>
                <a:spcPct val="150000"/>
              </a:lnSpc>
            </a:pPr>
            <a:r>
              <a:rPr lang="zh-CN" altLang="en-US" dirty="0">
                <a:solidFill>
                  <a:srgbClr val="3F3F3F"/>
                </a:solidFill>
                <a:latin typeface="Arial"/>
                <a:ea typeface="微软雅黑"/>
                <a:sym typeface="Arial"/>
              </a:rPr>
              <a:t>将该阶段所做的具体事情在此位置进行展示，根据内容可适当简写，将该阶段所做的具体事情在此位置进行展示，将该阶段所做的具体事情在此位置进行展示，根据内容可适当简写</a:t>
            </a: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C0C9DD1A-36F2-2816-BBF6-86A73F364B3A}"/>
              </a:ext>
            </a:extLst>
          </p:cNvPr>
          <p:cNvSpPr txBox="1"/>
          <p:nvPr/>
        </p:nvSpPr>
        <p:spPr>
          <a:xfrm>
            <a:off x="7029406" y="4784947"/>
            <a:ext cx="3882741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defRPr sz="120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</a:defRPr>
            </a:lvl1pPr>
          </a:lstStyle>
          <a:p>
            <a:pPr algn="just" defTabSz="914400">
              <a:lnSpc>
                <a:spcPct val="150000"/>
              </a:lnSpc>
            </a:pPr>
            <a:r>
              <a:rPr lang="zh-CN" altLang="en-US" dirty="0">
                <a:solidFill>
                  <a:srgbClr val="3F3F3F"/>
                </a:solidFill>
                <a:latin typeface="Arial"/>
                <a:ea typeface="微软雅黑"/>
                <a:sym typeface="Arial"/>
              </a:rPr>
              <a:t>将该阶段所做的具体事情在此位置进行展示，根据内容可适当简写，将该阶段所做的具体事情在此位置进行展示，将该阶段所做的具体事情在此位置进行展示，根据内容可适当简写</a:t>
            </a:r>
          </a:p>
        </p:txBody>
      </p:sp>
    </p:spTree>
    <p:extLst>
      <p:ext uri="{BB962C8B-B14F-4D97-AF65-F5344CB8AC3E}">
        <p14:creationId xmlns:p14="http://schemas.microsoft.com/office/powerpoint/2010/main" val="1165224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 animBg="1"/>
      <p:bldP spid="26" grpId="0" animBg="1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Shape 71"/>
          <p:cNvSpPr/>
          <p:nvPr/>
        </p:nvSpPr>
        <p:spPr bwMode="auto">
          <a:xfrm>
            <a:off x="5625013" y="2100185"/>
            <a:ext cx="1532137" cy="1020526"/>
          </a:xfrm>
          <a:custGeom>
            <a:avLst/>
            <a:gdLst>
              <a:gd name="T0" fmla="*/ 2147483646 w 21600"/>
              <a:gd name="T1" fmla="*/ 2147483646 h 21581"/>
              <a:gd name="T2" fmla="*/ 2147483646 w 21600"/>
              <a:gd name="T3" fmla="*/ 2147483646 h 21581"/>
              <a:gd name="T4" fmla="*/ 2147483646 w 21600"/>
              <a:gd name="T5" fmla="*/ 2147483646 h 21581"/>
              <a:gd name="T6" fmla="*/ 2147483646 w 21600"/>
              <a:gd name="T7" fmla="*/ 2147483646 h 2158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81" extrusionOk="0">
                <a:moveTo>
                  <a:pt x="0" y="9877"/>
                </a:moveTo>
                <a:lnTo>
                  <a:pt x="4991" y="17435"/>
                </a:lnTo>
                <a:lnTo>
                  <a:pt x="8581" y="12050"/>
                </a:lnTo>
                <a:cubicBezTo>
                  <a:pt x="8760" y="11772"/>
                  <a:pt x="9005" y="11611"/>
                  <a:pt x="9263" y="11603"/>
                </a:cubicBezTo>
                <a:cubicBezTo>
                  <a:pt x="9535" y="11595"/>
                  <a:pt x="9796" y="11757"/>
                  <a:pt x="9985" y="12050"/>
                </a:cubicBezTo>
                <a:lnTo>
                  <a:pt x="14014" y="18093"/>
                </a:lnTo>
                <a:lnTo>
                  <a:pt x="11719" y="21581"/>
                </a:lnTo>
                <a:lnTo>
                  <a:pt x="21600" y="21546"/>
                </a:lnTo>
                <a:lnTo>
                  <a:pt x="21600" y="6740"/>
                </a:lnTo>
                <a:lnTo>
                  <a:pt x="19058" y="10473"/>
                </a:lnTo>
                <a:lnTo>
                  <a:pt x="13981" y="3101"/>
                </a:lnTo>
                <a:cubicBezTo>
                  <a:pt x="12779" y="1109"/>
                  <a:pt x="11067" y="-19"/>
                  <a:pt x="9276" y="1"/>
                </a:cubicBezTo>
                <a:cubicBezTo>
                  <a:pt x="7579" y="19"/>
                  <a:pt x="5960" y="1069"/>
                  <a:pt x="4789" y="2911"/>
                </a:cubicBezTo>
                <a:lnTo>
                  <a:pt x="0" y="9877"/>
                </a:lnTo>
                <a:close/>
              </a:path>
            </a:pathLst>
          </a:custGeom>
          <a:solidFill>
            <a:srgbClr val="1EC3D7"/>
          </a:solidFill>
          <a:ln>
            <a:noFill/>
          </a:ln>
        </p:spPr>
        <p:txBody>
          <a:bodyPr lIns="25400" tIns="25400" rIns="25400" bIns="25400" anchor="ctr"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85" name="Shape 72"/>
          <p:cNvSpPr/>
          <p:nvPr/>
        </p:nvSpPr>
        <p:spPr bwMode="auto">
          <a:xfrm>
            <a:off x="4742983" y="2759426"/>
            <a:ext cx="1057647" cy="1567284"/>
          </a:xfrm>
          <a:custGeom>
            <a:avLst/>
            <a:gdLst>
              <a:gd name="T0" fmla="*/ 2147483646 w 21593"/>
              <a:gd name="T1" fmla="*/ 2147483646 h 21600"/>
              <a:gd name="T2" fmla="*/ 2147483646 w 21593"/>
              <a:gd name="T3" fmla="*/ 2147483646 h 21600"/>
              <a:gd name="T4" fmla="*/ 2147483646 w 21593"/>
              <a:gd name="T5" fmla="*/ 2147483646 h 21600"/>
              <a:gd name="T6" fmla="*/ 2147483646 w 21593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3" h="21600" extrusionOk="0">
                <a:moveTo>
                  <a:pt x="9883" y="21600"/>
                </a:moveTo>
                <a:lnTo>
                  <a:pt x="17132" y="16642"/>
                </a:lnTo>
                <a:lnTo>
                  <a:pt x="11839" y="13058"/>
                </a:lnTo>
                <a:cubicBezTo>
                  <a:pt x="11441" y="12863"/>
                  <a:pt x="11204" y="12552"/>
                  <a:pt x="11202" y="12221"/>
                </a:cubicBezTo>
                <a:cubicBezTo>
                  <a:pt x="11199" y="11933"/>
                  <a:pt x="11375" y="11657"/>
                  <a:pt x="11687" y="11461"/>
                </a:cubicBezTo>
                <a:lnTo>
                  <a:pt x="17889" y="7243"/>
                </a:lnTo>
                <a:lnTo>
                  <a:pt x="21593" y="9743"/>
                </a:lnTo>
                <a:lnTo>
                  <a:pt x="21433" y="0"/>
                </a:lnTo>
                <a:lnTo>
                  <a:pt x="7240" y="6"/>
                </a:lnTo>
                <a:lnTo>
                  <a:pt x="10558" y="2397"/>
                </a:lnTo>
                <a:lnTo>
                  <a:pt x="2461" y="8019"/>
                </a:lnTo>
                <a:cubicBezTo>
                  <a:pt x="874" y="9158"/>
                  <a:pt x="-7" y="10665"/>
                  <a:pt x="0" y="12229"/>
                </a:cubicBezTo>
                <a:cubicBezTo>
                  <a:pt x="7" y="13849"/>
                  <a:pt x="965" y="15402"/>
                  <a:pt x="2664" y="16548"/>
                </a:cubicBezTo>
                <a:lnTo>
                  <a:pt x="9883" y="21600"/>
                </a:lnTo>
                <a:close/>
              </a:path>
            </a:pathLst>
          </a:custGeom>
          <a:solidFill>
            <a:srgbClr val="407DE7"/>
          </a:solidFill>
          <a:ln>
            <a:noFill/>
          </a:ln>
        </p:spPr>
        <p:txBody>
          <a:bodyPr lIns="25400" tIns="25400" rIns="25400" bIns="25400" anchor="ctr"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86" name="Shape 73"/>
          <p:cNvSpPr/>
          <p:nvPr/>
        </p:nvSpPr>
        <p:spPr bwMode="auto">
          <a:xfrm>
            <a:off x="5425221" y="4177494"/>
            <a:ext cx="1523094" cy="1010425"/>
          </a:xfrm>
          <a:custGeom>
            <a:avLst/>
            <a:gdLst>
              <a:gd name="T0" fmla="*/ 2147483646 w 21600"/>
              <a:gd name="T1" fmla="*/ 2147483646 h 21592"/>
              <a:gd name="T2" fmla="*/ 2147483646 w 21600"/>
              <a:gd name="T3" fmla="*/ 2147483646 h 21592"/>
              <a:gd name="T4" fmla="*/ 2147483646 w 21600"/>
              <a:gd name="T5" fmla="*/ 2147483646 h 21592"/>
              <a:gd name="T6" fmla="*/ 2147483646 w 21600"/>
              <a:gd name="T7" fmla="*/ 2147483646 h 2159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92" extrusionOk="0">
                <a:moveTo>
                  <a:pt x="0" y="15242"/>
                </a:moveTo>
                <a:lnTo>
                  <a:pt x="0" y="0"/>
                </a:lnTo>
                <a:lnTo>
                  <a:pt x="10112" y="0"/>
                </a:lnTo>
                <a:lnTo>
                  <a:pt x="7657" y="3645"/>
                </a:lnTo>
                <a:lnTo>
                  <a:pt x="11473" y="9421"/>
                </a:lnTo>
                <a:cubicBezTo>
                  <a:pt x="11653" y="9699"/>
                  <a:pt x="11894" y="9868"/>
                  <a:pt x="12152" y="9894"/>
                </a:cubicBezTo>
                <a:cubicBezTo>
                  <a:pt x="12409" y="9920"/>
                  <a:pt x="12664" y="9802"/>
                  <a:pt x="12867" y="9561"/>
                </a:cubicBezTo>
                <a:lnTo>
                  <a:pt x="16626" y="4014"/>
                </a:lnTo>
                <a:lnTo>
                  <a:pt x="21600" y="11508"/>
                </a:lnTo>
                <a:lnTo>
                  <a:pt x="16747" y="18820"/>
                </a:lnTo>
                <a:cubicBezTo>
                  <a:pt x="16415" y="19223"/>
                  <a:pt x="16072" y="19598"/>
                  <a:pt x="15719" y="19944"/>
                </a:cubicBezTo>
                <a:cubicBezTo>
                  <a:pt x="15379" y="20278"/>
                  <a:pt x="15029" y="20587"/>
                  <a:pt x="14660" y="20836"/>
                </a:cubicBezTo>
                <a:cubicBezTo>
                  <a:pt x="13927" y="21331"/>
                  <a:pt x="13126" y="21584"/>
                  <a:pt x="12309" y="21592"/>
                </a:cubicBezTo>
                <a:cubicBezTo>
                  <a:pt x="11514" y="21600"/>
                  <a:pt x="10734" y="21375"/>
                  <a:pt x="10002" y="20963"/>
                </a:cubicBezTo>
                <a:cubicBezTo>
                  <a:pt x="9238" y="20533"/>
                  <a:pt x="8526" y="19897"/>
                  <a:pt x="7901" y="19077"/>
                </a:cubicBezTo>
                <a:lnTo>
                  <a:pt x="2667" y="11336"/>
                </a:lnTo>
                <a:lnTo>
                  <a:pt x="0" y="15242"/>
                </a:lnTo>
                <a:close/>
              </a:path>
            </a:pathLst>
          </a:custGeom>
          <a:solidFill>
            <a:srgbClr val="1EC3D7"/>
          </a:solidFill>
          <a:ln>
            <a:noFill/>
          </a:ln>
        </p:spPr>
        <p:txBody>
          <a:bodyPr lIns="25400" tIns="25400" rIns="25400" bIns="25400" anchor="ctr"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87" name="Shape 74"/>
          <p:cNvSpPr/>
          <p:nvPr/>
        </p:nvSpPr>
        <p:spPr bwMode="auto">
          <a:xfrm>
            <a:off x="6814329" y="2985700"/>
            <a:ext cx="1014751" cy="1529257"/>
          </a:xfrm>
          <a:custGeom>
            <a:avLst/>
            <a:gdLst>
              <a:gd name="T0" fmla="*/ 2147483646 w 21563"/>
              <a:gd name="T1" fmla="*/ 2147483646 h 21600"/>
              <a:gd name="T2" fmla="*/ 2147483646 w 21563"/>
              <a:gd name="T3" fmla="*/ 2147483646 h 21600"/>
              <a:gd name="T4" fmla="*/ 2147483646 w 21563"/>
              <a:gd name="T5" fmla="*/ 2147483646 h 21600"/>
              <a:gd name="T6" fmla="*/ 2147483646 w 21563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63" h="21600" extrusionOk="0">
                <a:moveTo>
                  <a:pt x="0" y="11679"/>
                </a:moveTo>
                <a:lnTo>
                  <a:pt x="0" y="21600"/>
                </a:lnTo>
                <a:lnTo>
                  <a:pt x="14877" y="21600"/>
                </a:lnTo>
                <a:lnTo>
                  <a:pt x="11038" y="19076"/>
                </a:lnTo>
                <a:lnTo>
                  <a:pt x="18007" y="14405"/>
                </a:lnTo>
                <a:cubicBezTo>
                  <a:pt x="20230" y="13136"/>
                  <a:pt x="21525" y="11292"/>
                  <a:pt x="21562" y="9344"/>
                </a:cubicBezTo>
                <a:cubicBezTo>
                  <a:pt x="21600" y="7326"/>
                  <a:pt x="20287" y="5401"/>
                  <a:pt x="17978" y="4090"/>
                </a:cubicBezTo>
                <a:lnTo>
                  <a:pt x="11720" y="0"/>
                </a:lnTo>
                <a:lnTo>
                  <a:pt x="4168" y="5059"/>
                </a:lnTo>
                <a:lnTo>
                  <a:pt x="9584" y="8736"/>
                </a:lnTo>
                <a:cubicBezTo>
                  <a:pt x="9830" y="8919"/>
                  <a:pt x="9961" y="9159"/>
                  <a:pt x="9950" y="9404"/>
                </a:cubicBezTo>
                <a:cubicBezTo>
                  <a:pt x="9938" y="9653"/>
                  <a:pt x="9783" y="9889"/>
                  <a:pt x="9515" y="10063"/>
                </a:cubicBezTo>
                <a:lnTo>
                  <a:pt x="3435" y="14116"/>
                </a:lnTo>
                <a:lnTo>
                  <a:pt x="0" y="11679"/>
                </a:lnTo>
                <a:close/>
              </a:path>
            </a:pathLst>
          </a:custGeom>
          <a:solidFill>
            <a:srgbClr val="407DE7"/>
          </a:solidFill>
          <a:ln>
            <a:noFill/>
          </a:ln>
        </p:spPr>
        <p:txBody>
          <a:bodyPr lIns="25400" tIns="25400" rIns="25400" bIns="25400" anchor="ctr"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文本框 66"/>
          <p:cNvSpPr txBox="1">
            <a:spLocks noChangeArrowheads="1"/>
          </p:cNvSpPr>
          <p:nvPr/>
        </p:nvSpPr>
        <p:spPr bwMode="auto">
          <a:xfrm>
            <a:off x="8173809" y="2627899"/>
            <a:ext cx="3323902" cy="82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设计支持不同终端用户快捷上网，手机浏览器自主研发的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内核在速度、流量节省、稳定性上业内领先，功能</a:t>
            </a:r>
          </a:p>
        </p:txBody>
      </p:sp>
      <p:sp>
        <p:nvSpPr>
          <p:cNvPr id="29" name="文本框 13"/>
          <p:cNvSpPr txBox="1">
            <a:spLocks noChangeArrowheads="1"/>
          </p:cNvSpPr>
          <p:nvPr/>
        </p:nvSpPr>
        <p:spPr bwMode="auto">
          <a:xfrm>
            <a:off x="8156862" y="176799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加强沟通</a:t>
            </a:r>
          </a:p>
        </p:txBody>
      </p:sp>
      <p:sp>
        <p:nvSpPr>
          <p:cNvPr id="31" name="任意多边形 30"/>
          <p:cNvSpPr/>
          <p:nvPr/>
        </p:nvSpPr>
        <p:spPr bwMode="auto">
          <a:xfrm>
            <a:off x="8295219" y="2510508"/>
            <a:ext cx="37248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8173809" y="4811310"/>
            <a:ext cx="3323902" cy="82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设计支持不同终端用户快捷上网，手机浏览器自主研发的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内核在速度、流量节省、稳定性上业内领先，功能</a:t>
            </a:r>
          </a:p>
        </p:txBody>
      </p:sp>
      <p:sp>
        <p:nvSpPr>
          <p:cNvPr id="33" name="文本框 13"/>
          <p:cNvSpPr txBox="1">
            <a:spLocks noChangeArrowheads="1"/>
          </p:cNvSpPr>
          <p:nvPr/>
        </p:nvSpPr>
        <p:spPr bwMode="auto">
          <a:xfrm>
            <a:off x="8156862" y="395140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提升技能</a:t>
            </a:r>
          </a:p>
        </p:txBody>
      </p:sp>
      <p:sp>
        <p:nvSpPr>
          <p:cNvPr id="35" name="任意多边形 34"/>
          <p:cNvSpPr/>
          <p:nvPr/>
        </p:nvSpPr>
        <p:spPr bwMode="auto">
          <a:xfrm>
            <a:off x="8295219" y="4693919"/>
            <a:ext cx="37248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658813" y="2627899"/>
            <a:ext cx="3323902" cy="82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设计支持不同终端用户快捷上网，手机浏览器自主研发的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内核在速度、流量节省、稳定性上业内领先，功能</a:t>
            </a:r>
          </a:p>
        </p:txBody>
      </p:sp>
      <p:sp>
        <p:nvSpPr>
          <p:cNvPr id="37" name="文本框 13"/>
          <p:cNvSpPr txBox="1">
            <a:spLocks noChangeArrowheads="1"/>
          </p:cNvSpPr>
          <p:nvPr/>
        </p:nvSpPr>
        <p:spPr bwMode="auto">
          <a:xfrm>
            <a:off x="641866" y="176799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大胆创新</a:t>
            </a:r>
          </a:p>
        </p:txBody>
      </p:sp>
      <p:sp>
        <p:nvSpPr>
          <p:cNvPr id="39" name="任意多边形 38"/>
          <p:cNvSpPr/>
          <p:nvPr/>
        </p:nvSpPr>
        <p:spPr bwMode="auto">
          <a:xfrm>
            <a:off x="780223" y="2510508"/>
            <a:ext cx="37248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0" name="文本框 66"/>
          <p:cNvSpPr txBox="1">
            <a:spLocks noChangeArrowheads="1"/>
          </p:cNvSpPr>
          <p:nvPr/>
        </p:nvSpPr>
        <p:spPr bwMode="auto">
          <a:xfrm>
            <a:off x="658813" y="4811310"/>
            <a:ext cx="3323902" cy="82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设计支持不同终端用户快捷上网，手机浏览器自主研发的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内核在速度、流量节省、稳定性上业内领先，功能</a:t>
            </a:r>
          </a:p>
        </p:txBody>
      </p:sp>
      <p:sp>
        <p:nvSpPr>
          <p:cNvPr id="41" name="文本框 13"/>
          <p:cNvSpPr txBox="1">
            <a:spLocks noChangeArrowheads="1"/>
          </p:cNvSpPr>
          <p:nvPr/>
        </p:nvSpPr>
        <p:spPr bwMode="auto">
          <a:xfrm>
            <a:off x="641866" y="395140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提高业绩</a:t>
            </a:r>
          </a:p>
        </p:txBody>
      </p:sp>
      <p:sp>
        <p:nvSpPr>
          <p:cNvPr id="43" name="任意多边形 42"/>
          <p:cNvSpPr/>
          <p:nvPr/>
        </p:nvSpPr>
        <p:spPr bwMode="auto">
          <a:xfrm>
            <a:off x="780223" y="4693919"/>
            <a:ext cx="37248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19667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9788" y="1938535"/>
            <a:ext cx="2468488" cy="3453871"/>
          </a:xfrm>
          <a:prstGeom prst="rect">
            <a:avLst/>
          </a:prstGeom>
          <a:solidFill>
            <a:schemeClr val="bg1"/>
          </a:solidFill>
          <a:ln>
            <a:solidFill>
              <a:srgbClr val="F3E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9788" y="1938535"/>
            <a:ext cx="2468488" cy="1448872"/>
          </a:xfrm>
          <a:prstGeom prst="rect">
            <a:avLst/>
          </a:prstGeom>
          <a:solidFill>
            <a:srgbClr val="1F5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984539" y="3484517"/>
            <a:ext cx="2178987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135" dirty="0">
                <a:cs typeface="+mn-ea"/>
                <a:sym typeface="汉仪润圆-65简" panose="00020600040101010101" pitchFamily="18" charset="-122"/>
              </a:rPr>
              <a:t>总结汇报</a:t>
            </a:r>
            <a:endParaRPr lang="en-AU" sz="2135" dirty="0"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" name="TextBox 20"/>
          <p:cNvSpPr txBox="1"/>
          <p:nvPr/>
        </p:nvSpPr>
        <p:spPr>
          <a:xfrm>
            <a:off x="1159627" y="4099090"/>
            <a:ext cx="1828811" cy="11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6919" y="1938535"/>
            <a:ext cx="2468488" cy="3453871"/>
          </a:xfrm>
          <a:prstGeom prst="rect">
            <a:avLst/>
          </a:prstGeom>
          <a:solidFill>
            <a:schemeClr val="bg1"/>
          </a:solidFill>
          <a:ln>
            <a:solidFill>
              <a:srgbClr val="F3E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36919" y="1938535"/>
            <a:ext cx="2468488" cy="1448872"/>
          </a:xfrm>
          <a:prstGeom prst="rect">
            <a:avLst/>
          </a:prstGeom>
          <a:solidFill>
            <a:srgbClr val="C15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3" name="Text Placeholder 33"/>
          <p:cNvSpPr txBox="1"/>
          <p:nvPr/>
        </p:nvSpPr>
        <p:spPr>
          <a:xfrm>
            <a:off x="3681669" y="3484517"/>
            <a:ext cx="2178987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135" dirty="0">
                <a:cs typeface="+mn-ea"/>
                <a:sym typeface="汉仪润圆-65简" panose="00020600040101010101" pitchFamily="18" charset="-122"/>
              </a:rPr>
              <a:t>总结汇报</a:t>
            </a:r>
            <a:endParaRPr lang="en-AU" sz="2135" dirty="0"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3856757" y="4099090"/>
            <a:ext cx="1828811" cy="11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6597" y="1938535"/>
            <a:ext cx="2468488" cy="3453871"/>
          </a:xfrm>
          <a:prstGeom prst="rect">
            <a:avLst/>
          </a:prstGeom>
          <a:solidFill>
            <a:schemeClr val="bg1"/>
          </a:solidFill>
          <a:ln>
            <a:solidFill>
              <a:srgbClr val="F3E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6597" y="1938535"/>
            <a:ext cx="2468488" cy="1448872"/>
          </a:xfrm>
          <a:prstGeom prst="rect">
            <a:avLst/>
          </a:prstGeom>
          <a:solidFill>
            <a:srgbClr val="1E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" name="Text Placeholder 33"/>
          <p:cNvSpPr txBox="1"/>
          <p:nvPr/>
        </p:nvSpPr>
        <p:spPr>
          <a:xfrm>
            <a:off x="6361348" y="3484517"/>
            <a:ext cx="2178987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135" dirty="0">
                <a:cs typeface="+mn-ea"/>
                <a:sym typeface="汉仪润圆-65简" panose="00020600040101010101" pitchFamily="18" charset="-122"/>
              </a:rPr>
              <a:t>总结汇报</a:t>
            </a:r>
            <a:endParaRPr lang="en-AU" sz="2135" dirty="0"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6436" y="4099090"/>
            <a:ext cx="1828811" cy="11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83725" y="1938535"/>
            <a:ext cx="2468488" cy="3453871"/>
          </a:xfrm>
          <a:prstGeom prst="rect">
            <a:avLst/>
          </a:prstGeom>
          <a:solidFill>
            <a:schemeClr val="bg1"/>
          </a:solidFill>
          <a:ln>
            <a:solidFill>
              <a:srgbClr val="F3E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83725" y="1938535"/>
            <a:ext cx="2468488" cy="1448872"/>
          </a:xfrm>
          <a:prstGeom prst="rect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7" name="Text Placeholder 33"/>
          <p:cNvSpPr txBox="1"/>
          <p:nvPr/>
        </p:nvSpPr>
        <p:spPr>
          <a:xfrm>
            <a:off x="9028476" y="3484517"/>
            <a:ext cx="2178987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135" dirty="0">
                <a:cs typeface="+mn-ea"/>
                <a:sym typeface="汉仪润圆-65简" panose="00020600040101010101" pitchFamily="18" charset="-122"/>
              </a:rPr>
              <a:t>总结汇报</a:t>
            </a:r>
            <a:endParaRPr lang="en-AU" sz="2135" dirty="0"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9203564" y="4099090"/>
            <a:ext cx="1828811" cy="11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93476" y="2593854"/>
            <a:ext cx="1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125,600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89552" y="23010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外部成本</a:t>
            </a:r>
          </a:p>
        </p:txBody>
      </p:sp>
      <p:sp>
        <p:nvSpPr>
          <p:cNvPr id="42" name="矩形 41"/>
          <p:cNvSpPr/>
          <p:nvPr/>
        </p:nvSpPr>
        <p:spPr>
          <a:xfrm>
            <a:off x="3798017" y="2593854"/>
            <a:ext cx="1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125,600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294093" y="23010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外部成本</a:t>
            </a:r>
          </a:p>
        </p:txBody>
      </p:sp>
      <p:sp>
        <p:nvSpPr>
          <p:cNvPr id="44" name="矩形 43"/>
          <p:cNvSpPr/>
          <p:nvPr/>
        </p:nvSpPr>
        <p:spPr>
          <a:xfrm>
            <a:off x="6502558" y="2593854"/>
            <a:ext cx="1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125,600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98634" y="23010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外部成本</a:t>
            </a:r>
          </a:p>
        </p:txBody>
      </p:sp>
      <p:sp>
        <p:nvSpPr>
          <p:cNvPr id="46" name="矩形 45"/>
          <p:cNvSpPr/>
          <p:nvPr/>
        </p:nvSpPr>
        <p:spPr>
          <a:xfrm>
            <a:off x="9207099" y="2593854"/>
            <a:ext cx="1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125,600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703175" y="23010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外部成本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133725"/>
            <a:ext cx="7448550" cy="3724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1322531"/>
            <a:ext cx="351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7200" b="1" dirty="0">
                <a:gradFill>
                  <a:gsLst>
                    <a:gs pos="0">
                      <a:srgbClr val="27349A"/>
                    </a:gs>
                    <a:gs pos="100000">
                      <a:srgbClr val="4B0684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目录</a:t>
            </a:r>
          </a:p>
        </p:txBody>
      </p:sp>
      <p:sp>
        <p:nvSpPr>
          <p:cNvPr id="10" name="椭圆 9"/>
          <p:cNvSpPr/>
          <p:nvPr/>
        </p:nvSpPr>
        <p:spPr>
          <a:xfrm>
            <a:off x="810082" y="1178595"/>
            <a:ext cx="118536" cy="118536"/>
          </a:xfrm>
          <a:prstGeom prst="ellipse">
            <a:avLst/>
          </a:prstGeom>
          <a:solidFill>
            <a:srgbClr val="3BD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77273" y="1178595"/>
            <a:ext cx="118536" cy="118536"/>
          </a:xfrm>
          <a:prstGeom prst="ellipse">
            <a:avLst/>
          </a:prstGeom>
          <a:solidFill>
            <a:srgbClr val="3BD39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44464" y="1178595"/>
            <a:ext cx="118536" cy="118536"/>
          </a:xfrm>
          <a:prstGeom prst="ellipse">
            <a:avLst/>
          </a:prstGeom>
          <a:solidFill>
            <a:srgbClr val="3BD39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11655" y="1178595"/>
            <a:ext cx="118536" cy="118536"/>
          </a:xfrm>
          <a:prstGeom prst="ellipse">
            <a:avLst/>
          </a:prstGeom>
          <a:solidFill>
            <a:srgbClr val="3BD39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4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4" name="Text Placeholder 33"/>
          <p:cNvSpPr txBox="1"/>
          <p:nvPr/>
        </p:nvSpPr>
        <p:spPr>
          <a:xfrm>
            <a:off x="7311363" y="1968479"/>
            <a:ext cx="20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财务分析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5" name="Text Placeholder 33"/>
          <p:cNvSpPr txBox="1"/>
          <p:nvPr/>
        </p:nvSpPr>
        <p:spPr>
          <a:xfrm>
            <a:off x="7311363" y="3124814"/>
            <a:ext cx="20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销售分析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6" name="Text Placeholder 33"/>
          <p:cNvSpPr txBox="1"/>
          <p:nvPr/>
        </p:nvSpPr>
        <p:spPr>
          <a:xfrm>
            <a:off x="7311363" y="4281149"/>
            <a:ext cx="20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用户分析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7" name="Text Placeholder 33"/>
          <p:cNvSpPr txBox="1"/>
          <p:nvPr/>
        </p:nvSpPr>
        <p:spPr>
          <a:xfrm>
            <a:off x="7311363" y="5437485"/>
            <a:ext cx="20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业务分析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45840" y="1847312"/>
            <a:ext cx="1886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  <a:defRPr/>
            </a:pPr>
            <a:r>
              <a:rPr lang="en-US" altLang="zh-CN" sz="4800" b="1" dirty="0">
                <a:solidFill>
                  <a:srgbClr val="095BE2"/>
                </a:solidFill>
                <a:cs typeface="+mn-ea"/>
                <a:sym typeface="汉仪润圆-65简" panose="00020600040101010101" pitchFamily="18" charset="-122"/>
              </a:rPr>
              <a:t>02</a:t>
            </a:r>
            <a:endParaRPr lang="zh-CN" altLang="en-US" sz="4800" b="1" dirty="0">
              <a:solidFill>
                <a:srgbClr val="095BE2"/>
              </a:solidFill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45840" y="3003647"/>
            <a:ext cx="1886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  <a:defRPr/>
            </a:pPr>
            <a:r>
              <a:rPr lang="en-US" altLang="zh-CN" sz="4800" b="1" dirty="0">
                <a:solidFill>
                  <a:srgbClr val="095BE2"/>
                </a:solidFill>
                <a:cs typeface="+mn-ea"/>
                <a:sym typeface="汉仪润圆-65简" panose="00020600040101010101" pitchFamily="18" charset="-122"/>
              </a:rPr>
              <a:t>03</a:t>
            </a:r>
            <a:endParaRPr lang="zh-CN" altLang="en-US" sz="4800" b="1" dirty="0">
              <a:solidFill>
                <a:srgbClr val="095BE2"/>
              </a:solidFill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45840" y="4159982"/>
            <a:ext cx="1886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  <a:defRPr/>
            </a:pPr>
            <a:r>
              <a:rPr lang="en-US" altLang="zh-CN" sz="4800" b="1" dirty="0">
                <a:solidFill>
                  <a:srgbClr val="095BE2"/>
                </a:solidFill>
                <a:cs typeface="+mn-ea"/>
                <a:sym typeface="汉仪润圆-65简" panose="00020600040101010101" pitchFamily="18" charset="-122"/>
              </a:rPr>
              <a:t>04</a:t>
            </a:r>
            <a:endParaRPr lang="zh-CN" altLang="en-US" sz="4800" b="1" dirty="0">
              <a:solidFill>
                <a:srgbClr val="095BE2"/>
              </a:solidFill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45840" y="5316317"/>
            <a:ext cx="1886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  <a:defRPr/>
            </a:pPr>
            <a:r>
              <a:rPr lang="en-US" altLang="zh-CN" sz="4800" b="1" dirty="0">
                <a:solidFill>
                  <a:srgbClr val="095BE2"/>
                </a:solidFill>
                <a:cs typeface="+mn-ea"/>
                <a:sym typeface="汉仪润圆-65简" panose="00020600040101010101" pitchFamily="18" charset="-122"/>
              </a:rPr>
              <a:t>05</a:t>
            </a:r>
            <a:endParaRPr lang="zh-CN" altLang="en-US" sz="4800" b="1" dirty="0">
              <a:solidFill>
                <a:srgbClr val="095BE2"/>
              </a:solidFill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3" name="Text Placeholder 33"/>
          <p:cNvSpPr txBox="1"/>
          <p:nvPr/>
        </p:nvSpPr>
        <p:spPr>
          <a:xfrm>
            <a:off x="7311363" y="757130"/>
            <a:ext cx="20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工作回顾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5840" y="635963"/>
            <a:ext cx="1886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  <a:defRPr/>
            </a:pPr>
            <a:r>
              <a:rPr lang="en-US" altLang="zh-CN" sz="4800" b="1" dirty="0">
                <a:solidFill>
                  <a:srgbClr val="095BE2"/>
                </a:solidFill>
                <a:cs typeface="+mn-ea"/>
                <a:sym typeface="汉仪润圆-65简" panose="00020600040101010101" pitchFamily="18" charset="-122"/>
              </a:rPr>
              <a:t>01</a:t>
            </a:r>
            <a:endParaRPr lang="zh-CN" altLang="en-US" sz="4800" b="1" dirty="0">
              <a:solidFill>
                <a:srgbClr val="095BE2"/>
              </a:solidFill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3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33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3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33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2888" y="1001486"/>
            <a:ext cx="5965372" cy="349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450" y="1775397"/>
            <a:ext cx="11849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汉仪润圆-65简" panose="00020600040101010101" pitchFamily="18" charset="-122"/>
              </a:rPr>
              <a:t>携手共创</a:t>
            </a:r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latin typeface="优设标题黑" panose="00000500000000000000" pitchFamily="2" charset="-122"/>
              <a:ea typeface="优设标题黑" panose="00000500000000000000" pitchFamily="2" charset="-122"/>
              <a:cs typeface="+mn-ea"/>
              <a:sym typeface="汉仪润圆-65简" panose="00020600040101010101" pitchFamily="18" charset="-122"/>
            </a:endParaRPr>
          </a:p>
          <a:p>
            <a:r>
              <a:rPr lang="zh-CN" alt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汉仪润圆-65简" panose="00020600040101010101" pitchFamily="18" charset="-122"/>
              </a:rPr>
              <a:t>美好未来</a:t>
            </a: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241800" y="4666707"/>
            <a:ext cx="370840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400">
              <a:buNone/>
            </a:pPr>
            <a:r>
              <a:rPr lang="zh-CN" altLang="en-US" sz="1050" cap="all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汉仪润圆-65简" panose="00020600040101010101" pitchFamily="18" charset="-122"/>
              </a:rPr>
              <a:t>总结计划</a:t>
            </a:r>
            <a:r>
              <a:rPr lang="en-US" altLang="zh-CN" sz="1050" cap="all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汉仪润圆-65简" panose="00020600040101010101" pitchFamily="18" charset="-122"/>
              </a:rPr>
              <a:t>|</a:t>
            </a:r>
            <a:r>
              <a:rPr lang="zh-CN" altLang="en-US" sz="1050" cap="all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汉仪润圆-65简" panose="00020600040101010101" pitchFamily="18" charset="-122"/>
              </a:rPr>
              <a:t>工作汇报</a:t>
            </a:r>
            <a:r>
              <a:rPr lang="en-US" altLang="zh-CN" sz="1050" cap="all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汉仪润圆-65简" panose="00020600040101010101" pitchFamily="18" charset="-122"/>
              </a:rPr>
              <a:t>|</a:t>
            </a:r>
            <a:r>
              <a:rPr lang="zh-CN" altLang="en-US" sz="1050" cap="all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汉仪润圆-65简" panose="00020600040101010101" pitchFamily="18" charset="-122"/>
              </a:rPr>
              <a:t>年终总结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40711" y="1240544"/>
            <a:ext cx="1310579" cy="139700"/>
            <a:chOff x="5425440" y="2192657"/>
            <a:chExt cx="1310579" cy="139700"/>
          </a:xfrm>
        </p:grpSpPr>
        <p:sp>
          <p:nvSpPr>
            <p:cNvPr id="10" name="椭圆 9"/>
            <p:cNvSpPr/>
            <p:nvPr/>
          </p:nvSpPr>
          <p:spPr>
            <a:xfrm>
              <a:off x="5425440" y="2192657"/>
              <a:ext cx="139700" cy="139700"/>
            </a:xfrm>
            <a:prstGeom prst="ellipse">
              <a:avLst/>
            </a:prstGeom>
            <a:solidFill>
              <a:srgbClr val="93D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815733" y="2192657"/>
              <a:ext cx="139700" cy="139700"/>
            </a:xfrm>
            <a:prstGeom prst="ellipse">
              <a:avLst/>
            </a:prstGeom>
            <a:solidFill>
              <a:srgbClr val="93D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06026" y="2192657"/>
              <a:ext cx="139700" cy="139700"/>
            </a:xfrm>
            <a:prstGeom prst="ellipse">
              <a:avLst/>
            </a:prstGeom>
            <a:solidFill>
              <a:srgbClr val="93D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596319" y="2192657"/>
              <a:ext cx="139700" cy="139700"/>
            </a:xfrm>
            <a:prstGeom prst="ellipse">
              <a:avLst/>
            </a:prstGeom>
            <a:solidFill>
              <a:srgbClr val="93D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2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67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67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6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400" kern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40251" y="3097353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4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467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46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46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107840" y="3097353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4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333" b="1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46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46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网络转载、线上线下传播。</a:t>
            </a:r>
            <a:endParaRPr lang="zh-CN" altLang="en-GB" sz="1467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7382" y="-404505"/>
            <a:ext cx="7893049" cy="34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墨迹 6">
            <a:extLst>
              <a:ext uri="{FF2B5EF4-FFF2-40B4-BE49-F238E27FC236}">
                <a16:creationId xmlns:a16="http://schemas.microsoft.com/office/drawing/2014/main" id="{6EBBEC50-721B-9297-DE8C-65115C350AC0}"/>
              </a:ext>
            </a:extLst>
          </p:cNvPr>
          <p:cNvPicPr/>
          <p:nvPr/>
        </p:nvPicPr>
        <p:blipFill>
          <a:blip r:embed="rId19"/>
          <a:stretch>
            <a:fillRect/>
          </a:stretch>
        </p:blipFill>
        <p:spPr>
          <a:xfrm>
            <a:off x="-1715569" y="629060"/>
            <a:ext cx="48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379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Shape 71"/>
          <p:cNvSpPr/>
          <p:nvPr/>
        </p:nvSpPr>
        <p:spPr bwMode="auto">
          <a:xfrm>
            <a:off x="5625013" y="2100185"/>
            <a:ext cx="1532137" cy="1020526"/>
          </a:xfrm>
          <a:custGeom>
            <a:avLst/>
            <a:gdLst>
              <a:gd name="T0" fmla="*/ 2147483646 w 21600"/>
              <a:gd name="T1" fmla="*/ 2147483646 h 21581"/>
              <a:gd name="T2" fmla="*/ 2147483646 w 21600"/>
              <a:gd name="T3" fmla="*/ 2147483646 h 21581"/>
              <a:gd name="T4" fmla="*/ 2147483646 w 21600"/>
              <a:gd name="T5" fmla="*/ 2147483646 h 21581"/>
              <a:gd name="T6" fmla="*/ 2147483646 w 21600"/>
              <a:gd name="T7" fmla="*/ 2147483646 h 2158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81" extrusionOk="0">
                <a:moveTo>
                  <a:pt x="0" y="9877"/>
                </a:moveTo>
                <a:lnTo>
                  <a:pt x="4991" y="17435"/>
                </a:lnTo>
                <a:lnTo>
                  <a:pt x="8581" y="12050"/>
                </a:lnTo>
                <a:cubicBezTo>
                  <a:pt x="8760" y="11772"/>
                  <a:pt x="9005" y="11611"/>
                  <a:pt x="9263" y="11603"/>
                </a:cubicBezTo>
                <a:cubicBezTo>
                  <a:pt x="9535" y="11595"/>
                  <a:pt x="9796" y="11757"/>
                  <a:pt x="9985" y="12050"/>
                </a:cubicBezTo>
                <a:lnTo>
                  <a:pt x="14014" y="18093"/>
                </a:lnTo>
                <a:lnTo>
                  <a:pt x="11719" y="21581"/>
                </a:lnTo>
                <a:lnTo>
                  <a:pt x="21600" y="21546"/>
                </a:lnTo>
                <a:lnTo>
                  <a:pt x="21600" y="6740"/>
                </a:lnTo>
                <a:lnTo>
                  <a:pt x="19058" y="10473"/>
                </a:lnTo>
                <a:lnTo>
                  <a:pt x="13981" y="3101"/>
                </a:lnTo>
                <a:cubicBezTo>
                  <a:pt x="12779" y="1109"/>
                  <a:pt x="11067" y="-19"/>
                  <a:pt x="9276" y="1"/>
                </a:cubicBezTo>
                <a:cubicBezTo>
                  <a:pt x="7579" y="19"/>
                  <a:pt x="5960" y="1069"/>
                  <a:pt x="4789" y="2911"/>
                </a:cubicBezTo>
                <a:lnTo>
                  <a:pt x="0" y="9877"/>
                </a:lnTo>
                <a:close/>
              </a:path>
            </a:pathLst>
          </a:custGeom>
          <a:solidFill>
            <a:srgbClr val="1EC3D7"/>
          </a:solidFill>
          <a:ln>
            <a:noFill/>
          </a:ln>
        </p:spPr>
        <p:txBody>
          <a:bodyPr lIns="25400" tIns="25400" rIns="25400" bIns="25400" anchor="ctr"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85" name="Shape 72"/>
          <p:cNvSpPr/>
          <p:nvPr/>
        </p:nvSpPr>
        <p:spPr bwMode="auto">
          <a:xfrm>
            <a:off x="4742983" y="2759426"/>
            <a:ext cx="1057647" cy="1567284"/>
          </a:xfrm>
          <a:custGeom>
            <a:avLst/>
            <a:gdLst>
              <a:gd name="T0" fmla="*/ 2147483646 w 21593"/>
              <a:gd name="T1" fmla="*/ 2147483646 h 21600"/>
              <a:gd name="T2" fmla="*/ 2147483646 w 21593"/>
              <a:gd name="T3" fmla="*/ 2147483646 h 21600"/>
              <a:gd name="T4" fmla="*/ 2147483646 w 21593"/>
              <a:gd name="T5" fmla="*/ 2147483646 h 21600"/>
              <a:gd name="T6" fmla="*/ 2147483646 w 21593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3" h="21600" extrusionOk="0">
                <a:moveTo>
                  <a:pt x="9883" y="21600"/>
                </a:moveTo>
                <a:lnTo>
                  <a:pt x="17132" y="16642"/>
                </a:lnTo>
                <a:lnTo>
                  <a:pt x="11839" y="13058"/>
                </a:lnTo>
                <a:cubicBezTo>
                  <a:pt x="11441" y="12863"/>
                  <a:pt x="11204" y="12552"/>
                  <a:pt x="11202" y="12221"/>
                </a:cubicBezTo>
                <a:cubicBezTo>
                  <a:pt x="11199" y="11933"/>
                  <a:pt x="11375" y="11657"/>
                  <a:pt x="11687" y="11461"/>
                </a:cubicBezTo>
                <a:lnTo>
                  <a:pt x="17889" y="7243"/>
                </a:lnTo>
                <a:lnTo>
                  <a:pt x="21593" y="9743"/>
                </a:lnTo>
                <a:lnTo>
                  <a:pt x="21433" y="0"/>
                </a:lnTo>
                <a:lnTo>
                  <a:pt x="7240" y="6"/>
                </a:lnTo>
                <a:lnTo>
                  <a:pt x="10558" y="2397"/>
                </a:lnTo>
                <a:lnTo>
                  <a:pt x="2461" y="8019"/>
                </a:lnTo>
                <a:cubicBezTo>
                  <a:pt x="874" y="9158"/>
                  <a:pt x="-7" y="10665"/>
                  <a:pt x="0" y="12229"/>
                </a:cubicBezTo>
                <a:cubicBezTo>
                  <a:pt x="7" y="13849"/>
                  <a:pt x="965" y="15402"/>
                  <a:pt x="2664" y="16548"/>
                </a:cubicBezTo>
                <a:lnTo>
                  <a:pt x="9883" y="21600"/>
                </a:lnTo>
                <a:close/>
              </a:path>
            </a:pathLst>
          </a:custGeom>
          <a:solidFill>
            <a:srgbClr val="407DE7"/>
          </a:solidFill>
          <a:ln>
            <a:noFill/>
          </a:ln>
        </p:spPr>
        <p:txBody>
          <a:bodyPr lIns="25400" tIns="25400" rIns="25400" bIns="25400" anchor="ctr"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86" name="Shape 73"/>
          <p:cNvSpPr/>
          <p:nvPr/>
        </p:nvSpPr>
        <p:spPr bwMode="auto">
          <a:xfrm>
            <a:off x="5425221" y="4177494"/>
            <a:ext cx="1523094" cy="1010425"/>
          </a:xfrm>
          <a:custGeom>
            <a:avLst/>
            <a:gdLst>
              <a:gd name="T0" fmla="*/ 2147483646 w 21600"/>
              <a:gd name="T1" fmla="*/ 2147483646 h 21592"/>
              <a:gd name="T2" fmla="*/ 2147483646 w 21600"/>
              <a:gd name="T3" fmla="*/ 2147483646 h 21592"/>
              <a:gd name="T4" fmla="*/ 2147483646 w 21600"/>
              <a:gd name="T5" fmla="*/ 2147483646 h 21592"/>
              <a:gd name="T6" fmla="*/ 2147483646 w 21600"/>
              <a:gd name="T7" fmla="*/ 2147483646 h 2159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92" extrusionOk="0">
                <a:moveTo>
                  <a:pt x="0" y="15242"/>
                </a:moveTo>
                <a:lnTo>
                  <a:pt x="0" y="0"/>
                </a:lnTo>
                <a:lnTo>
                  <a:pt x="10112" y="0"/>
                </a:lnTo>
                <a:lnTo>
                  <a:pt x="7657" y="3645"/>
                </a:lnTo>
                <a:lnTo>
                  <a:pt x="11473" y="9421"/>
                </a:lnTo>
                <a:cubicBezTo>
                  <a:pt x="11653" y="9699"/>
                  <a:pt x="11894" y="9868"/>
                  <a:pt x="12152" y="9894"/>
                </a:cubicBezTo>
                <a:cubicBezTo>
                  <a:pt x="12409" y="9920"/>
                  <a:pt x="12664" y="9802"/>
                  <a:pt x="12867" y="9561"/>
                </a:cubicBezTo>
                <a:lnTo>
                  <a:pt x="16626" y="4014"/>
                </a:lnTo>
                <a:lnTo>
                  <a:pt x="21600" y="11508"/>
                </a:lnTo>
                <a:lnTo>
                  <a:pt x="16747" y="18820"/>
                </a:lnTo>
                <a:cubicBezTo>
                  <a:pt x="16415" y="19223"/>
                  <a:pt x="16072" y="19598"/>
                  <a:pt x="15719" y="19944"/>
                </a:cubicBezTo>
                <a:cubicBezTo>
                  <a:pt x="15379" y="20278"/>
                  <a:pt x="15029" y="20587"/>
                  <a:pt x="14660" y="20836"/>
                </a:cubicBezTo>
                <a:cubicBezTo>
                  <a:pt x="13927" y="21331"/>
                  <a:pt x="13126" y="21584"/>
                  <a:pt x="12309" y="21592"/>
                </a:cubicBezTo>
                <a:cubicBezTo>
                  <a:pt x="11514" y="21600"/>
                  <a:pt x="10734" y="21375"/>
                  <a:pt x="10002" y="20963"/>
                </a:cubicBezTo>
                <a:cubicBezTo>
                  <a:pt x="9238" y="20533"/>
                  <a:pt x="8526" y="19897"/>
                  <a:pt x="7901" y="19077"/>
                </a:cubicBezTo>
                <a:lnTo>
                  <a:pt x="2667" y="11336"/>
                </a:lnTo>
                <a:lnTo>
                  <a:pt x="0" y="15242"/>
                </a:lnTo>
                <a:close/>
              </a:path>
            </a:pathLst>
          </a:custGeom>
          <a:solidFill>
            <a:srgbClr val="1EC3D7"/>
          </a:solidFill>
          <a:ln>
            <a:noFill/>
          </a:ln>
        </p:spPr>
        <p:txBody>
          <a:bodyPr lIns="25400" tIns="25400" rIns="25400" bIns="25400" anchor="ctr"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87" name="Shape 74"/>
          <p:cNvSpPr/>
          <p:nvPr/>
        </p:nvSpPr>
        <p:spPr bwMode="auto">
          <a:xfrm>
            <a:off x="6814329" y="2985700"/>
            <a:ext cx="1014751" cy="1529257"/>
          </a:xfrm>
          <a:custGeom>
            <a:avLst/>
            <a:gdLst>
              <a:gd name="T0" fmla="*/ 2147483646 w 21563"/>
              <a:gd name="T1" fmla="*/ 2147483646 h 21600"/>
              <a:gd name="T2" fmla="*/ 2147483646 w 21563"/>
              <a:gd name="T3" fmla="*/ 2147483646 h 21600"/>
              <a:gd name="T4" fmla="*/ 2147483646 w 21563"/>
              <a:gd name="T5" fmla="*/ 2147483646 h 21600"/>
              <a:gd name="T6" fmla="*/ 2147483646 w 21563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63" h="21600" extrusionOk="0">
                <a:moveTo>
                  <a:pt x="0" y="11679"/>
                </a:moveTo>
                <a:lnTo>
                  <a:pt x="0" y="21600"/>
                </a:lnTo>
                <a:lnTo>
                  <a:pt x="14877" y="21600"/>
                </a:lnTo>
                <a:lnTo>
                  <a:pt x="11038" y="19076"/>
                </a:lnTo>
                <a:lnTo>
                  <a:pt x="18007" y="14405"/>
                </a:lnTo>
                <a:cubicBezTo>
                  <a:pt x="20230" y="13136"/>
                  <a:pt x="21525" y="11292"/>
                  <a:pt x="21562" y="9344"/>
                </a:cubicBezTo>
                <a:cubicBezTo>
                  <a:pt x="21600" y="7326"/>
                  <a:pt x="20287" y="5401"/>
                  <a:pt x="17978" y="4090"/>
                </a:cubicBezTo>
                <a:lnTo>
                  <a:pt x="11720" y="0"/>
                </a:lnTo>
                <a:lnTo>
                  <a:pt x="4168" y="5059"/>
                </a:lnTo>
                <a:lnTo>
                  <a:pt x="9584" y="8736"/>
                </a:lnTo>
                <a:cubicBezTo>
                  <a:pt x="9830" y="8919"/>
                  <a:pt x="9961" y="9159"/>
                  <a:pt x="9950" y="9404"/>
                </a:cubicBezTo>
                <a:cubicBezTo>
                  <a:pt x="9938" y="9653"/>
                  <a:pt x="9783" y="9889"/>
                  <a:pt x="9515" y="10063"/>
                </a:cubicBezTo>
                <a:lnTo>
                  <a:pt x="3435" y="14116"/>
                </a:lnTo>
                <a:lnTo>
                  <a:pt x="0" y="11679"/>
                </a:lnTo>
                <a:close/>
              </a:path>
            </a:pathLst>
          </a:custGeom>
          <a:solidFill>
            <a:srgbClr val="407DE7"/>
          </a:solidFill>
          <a:ln>
            <a:noFill/>
          </a:ln>
        </p:spPr>
        <p:txBody>
          <a:bodyPr lIns="25400" tIns="25400" rIns="25400" bIns="25400" anchor="ctr"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文本框 66"/>
          <p:cNvSpPr txBox="1">
            <a:spLocks noChangeArrowheads="1"/>
          </p:cNvSpPr>
          <p:nvPr/>
        </p:nvSpPr>
        <p:spPr bwMode="auto">
          <a:xfrm>
            <a:off x="8173809" y="2627899"/>
            <a:ext cx="3323902" cy="82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设计支持不同终端用户快捷上网，手机浏览器自主研发的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内核在速度、流量节省、稳定性上业内领先，功能</a:t>
            </a:r>
          </a:p>
        </p:txBody>
      </p:sp>
      <p:sp>
        <p:nvSpPr>
          <p:cNvPr id="29" name="文本框 13"/>
          <p:cNvSpPr txBox="1">
            <a:spLocks noChangeArrowheads="1"/>
          </p:cNvSpPr>
          <p:nvPr/>
        </p:nvSpPr>
        <p:spPr bwMode="auto">
          <a:xfrm>
            <a:off x="8156862" y="176799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加强沟通</a:t>
            </a:r>
          </a:p>
        </p:txBody>
      </p:sp>
      <p:sp>
        <p:nvSpPr>
          <p:cNvPr id="31" name="任意多边形 30"/>
          <p:cNvSpPr/>
          <p:nvPr/>
        </p:nvSpPr>
        <p:spPr bwMode="auto">
          <a:xfrm>
            <a:off x="8295219" y="2510508"/>
            <a:ext cx="37248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8173809" y="4811310"/>
            <a:ext cx="3323902" cy="82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设计支持不同终端用户快捷上网，手机浏览器自主研发的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内核在速度、流量节省、稳定性上业内领先，功能</a:t>
            </a:r>
          </a:p>
        </p:txBody>
      </p:sp>
      <p:sp>
        <p:nvSpPr>
          <p:cNvPr id="33" name="文本框 13"/>
          <p:cNvSpPr txBox="1">
            <a:spLocks noChangeArrowheads="1"/>
          </p:cNvSpPr>
          <p:nvPr/>
        </p:nvSpPr>
        <p:spPr bwMode="auto">
          <a:xfrm>
            <a:off x="8156862" y="395140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提升技能</a:t>
            </a:r>
          </a:p>
        </p:txBody>
      </p:sp>
      <p:sp>
        <p:nvSpPr>
          <p:cNvPr id="35" name="任意多边形 34"/>
          <p:cNvSpPr/>
          <p:nvPr/>
        </p:nvSpPr>
        <p:spPr bwMode="auto">
          <a:xfrm>
            <a:off x="8295219" y="4693919"/>
            <a:ext cx="37248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658813" y="2627899"/>
            <a:ext cx="3323902" cy="82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设计支持不同终端用户快捷上网，手机浏览器自主研发的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内核在速度、流量节省、稳定性上业内领先，功能</a:t>
            </a:r>
          </a:p>
        </p:txBody>
      </p:sp>
      <p:sp>
        <p:nvSpPr>
          <p:cNvPr id="37" name="文本框 13"/>
          <p:cNvSpPr txBox="1">
            <a:spLocks noChangeArrowheads="1"/>
          </p:cNvSpPr>
          <p:nvPr/>
        </p:nvSpPr>
        <p:spPr bwMode="auto">
          <a:xfrm>
            <a:off x="641866" y="176799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大胆创新</a:t>
            </a:r>
          </a:p>
        </p:txBody>
      </p:sp>
      <p:sp>
        <p:nvSpPr>
          <p:cNvPr id="39" name="任意多边形 38"/>
          <p:cNvSpPr/>
          <p:nvPr/>
        </p:nvSpPr>
        <p:spPr bwMode="auto">
          <a:xfrm>
            <a:off x="780223" y="2510508"/>
            <a:ext cx="37248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0" name="文本框 66"/>
          <p:cNvSpPr txBox="1">
            <a:spLocks noChangeArrowheads="1"/>
          </p:cNvSpPr>
          <p:nvPr/>
        </p:nvSpPr>
        <p:spPr bwMode="auto">
          <a:xfrm>
            <a:off x="658813" y="4811310"/>
            <a:ext cx="3323902" cy="82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总结汇报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设计支持不同终端用户快捷上网，手机浏览器自主研发的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内核在速度、流量节省、稳定性上业内领先，功能</a:t>
            </a:r>
          </a:p>
        </p:txBody>
      </p:sp>
      <p:sp>
        <p:nvSpPr>
          <p:cNvPr id="41" name="文本框 13"/>
          <p:cNvSpPr txBox="1">
            <a:spLocks noChangeArrowheads="1"/>
          </p:cNvSpPr>
          <p:nvPr/>
        </p:nvSpPr>
        <p:spPr bwMode="auto">
          <a:xfrm>
            <a:off x="641866" y="395140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提高业绩</a:t>
            </a:r>
          </a:p>
        </p:txBody>
      </p:sp>
      <p:sp>
        <p:nvSpPr>
          <p:cNvPr id="43" name="任意多边形 42"/>
          <p:cNvSpPr/>
          <p:nvPr/>
        </p:nvSpPr>
        <p:spPr bwMode="auto">
          <a:xfrm>
            <a:off x="780223" y="4693919"/>
            <a:ext cx="37248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 Same Side Corner Rectangle 56"/>
          <p:cNvSpPr/>
          <p:nvPr/>
        </p:nvSpPr>
        <p:spPr>
          <a:xfrm rot="10800000" flipH="1">
            <a:off x="6183838" y="3137487"/>
            <a:ext cx="54847" cy="45677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696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4" tIns="54852" rIns="109704" bIns="54852" rtlCol="0" anchor="ctr"/>
          <a:lstStyle/>
          <a:p>
            <a:pPr algn="ctr">
              <a:lnSpc>
                <a:spcPct val="150000"/>
              </a:lnSpc>
            </a:pPr>
            <a:endParaRPr lang="bg-BG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9" name="Round Same Side Corner Rectangle 58"/>
          <p:cNvSpPr/>
          <p:nvPr/>
        </p:nvSpPr>
        <p:spPr>
          <a:xfrm rot="10800000" flipH="1">
            <a:off x="6183838" y="4245777"/>
            <a:ext cx="54847" cy="45677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696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4" tIns="54852" rIns="109704" bIns="54852" rtlCol="0" anchor="ctr"/>
          <a:lstStyle/>
          <a:p>
            <a:pPr algn="ctr">
              <a:lnSpc>
                <a:spcPct val="150000"/>
              </a:lnSpc>
            </a:pPr>
            <a:endParaRPr lang="bg-BG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0" name="Round Same Side Corner Rectangle 59"/>
          <p:cNvSpPr/>
          <p:nvPr/>
        </p:nvSpPr>
        <p:spPr>
          <a:xfrm rot="5400000">
            <a:off x="6791577" y="4858741"/>
            <a:ext cx="376512" cy="15919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1F5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4" tIns="54852" rIns="109704" bIns="54852" rtlCol="0" anchor="ctr"/>
          <a:lstStyle/>
          <a:p>
            <a:pPr algn="r"/>
            <a:endParaRPr lang="bg-BG" sz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6" name="Round Same Side Corner Rectangle 65"/>
          <p:cNvSpPr/>
          <p:nvPr/>
        </p:nvSpPr>
        <p:spPr>
          <a:xfrm rot="5400000">
            <a:off x="8504511" y="4816375"/>
            <a:ext cx="389701" cy="167672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15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4" tIns="54852" rIns="109704" bIns="54852" rtlCol="0" anchor="ctr"/>
          <a:lstStyle/>
          <a:p>
            <a:pPr algn="r"/>
            <a:endParaRPr lang="bg-BG" sz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78" name="Round Same Side Corner Rectangle 77"/>
          <p:cNvSpPr/>
          <p:nvPr/>
        </p:nvSpPr>
        <p:spPr>
          <a:xfrm rot="10800000" flipH="1">
            <a:off x="6183838" y="2029197"/>
            <a:ext cx="54847" cy="45677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696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4" tIns="54852" rIns="109704" bIns="54852" rtlCol="0" anchor="ctr"/>
          <a:lstStyle/>
          <a:p>
            <a:pPr algn="ctr">
              <a:lnSpc>
                <a:spcPct val="150000"/>
              </a:lnSpc>
            </a:pPr>
            <a:endParaRPr lang="bg-BG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10238675" y="4858741"/>
            <a:ext cx="376512" cy="15919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1E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4" tIns="54852" rIns="109704" bIns="54852" rtlCol="0" anchor="ctr"/>
          <a:lstStyle/>
          <a:p>
            <a:pPr algn="r"/>
            <a:endParaRPr lang="bg-BG" sz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aphicFrame>
        <p:nvGraphicFramePr>
          <p:cNvPr id="40" name="Chart 39"/>
          <p:cNvGraphicFramePr/>
          <p:nvPr/>
        </p:nvGraphicFramePr>
        <p:xfrm>
          <a:off x="362466" y="1583969"/>
          <a:ext cx="5370687" cy="4721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 Placeholder 7"/>
          <p:cNvSpPr txBox="1"/>
          <p:nvPr/>
        </p:nvSpPr>
        <p:spPr>
          <a:xfrm>
            <a:off x="7922992" y="1858213"/>
            <a:ext cx="912103" cy="43166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汉仪润圆-65简" panose="00020600040101010101" pitchFamily="18" charset="-122"/>
              <a:buNone/>
            </a:pPr>
            <a:r>
              <a:rPr lang="en-US" sz="2135" b="1" dirty="0">
                <a:solidFill>
                  <a:srgbClr val="1EC3D7"/>
                </a:solidFill>
                <a:effectLst>
                  <a:outerShdw dist="38100" dir="2700000" algn="tl" rotWithShape="0">
                    <a:prstClr val="white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58%</a:t>
            </a:r>
            <a:endParaRPr lang="en-SG" sz="2135" b="1" dirty="0">
              <a:solidFill>
                <a:srgbClr val="1EC3D7"/>
              </a:solidFill>
              <a:effectLst>
                <a:outerShdw dist="38100" dir="2700000" algn="tl" rotWithShape="0">
                  <a:prstClr val="white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" name="Text Placeholder 7"/>
          <p:cNvSpPr txBox="1"/>
          <p:nvPr/>
        </p:nvSpPr>
        <p:spPr>
          <a:xfrm>
            <a:off x="7923273" y="2936540"/>
            <a:ext cx="912103" cy="431667"/>
          </a:xfrm>
          <a:prstGeom prst="rect">
            <a:avLst/>
          </a:prstGeom>
          <a:effectLst/>
        </p:spPr>
        <p:txBody>
          <a:bodyPr vert="horz" lIns="121907" tIns="60953" rIns="121907" bIns="60953" rtlCol="0">
            <a:noAutofit/>
          </a:bodyPr>
          <a:lstStyle/>
          <a:p>
            <a:pPr marL="457200" indent="-457200" defTabSz="1219200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1EC3D7"/>
                </a:solidFill>
                <a:effectLst>
                  <a:outerShdw dist="38100" dir="2700000" algn="tl" rotWithShape="0">
                    <a:prstClr val="white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23%</a:t>
            </a:r>
            <a:endParaRPr lang="en-SG" sz="2135" b="1" dirty="0">
              <a:solidFill>
                <a:srgbClr val="1EC3D7"/>
              </a:solidFill>
              <a:effectLst>
                <a:outerShdw dist="38100" dir="2700000" algn="tl" rotWithShape="0">
                  <a:prstClr val="white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7923556" y="4095451"/>
            <a:ext cx="912103" cy="431667"/>
          </a:xfrm>
          <a:prstGeom prst="rect">
            <a:avLst/>
          </a:prstGeom>
          <a:effectLst/>
        </p:spPr>
        <p:txBody>
          <a:bodyPr vert="horz" lIns="121907" tIns="60953" rIns="121907" bIns="60953" rtlCol="0">
            <a:noAutofit/>
          </a:bodyPr>
          <a:lstStyle/>
          <a:p>
            <a:pPr marL="457200" indent="-457200" defTabSz="1219200">
              <a:spcBef>
                <a:spcPct val="20000"/>
              </a:spcBef>
              <a:defRPr/>
            </a:pPr>
            <a:r>
              <a:rPr lang="en-US" altLang="zh-CN" sz="2135" b="1" dirty="0">
                <a:solidFill>
                  <a:srgbClr val="1EC3D7"/>
                </a:solidFill>
                <a:effectLst>
                  <a:outerShdw dist="38100" dir="2700000" algn="tl" rotWithShape="0">
                    <a:prstClr val="white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</a:t>
            </a:r>
            <a:r>
              <a:rPr lang="en-US" sz="2135" b="1" dirty="0">
                <a:solidFill>
                  <a:srgbClr val="1EC3D7"/>
                </a:solidFill>
                <a:effectLst>
                  <a:outerShdw dist="38100" dir="2700000" algn="tl" rotWithShape="0">
                    <a:prstClr val="white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0%</a:t>
            </a:r>
            <a:endParaRPr lang="en-SG" sz="2135" b="1" dirty="0">
              <a:solidFill>
                <a:srgbClr val="1EC3D7"/>
              </a:solidFill>
              <a:effectLst>
                <a:outerShdw dist="38100" dir="2700000" algn="tl" rotWithShape="0">
                  <a:prstClr val="white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5" name="Text Placeholder 33"/>
          <p:cNvSpPr txBox="1"/>
          <p:nvPr/>
        </p:nvSpPr>
        <p:spPr>
          <a:xfrm>
            <a:off x="6502863" y="3001929"/>
            <a:ext cx="124803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创业团队</a:t>
            </a:r>
            <a:endParaRPr lang="en-AU" altLang="zh-CN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6502863" y="3404512"/>
            <a:ext cx="2687751" cy="57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让投资人知道创业者需要多少钱，会出让多少股权，后续对这些资金的安排。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1" name="Text Placeholder 33"/>
          <p:cNvSpPr txBox="1"/>
          <p:nvPr/>
        </p:nvSpPr>
        <p:spPr>
          <a:xfrm>
            <a:off x="6502863" y="1922041"/>
            <a:ext cx="124803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CEO</a:t>
            </a:r>
            <a:endParaRPr lang="en-AU" altLang="zh-CN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6502863" y="2324626"/>
            <a:ext cx="2687751" cy="57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让投资人知道创业者需要多少钱，会出让多少股权，后续对这些资金的安排。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3" name="Text Placeholder 33"/>
          <p:cNvSpPr txBox="1"/>
          <p:nvPr/>
        </p:nvSpPr>
        <p:spPr>
          <a:xfrm>
            <a:off x="6502863" y="4158087"/>
            <a:ext cx="124803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投资人</a:t>
            </a:r>
            <a:endParaRPr lang="en-AU" altLang="zh-CN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4" name="TextBox 20"/>
          <p:cNvSpPr txBox="1"/>
          <p:nvPr/>
        </p:nvSpPr>
        <p:spPr>
          <a:xfrm>
            <a:off x="6502863" y="4560672"/>
            <a:ext cx="2687751" cy="57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让投资人知道创业者需要多少钱，会出让多少股权，后续对这些资金的安排。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7" name="Text Placeholder 33"/>
          <p:cNvSpPr txBox="1"/>
          <p:nvPr/>
        </p:nvSpPr>
        <p:spPr>
          <a:xfrm>
            <a:off x="8075343" y="5516239"/>
            <a:ext cx="1248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创业团队</a:t>
            </a:r>
            <a:endParaRPr lang="en-AU" altLang="zh-CN" sz="1200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8" name="Text Placeholder 33"/>
          <p:cNvSpPr txBox="1"/>
          <p:nvPr/>
        </p:nvSpPr>
        <p:spPr>
          <a:xfrm>
            <a:off x="6355816" y="5516239"/>
            <a:ext cx="1248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CEO</a:t>
            </a:r>
            <a:endParaRPr lang="en-AU" altLang="zh-CN" sz="1200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9802913" y="5516239"/>
            <a:ext cx="1248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投资人</a:t>
            </a:r>
            <a:endParaRPr lang="en-AU" altLang="zh-CN" sz="1200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2305" y="3273909"/>
            <a:ext cx="1272417" cy="771436"/>
            <a:chOff x="5410200" y="1489076"/>
            <a:chExt cx="1568450" cy="950913"/>
          </a:xfrm>
          <a:solidFill>
            <a:schemeClr val="bg1">
              <a:lumMod val="85000"/>
            </a:schemeClr>
          </a:solidFill>
        </p:grpSpPr>
        <p:sp>
          <p:nvSpPr>
            <p:cNvPr id="33" name="Freeform 42"/>
            <p:cNvSpPr/>
            <p:nvPr/>
          </p:nvSpPr>
          <p:spPr bwMode="auto">
            <a:xfrm>
              <a:off x="5740400" y="2041526"/>
              <a:ext cx="935038" cy="398463"/>
            </a:xfrm>
            <a:custGeom>
              <a:avLst/>
              <a:gdLst>
                <a:gd name="T0" fmla="*/ 589 w 589"/>
                <a:gd name="T1" fmla="*/ 86 h 251"/>
                <a:gd name="T2" fmla="*/ 589 w 589"/>
                <a:gd name="T3" fmla="*/ 86 h 251"/>
                <a:gd name="T4" fmla="*/ 576 w 589"/>
                <a:gd name="T5" fmla="*/ 76 h 251"/>
                <a:gd name="T6" fmla="*/ 537 w 589"/>
                <a:gd name="T7" fmla="*/ 55 h 251"/>
                <a:gd name="T8" fmla="*/ 510 w 589"/>
                <a:gd name="T9" fmla="*/ 41 h 251"/>
                <a:gd name="T10" fmla="*/ 480 w 589"/>
                <a:gd name="T11" fmla="*/ 27 h 251"/>
                <a:gd name="T12" fmla="*/ 445 w 589"/>
                <a:gd name="T13" fmla="*/ 14 h 251"/>
                <a:gd name="T14" fmla="*/ 408 w 589"/>
                <a:gd name="T15" fmla="*/ 2 h 251"/>
                <a:gd name="T16" fmla="*/ 408 w 589"/>
                <a:gd name="T17" fmla="*/ 2 h 251"/>
                <a:gd name="T18" fmla="*/ 370 w 589"/>
                <a:gd name="T19" fmla="*/ 74 h 251"/>
                <a:gd name="T20" fmla="*/ 350 w 589"/>
                <a:gd name="T21" fmla="*/ 111 h 251"/>
                <a:gd name="T22" fmla="*/ 331 w 589"/>
                <a:gd name="T23" fmla="*/ 138 h 251"/>
                <a:gd name="T24" fmla="*/ 331 w 589"/>
                <a:gd name="T25" fmla="*/ 138 h 251"/>
                <a:gd name="T26" fmla="*/ 331 w 589"/>
                <a:gd name="T27" fmla="*/ 111 h 251"/>
                <a:gd name="T28" fmla="*/ 331 w 589"/>
                <a:gd name="T29" fmla="*/ 111 h 251"/>
                <a:gd name="T30" fmla="*/ 329 w 589"/>
                <a:gd name="T31" fmla="*/ 99 h 251"/>
                <a:gd name="T32" fmla="*/ 325 w 589"/>
                <a:gd name="T33" fmla="*/ 86 h 251"/>
                <a:gd name="T34" fmla="*/ 321 w 589"/>
                <a:gd name="T35" fmla="*/ 76 h 251"/>
                <a:gd name="T36" fmla="*/ 319 w 589"/>
                <a:gd name="T37" fmla="*/ 66 h 251"/>
                <a:gd name="T38" fmla="*/ 319 w 589"/>
                <a:gd name="T39" fmla="*/ 66 h 251"/>
                <a:gd name="T40" fmla="*/ 321 w 589"/>
                <a:gd name="T41" fmla="*/ 60 h 251"/>
                <a:gd name="T42" fmla="*/ 327 w 589"/>
                <a:gd name="T43" fmla="*/ 53 h 251"/>
                <a:gd name="T44" fmla="*/ 331 w 589"/>
                <a:gd name="T45" fmla="*/ 47 h 251"/>
                <a:gd name="T46" fmla="*/ 333 w 589"/>
                <a:gd name="T47" fmla="*/ 39 h 251"/>
                <a:gd name="T48" fmla="*/ 333 w 589"/>
                <a:gd name="T49" fmla="*/ 39 h 251"/>
                <a:gd name="T50" fmla="*/ 331 w 589"/>
                <a:gd name="T51" fmla="*/ 31 h 251"/>
                <a:gd name="T52" fmla="*/ 327 w 589"/>
                <a:gd name="T53" fmla="*/ 29 h 251"/>
                <a:gd name="T54" fmla="*/ 317 w 589"/>
                <a:gd name="T55" fmla="*/ 27 h 251"/>
                <a:gd name="T56" fmla="*/ 305 w 589"/>
                <a:gd name="T57" fmla="*/ 27 h 251"/>
                <a:gd name="T58" fmla="*/ 305 w 589"/>
                <a:gd name="T59" fmla="*/ 27 h 251"/>
                <a:gd name="T60" fmla="*/ 294 w 589"/>
                <a:gd name="T61" fmla="*/ 27 h 251"/>
                <a:gd name="T62" fmla="*/ 294 w 589"/>
                <a:gd name="T63" fmla="*/ 27 h 251"/>
                <a:gd name="T64" fmla="*/ 282 w 589"/>
                <a:gd name="T65" fmla="*/ 27 h 251"/>
                <a:gd name="T66" fmla="*/ 272 w 589"/>
                <a:gd name="T67" fmla="*/ 29 h 251"/>
                <a:gd name="T68" fmla="*/ 268 w 589"/>
                <a:gd name="T69" fmla="*/ 31 h 251"/>
                <a:gd name="T70" fmla="*/ 266 w 589"/>
                <a:gd name="T71" fmla="*/ 39 h 251"/>
                <a:gd name="T72" fmla="*/ 266 w 589"/>
                <a:gd name="T73" fmla="*/ 39 h 251"/>
                <a:gd name="T74" fmla="*/ 268 w 589"/>
                <a:gd name="T75" fmla="*/ 47 h 251"/>
                <a:gd name="T76" fmla="*/ 272 w 589"/>
                <a:gd name="T77" fmla="*/ 53 h 251"/>
                <a:gd name="T78" fmla="*/ 278 w 589"/>
                <a:gd name="T79" fmla="*/ 60 h 251"/>
                <a:gd name="T80" fmla="*/ 280 w 589"/>
                <a:gd name="T81" fmla="*/ 66 h 251"/>
                <a:gd name="T82" fmla="*/ 280 w 589"/>
                <a:gd name="T83" fmla="*/ 66 h 251"/>
                <a:gd name="T84" fmla="*/ 278 w 589"/>
                <a:gd name="T85" fmla="*/ 76 h 251"/>
                <a:gd name="T86" fmla="*/ 274 w 589"/>
                <a:gd name="T87" fmla="*/ 86 h 251"/>
                <a:gd name="T88" fmla="*/ 270 w 589"/>
                <a:gd name="T89" fmla="*/ 99 h 251"/>
                <a:gd name="T90" fmla="*/ 268 w 589"/>
                <a:gd name="T91" fmla="*/ 111 h 251"/>
                <a:gd name="T92" fmla="*/ 268 w 589"/>
                <a:gd name="T93" fmla="*/ 111 h 251"/>
                <a:gd name="T94" fmla="*/ 268 w 589"/>
                <a:gd name="T95" fmla="*/ 138 h 251"/>
                <a:gd name="T96" fmla="*/ 268 w 589"/>
                <a:gd name="T97" fmla="*/ 138 h 251"/>
                <a:gd name="T98" fmla="*/ 249 w 589"/>
                <a:gd name="T99" fmla="*/ 109 h 251"/>
                <a:gd name="T100" fmla="*/ 226 w 589"/>
                <a:gd name="T101" fmla="*/ 72 h 251"/>
                <a:gd name="T102" fmla="*/ 191 w 589"/>
                <a:gd name="T103" fmla="*/ 0 h 251"/>
                <a:gd name="T104" fmla="*/ 191 w 589"/>
                <a:gd name="T105" fmla="*/ 0 h 251"/>
                <a:gd name="T106" fmla="*/ 150 w 589"/>
                <a:gd name="T107" fmla="*/ 12 h 251"/>
                <a:gd name="T108" fmla="*/ 115 w 589"/>
                <a:gd name="T109" fmla="*/ 25 h 251"/>
                <a:gd name="T110" fmla="*/ 82 w 589"/>
                <a:gd name="T111" fmla="*/ 39 h 251"/>
                <a:gd name="T112" fmla="*/ 54 w 589"/>
                <a:gd name="T113" fmla="*/ 53 h 251"/>
                <a:gd name="T114" fmla="*/ 15 w 589"/>
                <a:gd name="T115" fmla="*/ 76 h 251"/>
                <a:gd name="T116" fmla="*/ 0 w 589"/>
                <a:gd name="T117" fmla="*/ 86 h 251"/>
                <a:gd name="T118" fmla="*/ 0 w 589"/>
                <a:gd name="T119" fmla="*/ 251 h 251"/>
                <a:gd name="T120" fmla="*/ 294 w 589"/>
                <a:gd name="T121" fmla="*/ 251 h 251"/>
                <a:gd name="T122" fmla="*/ 589 w 589"/>
                <a:gd name="T123" fmla="*/ 251 h 251"/>
                <a:gd name="T124" fmla="*/ 589 w 589"/>
                <a:gd name="T125" fmla="*/ 8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9" h="251">
                  <a:moveTo>
                    <a:pt x="589" y="86"/>
                  </a:moveTo>
                  <a:lnTo>
                    <a:pt x="589" y="86"/>
                  </a:lnTo>
                  <a:lnTo>
                    <a:pt x="576" y="76"/>
                  </a:lnTo>
                  <a:lnTo>
                    <a:pt x="537" y="55"/>
                  </a:lnTo>
                  <a:lnTo>
                    <a:pt x="510" y="41"/>
                  </a:lnTo>
                  <a:lnTo>
                    <a:pt x="480" y="27"/>
                  </a:lnTo>
                  <a:lnTo>
                    <a:pt x="445" y="14"/>
                  </a:lnTo>
                  <a:lnTo>
                    <a:pt x="408" y="2"/>
                  </a:lnTo>
                  <a:lnTo>
                    <a:pt x="408" y="2"/>
                  </a:lnTo>
                  <a:lnTo>
                    <a:pt x="370" y="74"/>
                  </a:lnTo>
                  <a:lnTo>
                    <a:pt x="350" y="111"/>
                  </a:lnTo>
                  <a:lnTo>
                    <a:pt x="331" y="138"/>
                  </a:lnTo>
                  <a:lnTo>
                    <a:pt x="331" y="138"/>
                  </a:lnTo>
                  <a:lnTo>
                    <a:pt x="331" y="111"/>
                  </a:lnTo>
                  <a:lnTo>
                    <a:pt x="331" y="111"/>
                  </a:lnTo>
                  <a:lnTo>
                    <a:pt x="329" y="99"/>
                  </a:lnTo>
                  <a:lnTo>
                    <a:pt x="325" y="86"/>
                  </a:lnTo>
                  <a:lnTo>
                    <a:pt x="321" y="76"/>
                  </a:lnTo>
                  <a:lnTo>
                    <a:pt x="319" y="66"/>
                  </a:lnTo>
                  <a:lnTo>
                    <a:pt x="319" y="66"/>
                  </a:lnTo>
                  <a:lnTo>
                    <a:pt x="321" y="60"/>
                  </a:lnTo>
                  <a:lnTo>
                    <a:pt x="327" y="53"/>
                  </a:lnTo>
                  <a:lnTo>
                    <a:pt x="331" y="47"/>
                  </a:lnTo>
                  <a:lnTo>
                    <a:pt x="333" y="39"/>
                  </a:lnTo>
                  <a:lnTo>
                    <a:pt x="333" y="39"/>
                  </a:lnTo>
                  <a:lnTo>
                    <a:pt x="331" y="31"/>
                  </a:lnTo>
                  <a:lnTo>
                    <a:pt x="327" y="29"/>
                  </a:lnTo>
                  <a:lnTo>
                    <a:pt x="317" y="27"/>
                  </a:lnTo>
                  <a:lnTo>
                    <a:pt x="305" y="27"/>
                  </a:lnTo>
                  <a:lnTo>
                    <a:pt x="305" y="27"/>
                  </a:lnTo>
                  <a:lnTo>
                    <a:pt x="294" y="27"/>
                  </a:lnTo>
                  <a:lnTo>
                    <a:pt x="294" y="27"/>
                  </a:lnTo>
                  <a:lnTo>
                    <a:pt x="282" y="27"/>
                  </a:lnTo>
                  <a:lnTo>
                    <a:pt x="272" y="29"/>
                  </a:lnTo>
                  <a:lnTo>
                    <a:pt x="268" y="31"/>
                  </a:lnTo>
                  <a:lnTo>
                    <a:pt x="266" y="39"/>
                  </a:lnTo>
                  <a:lnTo>
                    <a:pt x="266" y="39"/>
                  </a:lnTo>
                  <a:lnTo>
                    <a:pt x="268" y="47"/>
                  </a:lnTo>
                  <a:lnTo>
                    <a:pt x="272" y="53"/>
                  </a:lnTo>
                  <a:lnTo>
                    <a:pt x="278" y="60"/>
                  </a:lnTo>
                  <a:lnTo>
                    <a:pt x="280" y="66"/>
                  </a:lnTo>
                  <a:lnTo>
                    <a:pt x="280" y="66"/>
                  </a:lnTo>
                  <a:lnTo>
                    <a:pt x="278" y="76"/>
                  </a:lnTo>
                  <a:lnTo>
                    <a:pt x="274" y="86"/>
                  </a:lnTo>
                  <a:lnTo>
                    <a:pt x="270" y="99"/>
                  </a:lnTo>
                  <a:lnTo>
                    <a:pt x="268" y="111"/>
                  </a:lnTo>
                  <a:lnTo>
                    <a:pt x="268" y="11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49" y="109"/>
                  </a:lnTo>
                  <a:lnTo>
                    <a:pt x="226" y="7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50" y="12"/>
                  </a:lnTo>
                  <a:lnTo>
                    <a:pt x="115" y="25"/>
                  </a:lnTo>
                  <a:lnTo>
                    <a:pt x="82" y="39"/>
                  </a:lnTo>
                  <a:lnTo>
                    <a:pt x="54" y="53"/>
                  </a:lnTo>
                  <a:lnTo>
                    <a:pt x="15" y="76"/>
                  </a:lnTo>
                  <a:lnTo>
                    <a:pt x="0" y="86"/>
                  </a:lnTo>
                  <a:lnTo>
                    <a:pt x="0" y="251"/>
                  </a:lnTo>
                  <a:lnTo>
                    <a:pt x="294" y="251"/>
                  </a:lnTo>
                  <a:lnTo>
                    <a:pt x="589" y="251"/>
                  </a:lnTo>
                  <a:lnTo>
                    <a:pt x="589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6435725" y="1492251"/>
              <a:ext cx="357188" cy="463550"/>
            </a:xfrm>
            <a:custGeom>
              <a:avLst/>
              <a:gdLst>
                <a:gd name="T0" fmla="*/ 46 w 225"/>
                <a:gd name="T1" fmla="*/ 192 h 292"/>
                <a:gd name="T2" fmla="*/ 39 w 225"/>
                <a:gd name="T3" fmla="*/ 218 h 292"/>
                <a:gd name="T4" fmla="*/ 23 w 225"/>
                <a:gd name="T5" fmla="*/ 241 h 292"/>
                <a:gd name="T6" fmla="*/ 39 w 225"/>
                <a:gd name="T7" fmla="*/ 262 h 292"/>
                <a:gd name="T8" fmla="*/ 66 w 225"/>
                <a:gd name="T9" fmla="*/ 284 h 292"/>
                <a:gd name="T10" fmla="*/ 85 w 225"/>
                <a:gd name="T11" fmla="*/ 292 h 292"/>
                <a:gd name="T12" fmla="*/ 95 w 225"/>
                <a:gd name="T13" fmla="*/ 292 h 292"/>
                <a:gd name="T14" fmla="*/ 122 w 225"/>
                <a:gd name="T15" fmla="*/ 284 h 292"/>
                <a:gd name="T16" fmla="*/ 148 w 225"/>
                <a:gd name="T17" fmla="*/ 264 h 292"/>
                <a:gd name="T18" fmla="*/ 171 w 225"/>
                <a:gd name="T19" fmla="*/ 231 h 292"/>
                <a:gd name="T20" fmla="*/ 190 w 225"/>
                <a:gd name="T21" fmla="*/ 192 h 292"/>
                <a:gd name="T22" fmla="*/ 190 w 225"/>
                <a:gd name="T23" fmla="*/ 192 h 292"/>
                <a:gd name="T24" fmla="*/ 200 w 225"/>
                <a:gd name="T25" fmla="*/ 190 h 292"/>
                <a:gd name="T26" fmla="*/ 216 w 225"/>
                <a:gd name="T27" fmla="*/ 177 h 292"/>
                <a:gd name="T28" fmla="*/ 225 w 225"/>
                <a:gd name="T29" fmla="*/ 167 h 292"/>
                <a:gd name="T30" fmla="*/ 225 w 225"/>
                <a:gd name="T31" fmla="*/ 161 h 292"/>
                <a:gd name="T32" fmla="*/ 218 w 225"/>
                <a:gd name="T33" fmla="*/ 138 h 292"/>
                <a:gd name="T34" fmla="*/ 206 w 225"/>
                <a:gd name="T35" fmla="*/ 128 h 292"/>
                <a:gd name="T36" fmla="*/ 202 w 225"/>
                <a:gd name="T37" fmla="*/ 128 h 292"/>
                <a:gd name="T38" fmla="*/ 200 w 225"/>
                <a:gd name="T39" fmla="*/ 128 h 292"/>
                <a:gd name="T40" fmla="*/ 202 w 225"/>
                <a:gd name="T41" fmla="*/ 124 h 292"/>
                <a:gd name="T42" fmla="*/ 198 w 225"/>
                <a:gd name="T43" fmla="*/ 95 h 292"/>
                <a:gd name="T44" fmla="*/ 192 w 225"/>
                <a:gd name="T45" fmla="*/ 70 h 292"/>
                <a:gd name="T46" fmla="*/ 167 w 225"/>
                <a:gd name="T47" fmla="*/ 31 h 292"/>
                <a:gd name="T48" fmla="*/ 134 w 225"/>
                <a:gd name="T49" fmla="*/ 9 h 292"/>
                <a:gd name="T50" fmla="*/ 95 w 225"/>
                <a:gd name="T51" fmla="*/ 0 h 292"/>
                <a:gd name="T52" fmla="*/ 81 w 225"/>
                <a:gd name="T53" fmla="*/ 2 h 292"/>
                <a:gd name="T54" fmla="*/ 54 w 225"/>
                <a:gd name="T55" fmla="*/ 9 h 292"/>
                <a:gd name="T56" fmla="*/ 29 w 225"/>
                <a:gd name="T57" fmla="*/ 25 h 292"/>
                <a:gd name="T58" fmla="*/ 9 w 225"/>
                <a:gd name="T59" fmla="*/ 48 h 292"/>
                <a:gd name="T60" fmla="*/ 0 w 225"/>
                <a:gd name="T61" fmla="*/ 62 h 292"/>
                <a:gd name="T62" fmla="*/ 11 w 225"/>
                <a:gd name="T63" fmla="*/ 93 h 292"/>
                <a:gd name="T64" fmla="*/ 17 w 225"/>
                <a:gd name="T65" fmla="*/ 130 h 292"/>
                <a:gd name="T66" fmla="*/ 29 w 225"/>
                <a:gd name="T67" fmla="*/ 142 h 292"/>
                <a:gd name="T68" fmla="*/ 44 w 225"/>
                <a:gd name="T69" fmla="*/ 173 h 292"/>
                <a:gd name="T70" fmla="*/ 46 w 225"/>
                <a:gd name="T71" fmla="*/ 1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5" h="292">
                  <a:moveTo>
                    <a:pt x="46" y="192"/>
                  </a:moveTo>
                  <a:lnTo>
                    <a:pt x="46" y="192"/>
                  </a:lnTo>
                  <a:lnTo>
                    <a:pt x="44" y="206"/>
                  </a:lnTo>
                  <a:lnTo>
                    <a:pt x="39" y="218"/>
                  </a:lnTo>
                  <a:lnTo>
                    <a:pt x="33" y="231"/>
                  </a:lnTo>
                  <a:lnTo>
                    <a:pt x="23" y="241"/>
                  </a:lnTo>
                  <a:lnTo>
                    <a:pt x="23" y="241"/>
                  </a:lnTo>
                  <a:lnTo>
                    <a:pt x="39" y="262"/>
                  </a:lnTo>
                  <a:lnTo>
                    <a:pt x="58" y="278"/>
                  </a:lnTo>
                  <a:lnTo>
                    <a:pt x="66" y="284"/>
                  </a:lnTo>
                  <a:lnTo>
                    <a:pt x="76" y="288"/>
                  </a:lnTo>
                  <a:lnTo>
                    <a:pt x="85" y="292"/>
                  </a:lnTo>
                  <a:lnTo>
                    <a:pt x="95" y="292"/>
                  </a:lnTo>
                  <a:lnTo>
                    <a:pt x="95" y="292"/>
                  </a:lnTo>
                  <a:lnTo>
                    <a:pt x="109" y="290"/>
                  </a:lnTo>
                  <a:lnTo>
                    <a:pt x="122" y="284"/>
                  </a:lnTo>
                  <a:lnTo>
                    <a:pt x="136" y="276"/>
                  </a:lnTo>
                  <a:lnTo>
                    <a:pt x="148" y="264"/>
                  </a:lnTo>
                  <a:lnTo>
                    <a:pt x="161" y="247"/>
                  </a:lnTo>
                  <a:lnTo>
                    <a:pt x="171" y="231"/>
                  </a:lnTo>
                  <a:lnTo>
                    <a:pt x="181" y="212"/>
                  </a:lnTo>
                  <a:lnTo>
                    <a:pt x="190" y="192"/>
                  </a:lnTo>
                  <a:lnTo>
                    <a:pt x="190" y="192"/>
                  </a:lnTo>
                  <a:lnTo>
                    <a:pt x="190" y="192"/>
                  </a:lnTo>
                  <a:lnTo>
                    <a:pt x="190" y="192"/>
                  </a:lnTo>
                  <a:lnTo>
                    <a:pt x="200" y="190"/>
                  </a:lnTo>
                  <a:lnTo>
                    <a:pt x="212" y="183"/>
                  </a:lnTo>
                  <a:lnTo>
                    <a:pt x="216" y="177"/>
                  </a:lnTo>
                  <a:lnTo>
                    <a:pt x="220" y="173"/>
                  </a:lnTo>
                  <a:lnTo>
                    <a:pt x="225" y="167"/>
                  </a:lnTo>
                  <a:lnTo>
                    <a:pt x="225" y="161"/>
                  </a:lnTo>
                  <a:lnTo>
                    <a:pt x="225" y="161"/>
                  </a:lnTo>
                  <a:lnTo>
                    <a:pt x="223" y="148"/>
                  </a:lnTo>
                  <a:lnTo>
                    <a:pt x="218" y="138"/>
                  </a:lnTo>
                  <a:lnTo>
                    <a:pt x="210" y="130"/>
                  </a:lnTo>
                  <a:lnTo>
                    <a:pt x="206" y="128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0" y="128"/>
                  </a:lnTo>
                  <a:lnTo>
                    <a:pt x="200" y="128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0" y="107"/>
                  </a:lnTo>
                  <a:lnTo>
                    <a:pt x="198" y="95"/>
                  </a:lnTo>
                  <a:lnTo>
                    <a:pt x="196" y="81"/>
                  </a:lnTo>
                  <a:lnTo>
                    <a:pt x="192" y="70"/>
                  </a:lnTo>
                  <a:lnTo>
                    <a:pt x="181" y="50"/>
                  </a:lnTo>
                  <a:lnTo>
                    <a:pt x="167" y="31"/>
                  </a:lnTo>
                  <a:lnTo>
                    <a:pt x="151" y="19"/>
                  </a:lnTo>
                  <a:lnTo>
                    <a:pt x="134" y="9"/>
                  </a:lnTo>
                  <a:lnTo>
                    <a:pt x="114" y="2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81" y="2"/>
                  </a:lnTo>
                  <a:lnTo>
                    <a:pt x="66" y="5"/>
                  </a:lnTo>
                  <a:lnTo>
                    <a:pt x="54" y="9"/>
                  </a:lnTo>
                  <a:lnTo>
                    <a:pt x="42" y="17"/>
                  </a:lnTo>
                  <a:lnTo>
                    <a:pt x="29" y="25"/>
                  </a:lnTo>
                  <a:lnTo>
                    <a:pt x="19" y="35"/>
                  </a:lnTo>
                  <a:lnTo>
                    <a:pt x="9" y="48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7" y="76"/>
                  </a:lnTo>
                  <a:lnTo>
                    <a:pt x="11" y="93"/>
                  </a:lnTo>
                  <a:lnTo>
                    <a:pt x="15" y="111"/>
                  </a:lnTo>
                  <a:lnTo>
                    <a:pt x="17" y="130"/>
                  </a:lnTo>
                  <a:lnTo>
                    <a:pt x="17" y="130"/>
                  </a:lnTo>
                  <a:lnTo>
                    <a:pt x="29" y="142"/>
                  </a:lnTo>
                  <a:lnTo>
                    <a:pt x="37" y="157"/>
                  </a:lnTo>
                  <a:lnTo>
                    <a:pt x="44" y="173"/>
                  </a:lnTo>
                  <a:lnTo>
                    <a:pt x="46" y="192"/>
                  </a:lnTo>
                  <a:lnTo>
                    <a:pt x="46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39" name="Freeform 44"/>
            <p:cNvSpPr/>
            <p:nvPr/>
          </p:nvSpPr>
          <p:spPr bwMode="auto">
            <a:xfrm>
              <a:off x="6380163" y="1952626"/>
              <a:ext cx="101600" cy="66675"/>
            </a:xfrm>
            <a:custGeom>
              <a:avLst/>
              <a:gdLst>
                <a:gd name="T0" fmla="*/ 13 w 64"/>
                <a:gd name="T1" fmla="*/ 25 h 42"/>
                <a:gd name="T2" fmla="*/ 13 w 64"/>
                <a:gd name="T3" fmla="*/ 25 h 42"/>
                <a:gd name="T4" fmla="*/ 39 w 64"/>
                <a:gd name="T5" fmla="*/ 33 h 42"/>
                <a:gd name="T6" fmla="*/ 64 w 64"/>
                <a:gd name="T7" fmla="*/ 42 h 42"/>
                <a:gd name="T8" fmla="*/ 64 w 64"/>
                <a:gd name="T9" fmla="*/ 42 h 42"/>
                <a:gd name="T10" fmla="*/ 42 w 64"/>
                <a:gd name="T11" fmla="*/ 0 h 42"/>
                <a:gd name="T12" fmla="*/ 42 w 64"/>
                <a:gd name="T13" fmla="*/ 0 h 42"/>
                <a:gd name="T14" fmla="*/ 9 w 64"/>
                <a:gd name="T15" fmla="*/ 9 h 42"/>
                <a:gd name="T16" fmla="*/ 9 w 64"/>
                <a:gd name="T17" fmla="*/ 9 h 42"/>
                <a:gd name="T18" fmla="*/ 0 w 64"/>
                <a:gd name="T19" fmla="*/ 23 h 42"/>
                <a:gd name="T20" fmla="*/ 13 w 64"/>
                <a:gd name="T2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42">
                  <a:moveTo>
                    <a:pt x="13" y="25"/>
                  </a:moveTo>
                  <a:lnTo>
                    <a:pt x="13" y="25"/>
                  </a:lnTo>
                  <a:lnTo>
                    <a:pt x="39" y="33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23"/>
                  </a:lnTo>
                  <a:lnTo>
                    <a:pt x="1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6657975" y="1952626"/>
              <a:ext cx="320675" cy="330200"/>
            </a:xfrm>
            <a:custGeom>
              <a:avLst/>
              <a:gdLst>
                <a:gd name="T0" fmla="*/ 50 w 202"/>
                <a:gd name="T1" fmla="*/ 0 h 208"/>
                <a:gd name="T2" fmla="*/ 50 w 202"/>
                <a:gd name="T3" fmla="*/ 0 h 208"/>
                <a:gd name="T4" fmla="*/ 27 w 202"/>
                <a:gd name="T5" fmla="*/ 46 h 208"/>
                <a:gd name="T6" fmla="*/ 0 w 202"/>
                <a:gd name="T7" fmla="*/ 95 h 208"/>
                <a:gd name="T8" fmla="*/ 0 w 202"/>
                <a:gd name="T9" fmla="*/ 95 h 208"/>
                <a:gd name="T10" fmla="*/ 31 w 202"/>
                <a:gd name="T11" fmla="*/ 116 h 208"/>
                <a:gd name="T12" fmla="*/ 46 w 202"/>
                <a:gd name="T13" fmla="*/ 126 h 208"/>
                <a:gd name="T14" fmla="*/ 46 w 202"/>
                <a:gd name="T15" fmla="*/ 142 h 208"/>
                <a:gd name="T16" fmla="*/ 46 w 202"/>
                <a:gd name="T17" fmla="*/ 208 h 208"/>
                <a:gd name="T18" fmla="*/ 202 w 202"/>
                <a:gd name="T19" fmla="*/ 208 h 208"/>
                <a:gd name="T20" fmla="*/ 202 w 202"/>
                <a:gd name="T21" fmla="*/ 72 h 208"/>
                <a:gd name="T22" fmla="*/ 202 w 202"/>
                <a:gd name="T23" fmla="*/ 72 h 208"/>
                <a:gd name="T24" fmla="*/ 190 w 202"/>
                <a:gd name="T25" fmla="*/ 64 h 208"/>
                <a:gd name="T26" fmla="*/ 159 w 202"/>
                <a:gd name="T27" fmla="*/ 46 h 208"/>
                <a:gd name="T28" fmla="*/ 136 w 202"/>
                <a:gd name="T29" fmla="*/ 33 h 208"/>
                <a:gd name="T30" fmla="*/ 109 w 202"/>
                <a:gd name="T31" fmla="*/ 23 h 208"/>
                <a:gd name="T32" fmla="*/ 80 w 202"/>
                <a:gd name="T33" fmla="*/ 11 h 208"/>
                <a:gd name="T34" fmla="*/ 50 w 202"/>
                <a:gd name="T35" fmla="*/ 0 h 208"/>
                <a:gd name="T36" fmla="*/ 50 w 202"/>
                <a:gd name="T3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08">
                  <a:moveTo>
                    <a:pt x="50" y="0"/>
                  </a:moveTo>
                  <a:lnTo>
                    <a:pt x="50" y="0"/>
                  </a:lnTo>
                  <a:lnTo>
                    <a:pt x="27" y="4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1" y="116"/>
                  </a:lnTo>
                  <a:lnTo>
                    <a:pt x="46" y="126"/>
                  </a:lnTo>
                  <a:lnTo>
                    <a:pt x="46" y="142"/>
                  </a:lnTo>
                  <a:lnTo>
                    <a:pt x="46" y="208"/>
                  </a:lnTo>
                  <a:lnTo>
                    <a:pt x="202" y="208"/>
                  </a:lnTo>
                  <a:lnTo>
                    <a:pt x="202" y="72"/>
                  </a:lnTo>
                  <a:lnTo>
                    <a:pt x="202" y="72"/>
                  </a:lnTo>
                  <a:lnTo>
                    <a:pt x="190" y="64"/>
                  </a:lnTo>
                  <a:lnTo>
                    <a:pt x="159" y="46"/>
                  </a:lnTo>
                  <a:lnTo>
                    <a:pt x="136" y="33"/>
                  </a:lnTo>
                  <a:lnTo>
                    <a:pt x="109" y="23"/>
                  </a:lnTo>
                  <a:lnTo>
                    <a:pt x="80" y="11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6546850" y="1985963"/>
              <a:ext cx="88900" cy="104775"/>
            </a:xfrm>
            <a:custGeom>
              <a:avLst/>
              <a:gdLst>
                <a:gd name="T0" fmla="*/ 33 w 56"/>
                <a:gd name="T1" fmla="*/ 0 h 66"/>
                <a:gd name="T2" fmla="*/ 33 w 56"/>
                <a:gd name="T3" fmla="*/ 0 h 66"/>
                <a:gd name="T4" fmla="*/ 25 w 56"/>
                <a:gd name="T5" fmla="*/ 0 h 66"/>
                <a:gd name="T6" fmla="*/ 25 w 56"/>
                <a:gd name="T7" fmla="*/ 0 h 66"/>
                <a:gd name="T8" fmla="*/ 13 w 56"/>
                <a:gd name="T9" fmla="*/ 0 h 66"/>
                <a:gd name="T10" fmla="*/ 6 w 56"/>
                <a:gd name="T11" fmla="*/ 2 h 66"/>
                <a:gd name="T12" fmla="*/ 2 w 56"/>
                <a:gd name="T13" fmla="*/ 4 h 66"/>
                <a:gd name="T14" fmla="*/ 0 w 56"/>
                <a:gd name="T15" fmla="*/ 10 h 66"/>
                <a:gd name="T16" fmla="*/ 0 w 56"/>
                <a:gd name="T17" fmla="*/ 10 h 66"/>
                <a:gd name="T18" fmla="*/ 2 w 56"/>
                <a:gd name="T19" fmla="*/ 18 h 66"/>
                <a:gd name="T20" fmla="*/ 6 w 56"/>
                <a:gd name="T21" fmla="*/ 23 h 66"/>
                <a:gd name="T22" fmla="*/ 11 w 56"/>
                <a:gd name="T23" fmla="*/ 29 h 66"/>
                <a:gd name="T24" fmla="*/ 11 w 56"/>
                <a:gd name="T25" fmla="*/ 33 h 66"/>
                <a:gd name="T26" fmla="*/ 11 w 56"/>
                <a:gd name="T27" fmla="*/ 33 h 66"/>
                <a:gd name="T28" fmla="*/ 11 w 56"/>
                <a:gd name="T29" fmla="*/ 41 h 66"/>
                <a:gd name="T30" fmla="*/ 11 w 56"/>
                <a:gd name="T31" fmla="*/ 41 h 66"/>
                <a:gd name="T32" fmla="*/ 56 w 56"/>
                <a:gd name="T33" fmla="*/ 66 h 66"/>
                <a:gd name="T34" fmla="*/ 56 w 56"/>
                <a:gd name="T35" fmla="*/ 66 h 66"/>
                <a:gd name="T36" fmla="*/ 50 w 56"/>
                <a:gd name="T37" fmla="*/ 47 h 66"/>
                <a:gd name="T38" fmla="*/ 48 w 56"/>
                <a:gd name="T39" fmla="*/ 39 h 66"/>
                <a:gd name="T40" fmla="*/ 46 w 56"/>
                <a:gd name="T41" fmla="*/ 33 h 66"/>
                <a:gd name="T42" fmla="*/ 46 w 56"/>
                <a:gd name="T43" fmla="*/ 33 h 66"/>
                <a:gd name="T44" fmla="*/ 48 w 56"/>
                <a:gd name="T45" fmla="*/ 29 h 66"/>
                <a:gd name="T46" fmla="*/ 52 w 56"/>
                <a:gd name="T47" fmla="*/ 23 h 66"/>
                <a:gd name="T48" fmla="*/ 56 w 56"/>
                <a:gd name="T49" fmla="*/ 18 h 66"/>
                <a:gd name="T50" fmla="*/ 56 w 56"/>
                <a:gd name="T51" fmla="*/ 10 h 66"/>
                <a:gd name="T52" fmla="*/ 56 w 56"/>
                <a:gd name="T53" fmla="*/ 10 h 66"/>
                <a:gd name="T54" fmla="*/ 56 w 56"/>
                <a:gd name="T55" fmla="*/ 4 h 66"/>
                <a:gd name="T56" fmla="*/ 52 w 56"/>
                <a:gd name="T57" fmla="*/ 2 h 66"/>
                <a:gd name="T58" fmla="*/ 44 w 56"/>
                <a:gd name="T59" fmla="*/ 0 h 66"/>
                <a:gd name="T60" fmla="*/ 33 w 56"/>
                <a:gd name="T61" fmla="*/ 0 h 66"/>
                <a:gd name="T62" fmla="*/ 33 w 56"/>
                <a:gd name="T6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66">
                  <a:moveTo>
                    <a:pt x="33" y="0"/>
                  </a:moveTo>
                  <a:lnTo>
                    <a:pt x="33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8"/>
                  </a:lnTo>
                  <a:lnTo>
                    <a:pt x="6" y="23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0" y="47"/>
                  </a:lnTo>
                  <a:lnTo>
                    <a:pt x="48" y="39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8" y="29"/>
                  </a:lnTo>
                  <a:lnTo>
                    <a:pt x="52" y="23"/>
                  </a:lnTo>
                  <a:lnTo>
                    <a:pt x="56" y="18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56" y="4"/>
                  </a:lnTo>
                  <a:lnTo>
                    <a:pt x="52" y="2"/>
                  </a:lnTo>
                  <a:lnTo>
                    <a:pt x="44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5603875" y="1489076"/>
              <a:ext cx="361950" cy="463550"/>
            </a:xfrm>
            <a:custGeom>
              <a:avLst/>
              <a:gdLst>
                <a:gd name="T0" fmla="*/ 220 w 228"/>
                <a:gd name="T1" fmla="*/ 136 h 292"/>
                <a:gd name="T2" fmla="*/ 228 w 228"/>
                <a:gd name="T3" fmla="*/ 89 h 292"/>
                <a:gd name="T4" fmla="*/ 222 w 228"/>
                <a:gd name="T5" fmla="*/ 68 h 292"/>
                <a:gd name="T6" fmla="*/ 201 w 228"/>
                <a:gd name="T7" fmla="*/ 35 h 292"/>
                <a:gd name="T8" fmla="*/ 175 w 228"/>
                <a:gd name="T9" fmla="*/ 13 h 292"/>
                <a:gd name="T10" fmla="*/ 142 w 228"/>
                <a:gd name="T11" fmla="*/ 2 h 292"/>
                <a:gd name="T12" fmla="*/ 125 w 228"/>
                <a:gd name="T13" fmla="*/ 0 h 292"/>
                <a:gd name="T14" fmla="*/ 88 w 228"/>
                <a:gd name="T15" fmla="*/ 9 h 292"/>
                <a:gd name="T16" fmla="*/ 53 w 228"/>
                <a:gd name="T17" fmla="*/ 31 h 292"/>
                <a:gd name="T18" fmla="*/ 29 w 228"/>
                <a:gd name="T19" fmla="*/ 70 h 292"/>
                <a:gd name="T20" fmla="*/ 22 w 228"/>
                <a:gd name="T21" fmla="*/ 95 h 292"/>
                <a:gd name="T22" fmla="*/ 20 w 228"/>
                <a:gd name="T23" fmla="*/ 124 h 292"/>
                <a:gd name="T24" fmla="*/ 20 w 228"/>
                <a:gd name="T25" fmla="*/ 128 h 292"/>
                <a:gd name="T26" fmla="*/ 12 w 228"/>
                <a:gd name="T27" fmla="*/ 132 h 292"/>
                <a:gd name="T28" fmla="*/ 2 w 228"/>
                <a:gd name="T29" fmla="*/ 148 h 292"/>
                <a:gd name="T30" fmla="*/ 0 w 228"/>
                <a:gd name="T31" fmla="*/ 161 h 292"/>
                <a:gd name="T32" fmla="*/ 2 w 228"/>
                <a:gd name="T33" fmla="*/ 171 h 292"/>
                <a:gd name="T34" fmla="*/ 20 w 228"/>
                <a:gd name="T35" fmla="*/ 187 h 292"/>
                <a:gd name="T36" fmla="*/ 31 w 228"/>
                <a:gd name="T37" fmla="*/ 192 h 292"/>
                <a:gd name="T38" fmla="*/ 49 w 228"/>
                <a:gd name="T39" fmla="*/ 231 h 292"/>
                <a:gd name="T40" fmla="*/ 72 w 228"/>
                <a:gd name="T41" fmla="*/ 262 h 292"/>
                <a:gd name="T42" fmla="*/ 99 w 228"/>
                <a:gd name="T43" fmla="*/ 284 h 292"/>
                <a:gd name="T44" fmla="*/ 125 w 228"/>
                <a:gd name="T45" fmla="*/ 292 h 292"/>
                <a:gd name="T46" fmla="*/ 138 w 228"/>
                <a:gd name="T47" fmla="*/ 290 h 292"/>
                <a:gd name="T48" fmla="*/ 158 w 228"/>
                <a:gd name="T49" fmla="*/ 282 h 292"/>
                <a:gd name="T50" fmla="*/ 179 w 228"/>
                <a:gd name="T51" fmla="*/ 264 h 292"/>
                <a:gd name="T52" fmla="*/ 197 w 228"/>
                <a:gd name="T53" fmla="*/ 241 h 292"/>
                <a:gd name="T54" fmla="*/ 205 w 228"/>
                <a:gd name="T55" fmla="*/ 227 h 292"/>
                <a:gd name="T56" fmla="*/ 197 w 228"/>
                <a:gd name="T57" fmla="*/ 202 h 292"/>
                <a:gd name="T58" fmla="*/ 195 w 228"/>
                <a:gd name="T59" fmla="*/ 194 h 292"/>
                <a:gd name="T60" fmla="*/ 203 w 228"/>
                <a:gd name="T61" fmla="*/ 161 h 292"/>
                <a:gd name="T62" fmla="*/ 220 w 228"/>
                <a:gd name="T63" fmla="*/ 13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8" h="292">
                  <a:moveTo>
                    <a:pt x="220" y="136"/>
                  </a:moveTo>
                  <a:lnTo>
                    <a:pt x="220" y="136"/>
                  </a:lnTo>
                  <a:lnTo>
                    <a:pt x="224" y="111"/>
                  </a:lnTo>
                  <a:lnTo>
                    <a:pt x="228" y="89"/>
                  </a:lnTo>
                  <a:lnTo>
                    <a:pt x="228" y="89"/>
                  </a:lnTo>
                  <a:lnTo>
                    <a:pt x="222" y="68"/>
                  </a:lnTo>
                  <a:lnTo>
                    <a:pt x="214" y="50"/>
                  </a:lnTo>
                  <a:lnTo>
                    <a:pt x="201" y="35"/>
                  </a:lnTo>
                  <a:lnTo>
                    <a:pt x="189" y="23"/>
                  </a:lnTo>
                  <a:lnTo>
                    <a:pt x="175" y="13"/>
                  </a:lnTo>
                  <a:lnTo>
                    <a:pt x="158" y="7"/>
                  </a:lnTo>
                  <a:lnTo>
                    <a:pt x="142" y="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07" y="2"/>
                  </a:lnTo>
                  <a:lnTo>
                    <a:pt x="88" y="9"/>
                  </a:lnTo>
                  <a:lnTo>
                    <a:pt x="70" y="19"/>
                  </a:lnTo>
                  <a:lnTo>
                    <a:pt x="53" y="31"/>
                  </a:lnTo>
                  <a:lnTo>
                    <a:pt x="39" y="48"/>
                  </a:lnTo>
                  <a:lnTo>
                    <a:pt x="29" y="70"/>
                  </a:lnTo>
                  <a:lnTo>
                    <a:pt x="24" y="81"/>
                  </a:lnTo>
                  <a:lnTo>
                    <a:pt x="22" y="95"/>
                  </a:lnTo>
                  <a:lnTo>
                    <a:pt x="20" y="107"/>
                  </a:lnTo>
                  <a:lnTo>
                    <a:pt x="20" y="124"/>
                  </a:lnTo>
                  <a:lnTo>
                    <a:pt x="20" y="124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12" y="132"/>
                  </a:lnTo>
                  <a:lnTo>
                    <a:pt x="6" y="138"/>
                  </a:lnTo>
                  <a:lnTo>
                    <a:pt x="2" y="148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165"/>
                  </a:lnTo>
                  <a:lnTo>
                    <a:pt x="2" y="171"/>
                  </a:lnTo>
                  <a:lnTo>
                    <a:pt x="10" y="181"/>
                  </a:lnTo>
                  <a:lnTo>
                    <a:pt x="20" y="187"/>
                  </a:lnTo>
                  <a:lnTo>
                    <a:pt x="31" y="192"/>
                  </a:lnTo>
                  <a:lnTo>
                    <a:pt x="31" y="192"/>
                  </a:lnTo>
                  <a:lnTo>
                    <a:pt x="39" y="212"/>
                  </a:lnTo>
                  <a:lnTo>
                    <a:pt x="49" y="231"/>
                  </a:lnTo>
                  <a:lnTo>
                    <a:pt x="59" y="247"/>
                  </a:lnTo>
                  <a:lnTo>
                    <a:pt x="72" y="262"/>
                  </a:lnTo>
                  <a:lnTo>
                    <a:pt x="84" y="276"/>
                  </a:lnTo>
                  <a:lnTo>
                    <a:pt x="99" y="284"/>
                  </a:lnTo>
                  <a:lnTo>
                    <a:pt x="113" y="290"/>
                  </a:lnTo>
                  <a:lnTo>
                    <a:pt x="125" y="292"/>
                  </a:lnTo>
                  <a:lnTo>
                    <a:pt x="125" y="292"/>
                  </a:lnTo>
                  <a:lnTo>
                    <a:pt x="138" y="290"/>
                  </a:lnTo>
                  <a:lnTo>
                    <a:pt x="148" y="288"/>
                  </a:lnTo>
                  <a:lnTo>
                    <a:pt x="158" y="282"/>
                  </a:lnTo>
                  <a:lnTo>
                    <a:pt x="168" y="274"/>
                  </a:lnTo>
                  <a:lnTo>
                    <a:pt x="179" y="264"/>
                  </a:lnTo>
                  <a:lnTo>
                    <a:pt x="189" y="253"/>
                  </a:lnTo>
                  <a:lnTo>
                    <a:pt x="197" y="241"/>
                  </a:lnTo>
                  <a:lnTo>
                    <a:pt x="205" y="227"/>
                  </a:lnTo>
                  <a:lnTo>
                    <a:pt x="205" y="227"/>
                  </a:lnTo>
                  <a:lnTo>
                    <a:pt x="199" y="210"/>
                  </a:lnTo>
                  <a:lnTo>
                    <a:pt x="197" y="202"/>
                  </a:lnTo>
                  <a:lnTo>
                    <a:pt x="195" y="194"/>
                  </a:lnTo>
                  <a:lnTo>
                    <a:pt x="195" y="194"/>
                  </a:lnTo>
                  <a:lnTo>
                    <a:pt x="197" y="177"/>
                  </a:lnTo>
                  <a:lnTo>
                    <a:pt x="203" y="161"/>
                  </a:lnTo>
                  <a:lnTo>
                    <a:pt x="210" y="148"/>
                  </a:lnTo>
                  <a:lnTo>
                    <a:pt x="220" y="136"/>
                  </a:lnTo>
                  <a:lnTo>
                    <a:pt x="22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5410200" y="1949451"/>
              <a:ext cx="339725" cy="330200"/>
            </a:xfrm>
            <a:custGeom>
              <a:avLst/>
              <a:gdLst>
                <a:gd name="T0" fmla="*/ 0 w 214"/>
                <a:gd name="T1" fmla="*/ 72 h 208"/>
                <a:gd name="T2" fmla="*/ 0 w 214"/>
                <a:gd name="T3" fmla="*/ 208 h 208"/>
                <a:gd name="T4" fmla="*/ 175 w 214"/>
                <a:gd name="T5" fmla="*/ 208 h 208"/>
                <a:gd name="T6" fmla="*/ 175 w 214"/>
                <a:gd name="T7" fmla="*/ 144 h 208"/>
                <a:gd name="T8" fmla="*/ 175 w 214"/>
                <a:gd name="T9" fmla="*/ 126 h 208"/>
                <a:gd name="T10" fmla="*/ 190 w 214"/>
                <a:gd name="T11" fmla="*/ 118 h 208"/>
                <a:gd name="T12" fmla="*/ 190 w 214"/>
                <a:gd name="T13" fmla="*/ 118 h 208"/>
                <a:gd name="T14" fmla="*/ 214 w 214"/>
                <a:gd name="T15" fmla="*/ 99 h 208"/>
                <a:gd name="T16" fmla="*/ 214 w 214"/>
                <a:gd name="T17" fmla="*/ 99 h 208"/>
                <a:gd name="T18" fmla="*/ 200 w 214"/>
                <a:gd name="T19" fmla="*/ 76 h 208"/>
                <a:gd name="T20" fmla="*/ 186 w 214"/>
                <a:gd name="T21" fmla="*/ 48 h 208"/>
                <a:gd name="T22" fmla="*/ 161 w 214"/>
                <a:gd name="T23" fmla="*/ 0 h 208"/>
                <a:gd name="T24" fmla="*/ 161 w 214"/>
                <a:gd name="T25" fmla="*/ 0 h 208"/>
                <a:gd name="T26" fmla="*/ 128 w 214"/>
                <a:gd name="T27" fmla="*/ 9 h 208"/>
                <a:gd name="T28" fmla="*/ 97 w 214"/>
                <a:gd name="T29" fmla="*/ 21 h 208"/>
                <a:gd name="T30" fmla="*/ 70 w 214"/>
                <a:gd name="T31" fmla="*/ 31 h 208"/>
                <a:gd name="T32" fmla="*/ 46 w 214"/>
                <a:gd name="T33" fmla="*/ 44 h 208"/>
                <a:gd name="T34" fmla="*/ 13 w 214"/>
                <a:gd name="T35" fmla="*/ 64 h 208"/>
                <a:gd name="T36" fmla="*/ 0 w 214"/>
                <a:gd name="T37" fmla="*/ 72 h 208"/>
                <a:gd name="T38" fmla="*/ 0 w 214"/>
                <a:gd name="T39" fmla="*/ 7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4" h="208">
                  <a:moveTo>
                    <a:pt x="0" y="72"/>
                  </a:moveTo>
                  <a:lnTo>
                    <a:pt x="0" y="208"/>
                  </a:lnTo>
                  <a:lnTo>
                    <a:pt x="175" y="208"/>
                  </a:lnTo>
                  <a:lnTo>
                    <a:pt x="175" y="144"/>
                  </a:lnTo>
                  <a:lnTo>
                    <a:pt x="175" y="126"/>
                  </a:lnTo>
                  <a:lnTo>
                    <a:pt x="190" y="118"/>
                  </a:lnTo>
                  <a:lnTo>
                    <a:pt x="190" y="118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00" y="76"/>
                  </a:lnTo>
                  <a:lnTo>
                    <a:pt x="186" y="48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28" y="9"/>
                  </a:lnTo>
                  <a:lnTo>
                    <a:pt x="97" y="21"/>
                  </a:lnTo>
                  <a:lnTo>
                    <a:pt x="70" y="31"/>
                  </a:lnTo>
                  <a:lnTo>
                    <a:pt x="46" y="44"/>
                  </a:lnTo>
                  <a:lnTo>
                    <a:pt x="13" y="64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767388" y="1982788"/>
              <a:ext cx="87313" cy="114300"/>
            </a:xfrm>
            <a:custGeom>
              <a:avLst/>
              <a:gdLst>
                <a:gd name="T0" fmla="*/ 30 w 55"/>
                <a:gd name="T1" fmla="*/ 0 h 72"/>
                <a:gd name="T2" fmla="*/ 30 w 55"/>
                <a:gd name="T3" fmla="*/ 0 h 72"/>
                <a:gd name="T4" fmla="*/ 22 w 55"/>
                <a:gd name="T5" fmla="*/ 0 h 72"/>
                <a:gd name="T6" fmla="*/ 22 w 55"/>
                <a:gd name="T7" fmla="*/ 0 h 72"/>
                <a:gd name="T8" fmla="*/ 12 w 55"/>
                <a:gd name="T9" fmla="*/ 0 h 72"/>
                <a:gd name="T10" fmla="*/ 4 w 55"/>
                <a:gd name="T11" fmla="*/ 2 h 72"/>
                <a:gd name="T12" fmla="*/ 0 w 55"/>
                <a:gd name="T13" fmla="*/ 4 h 72"/>
                <a:gd name="T14" fmla="*/ 0 w 55"/>
                <a:gd name="T15" fmla="*/ 10 h 72"/>
                <a:gd name="T16" fmla="*/ 0 w 55"/>
                <a:gd name="T17" fmla="*/ 10 h 72"/>
                <a:gd name="T18" fmla="*/ 0 w 55"/>
                <a:gd name="T19" fmla="*/ 18 h 72"/>
                <a:gd name="T20" fmla="*/ 4 w 55"/>
                <a:gd name="T21" fmla="*/ 23 h 72"/>
                <a:gd name="T22" fmla="*/ 8 w 55"/>
                <a:gd name="T23" fmla="*/ 27 h 72"/>
                <a:gd name="T24" fmla="*/ 10 w 55"/>
                <a:gd name="T25" fmla="*/ 33 h 72"/>
                <a:gd name="T26" fmla="*/ 10 w 55"/>
                <a:gd name="T27" fmla="*/ 33 h 72"/>
                <a:gd name="T28" fmla="*/ 8 w 55"/>
                <a:gd name="T29" fmla="*/ 41 h 72"/>
                <a:gd name="T30" fmla="*/ 6 w 55"/>
                <a:gd name="T31" fmla="*/ 51 h 72"/>
                <a:gd name="T32" fmla="*/ 2 w 55"/>
                <a:gd name="T33" fmla="*/ 62 h 72"/>
                <a:gd name="T34" fmla="*/ 0 w 55"/>
                <a:gd name="T35" fmla="*/ 72 h 72"/>
                <a:gd name="T36" fmla="*/ 0 w 55"/>
                <a:gd name="T37" fmla="*/ 72 h 72"/>
                <a:gd name="T38" fmla="*/ 0 w 55"/>
                <a:gd name="T39" fmla="*/ 72 h 72"/>
                <a:gd name="T40" fmla="*/ 0 w 55"/>
                <a:gd name="T41" fmla="*/ 72 h 72"/>
                <a:gd name="T42" fmla="*/ 22 w 55"/>
                <a:gd name="T43" fmla="*/ 60 h 72"/>
                <a:gd name="T44" fmla="*/ 47 w 55"/>
                <a:gd name="T45" fmla="*/ 47 h 72"/>
                <a:gd name="T46" fmla="*/ 47 w 55"/>
                <a:gd name="T47" fmla="*/ 47 h 72"/>
                <a:gd name="T48" fmla="*/ 45 w 55"/>
                <a:gd name="T49" fmla="*/ 39 h 72"/>
                <a:gd name="T50" fmla="*/ 45 w 55"/>
                <a:gd name="T51" fmla="*/ 33 h 72"/>
                <a:gd name="T52" fmla="*/ 45 w 55"/>
                <a:gd name="T53" fmla="*/ 33 h 72"/>
                <a:gd name="T54" fmla="*/ 45 w 55"/>
                <a:gd name="T55" fmla="*/ 27 h 72"/>
                <a:gd name="T56" fmla="*/ 49 w 55"/>
                <a:gd name="T57" fmla="*/ 23 h 72"/>
                <a:gd name="T58" fmla="*/ 53 w 55"/>
                <a:gd name="T59" fmla="*/ 18 h 72"/>
                <a:gd name="T60" fmla="*/ 55 w 55"/>
                <a:gd name="T61" fmla="*/ 10 h 72"/>
                <a:gd name="T62" fmla="*/ 55 w 55"/>
                <a:gd name="T63" fmla="*/ 10 h 72"/>
                <a:gd name="T64" fmla="*/ 53 w 55"/>
                <a:gd name="T65" fmla="*/ 4 h 72"/>
                <a:gd name="T66" fmla="*/ 49 w 55"/>
                <a:gd name="T67" fmla="*/ 2 h 72"/>
                <a:gd name="T68" fmla="*/ 43 w 55"/>
                <a:gd name="T69" fmla="*/ 0 h 72"/>
                <a:gd name="T70" fmla="*/ 30 w 55"/>
                <a:gd name="T71" fmla="*/ 0 h 72"/>
                <a:gd name="T72" fmla="*/ 30 w 55"/>
                <a:gd name="T7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72">
                  <a:moveTo>
                    <a:pt x="30" y="0"/>
                  </a:moveTo>
                  <a:lnTo>
                    <a:pt x="3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8" y="41"/>
                  </a:lnTo>
                  <a:lnTo>
                    <a:pt x="6" y="51"/>
                  </a:lnTo>
                  <a:lnTo>
                    <a:pt x="2" y="6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2" y="60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5" y="39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5" y="27"/>
                  </a:lnTo>
                  <a:lnTo>
                    <a:pt x="49" y="23"/>
                  </a:lnTo>
                  <a:lnTo>
                    <a:pt x="53" y="18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3" y="4"/>
                  </a:lnTo>
                  <a:lnTo>
                    <a:pt x="49" y="2"/>
                  </a:lnTo>
                  <a:lnTo>
                    <a:pt x="43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5916613" y="1949451"/>
              <a:ext cx="117475" cy="76200"/>
            </a:xfrm>
            <a:custGeom>
              <a:avLst/>
              <a:gdLst>
                <a:gd name="T0" fmla="*/ 23 w 74"/>
                <a:gd name="T1" fmla="*/ 0 h 48"/>
                <a:gd name="T2" fmla="*/ 23 w 74"/>
                <a:gd name="T3" fmla="*/ 0 h 48"/>
                <a:gd name="T4" fmla="*/ 0 w 74"/>
                <a:gd name="T5" fmla="*/ 48 h 48"/>
                <a:gd name="T6" fmla="*/ 0 w 74"/>
                <a:gd name="T7" fmla="*/ 48 h 48"/>
                <a:gd name="T8" fmla="*/ 35 w 74"/>
                <a:gd name="T9" fmla="*/ 35 h 48"/>
                <a:gd name="T10" fmla="*/ 72 w 74"/>
                <a:gd name="T11" fmla="*/ 25 h 48"/>
                <a:gd name="T12" fmla="*/ 74 w 74"/>
                <a:gd name="T13" fmla="*/ 25 h 48"/>
                <a:gd name="T14" fmla="*/ 74 w 74"/>
                <a:gd name="T15" fmla="*/ 25 h 48"/>
                <a:gd name="T16" fmla="*/ 70 w 74"/>
                <a:gd name="T17" fmla="*/ 17 h 48"/>
                <a:gd name="T18" fmla="*/ 70 w 74"/>
                <a:gd name="T19" fmla="*/ 17 h 48"/>
                <a:gd name="T20" fmla="*/ 48 w 74"/>
                <a:gd name="T21" fmla="*/ 9 h 48"/>
                <a:gd name="T22" fmla="*/ 23 w 74"/>
                <a:gd name="T23" fmla="*/ 0 h 48"/>
                <a:gd name="T24" fmla="*/ 23 w 74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48">
                  <a:moveTo>
                    <a:pt x="23" y="0"/>
                  </a:moveTo>
                  <a:lnTo>
                    <a:pt x="23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35" y="35"/>
                  </a:lnTo>
                  <a:lnTo>
                    <a:pt x="72" y="25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48" y="9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969000" y="1495426"/>
              <a:ext cx="487363" cy="552450"/>
            </a:xfrm>
            <a:custGeom>
              <a:avLst/>
              <a:gdLst>
                <a:gd name="T0" fmla="*/ 307 w 307"/>
                <a:gd name="T1" fmla="*/ 190 h 348"/>
                <a:gd name="T2" fmla="*/ 298 w 307"/>
                <a:gd name="T3" fmla="*/ 163 h 348"/>
                <a:gd name="T4" fmla="*/ 288 w 307"/>
                <a:gd name="T5" fmla="*/ 155 h 348"/>
                <a:gd name="T6" fmla="*/ 278 w 307"/>
                <a:gd name="T7" fmla="*/ 153 h 348"/>
                <a:gd name="T8" fmla="*/ 278 w 307"/>
                <a:gd name="T9" fmla="*/ 153 h 348"/>
                <a:gd name="T10" fmla="*/ 278 w 307"/>
                <a:gd name="T11" fmla="*/ 146 h 348"/>
                <a:gd name="T12" fmla="*/ 278 w 307"/>
                <a:gd name="T13" fmla="*/ 128 h 348"/>
                <a:gd name="T14" fmla="*/ 272 w 307"/>
                <a:gd name="T15" fmla="*/ 97 h 348"/>
                <a:gd name="T16" fmla="*/ 261 w 307"/>
                <a:gd name="T17" fmla="*/ 68 h 348"/>
                <a:gd name="T18" fmla="*/ 247 w 307"/>
                <a:gd name="T19" fmla="*/ 46 h 348"/>
                <a:gd name="T20" fmla="*/ 229 w 307"/>
                <a:gd name="T21" fmla="*/ 27 h 348"/>
                <a:gd name="T22" fmla="*/ 198 w 307"/>
                <a:gd name="T23" fmla="*/ 9 h 348"/>
                <a:gd name="T24" fmla="*/ 150 w 307"/>
                <a:gd name="T25" fmla="*/ 0 h 348"/>
                <a:gd name="T26" fmla="*/ 128 w 307"/>
                <a:gd name="T27" fmla="*/ 3 h 348"/>
                <a:gd name="T28" fmla="*/ 82 w 307"/>
                <a:gd name="T29" fmla="*/ 21 h 348"/>
                <a:gd name="T30" fmla="*/ 64 w 307"/>
                <a:gd name="T31" fmla="*/ 37 h 348"/>
                <a:gd name="T32" fmla="*/ 47 w 307"/>
                <a:gd name="T33" fmla="*/ 58 h 348"/>
                <a:gd name="T34" fmla="*/ 35 w 307"/>
                <a:gd name="T35" fmla="*/ 83 h 348"/>
                <a:gd name="T36" fmla="*/ 27 w 307"/>
                <a:gd name="T37" fmla="*/ 112 h 348"/>
                <a:gd name="T38" fmla="*/ 25 w 307"/>
                <a:gd name="T39" fmla="*/ 146 h 348"/>
                <a:gd name="T40" fmla="*/ 25 w 307"/>
                <a:gd name="T41" fmla="*/ 153 h 348"/>
                <a:gd name="T42" fmla="*/ 15 w 307"/>
                <a:gd name="T43" fmla="*/ 157 h 348"/>
                <a:gd name="T44" fmla="*/ 2 w 307"/>
                <a:gd name="T45" fmla="*/ 177 h 348"/>
                <a:gd name="T46" fmla="*/ 0 w 307"/>
                <a:gd name="T47" fmla="*/ 190 h 348"/>
                <a:gd name="T48" fmla="*/ 4 w 307"/>
                <a:gd name="T49" fmla="*/ 204 h 348"/>
                <a:gd name="T50" fmla="*/ 13 w 307"/>
                <a:gd name="T51" fmla="*/ 214 h 348"/>
                <a:gd name="T52" fmla="*/ 37 w 307"/>
                <a:gd name="T53" fmla="*/ 227 h 348"/>
                <a:gd name="T54" fmla="*/ 47 w 307"/>
                <a:gd name="T55" fmla="*/ 251 h 348"/>
                <a:gd name="T56" fmla="*/ 72 w 307"/>
                <a:gd name="T57" fmla="*/ 295 h 348"/>
                <a:gd name="T58" fmla="*/ 101 w 307"/>
                <a:gd name="T59" fmla="*/ 327 h 348"/>
                <a:gd name="T60" fmla="*/ 134 w 307"/>
                <a:gd name="T61" fmla="*/ 346 h 348"/>
                <a:gd name="T62" fmla="*/ 150 w 307"/>
                <a:gd name="T63" fmla="*/ 348 h 348"/>
                <a:gd name="T64" fmla="*/ 183 w 307"/>
                <a:gd name="T65" fmla="*/ 338 h 348"/>
                <a:gd name="T66" fmla="*/ 216 w 307"/>
                <a:gd name="T67" fmla="*/ 313 h 348"/>
                <a:gd name="T68" fmla="*/ 243 w 307"/>
                <a:gd name="T69" fmla="*/ 274 h 348"/>
                <a:gd name="T70" fmla="*/ 264 w 307"/>
                <a:gd name="T71" fmla="*/ 229 h 348"/>
                <a:gd name="T72" fmla="*/ 264 w 307"/>
                <a:gd name="T73" fmla="*/ 229 h 348"/>
                <a:gd name="T74" fmla="*/ 270 w 307"/>
                <a:gd name="T75" fmla="*/ 227 h 348"/>
                <a:gd name="T76" fmla="*/ 290 w 307"/>
                <a:gd name="T77" fmla="*/ 216 h 348"/>
                <a:gd name="T78" fmla="*/ 303 w 307"/>
                <a:gd name="T79" fmla="*/ 204 h 348"/>
                <a:gd name="T80" fmla="*/ 307 w 307"/>
                <a:gd name="T81" fmla="*/ 1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7" h="348">
                  <a:moveTo>
                    <a:pt x="307" y="190"/>
                  </a:moveTo>
                  <a:lnTo>
                    <a:pt x="307" y="190"/>
                  </a:lnTo>
                  <a:lnTo>
                    <a:pt x="305" y="175"/>
                  </a:lnTo>
                  <a:lnTo>
                    <a:pt x="298" y="163"/>
                  </a:lnTo>
                  <a:lnTo>
                    <a:pt x="294" y="159"/>
                  </a:lnTo>
                  <a:lnTo>
                    <a:pt x="288" y="155"/>
                  </a:lnTo>
                  <a:lnTo>
                    <a:pt x="284" y="153"/>
                  </a:lnTo>
                  <a:lnTo>
                    <a:pt x="278" y="153"/>
                  </a:lnTo>
                  <a:lnTo>
                    <a:pt x="278" y="153"/>
                  </a:lnTo>
                  <a:lnTo>
                    <a:pt x="278" y="153"/>
                  </a:lnTo>
                  <a:lnTo>
                    <a:pt x="278" y="153"/>
                  </a:lnTo>
                  <a:lnTo>
                    <a:pt x="278" y="146"/>
                  </a:lnTo>
                  <a:lnTo>
                    <a:pt x="278" y="146"/>
                  </a:lnTo>
                  <a:lnTo>
                    <a:pt x="278" y="128"/>
                  </a:lnTo>
                  <a:lnTo>
                    <a:pt x="276" y="112"/>
                  </a:lnTo>
                  <a:lnTo>
                    <a:pt x="272" y="97"/>
                  </a:lnTo>
                  <a:lnTo>
                    <a:pt x="268" y="83"/>
                  </a:lnTo>
                  <a:lnTo>
                    <a:pt x="261" y="68"/>
                  </a:lnTo>
                  <a:lnTo>
                    <a:pt x="253" y="58"/>
                  </a:lnTo>
                  <a:lnTo>
                    <a:pt x="247" y="46"/>
                  </a:lnTo>
                  <a:lnTo>
                    <a:pt x="237" y="37"/>
                  </a:lnTo>
                  <a:lnTo>
                    <a:pt x="229" y="27"/>
                  </a:lnTo>
                  <a:lnTo>
                    <a:pt x="218" y="21"/>
                  </a:lnTo>
                  <a:lnTo>
                    <a:pt x="198" y="9"/>
                  </a:lnTo>
                  <a:lnTo>
                    <a:pt x="175" y="3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8" y="3"/>
                  </a:lnTo>
                  <a:lnTo>
                    <a:pt x="105" y="9"/>
                  </a:lnTo>
                  <a:lnTo>
                    <a:pt x="82" y="21"/>
                  </a:lnTo>
                  <a:lnTo>
                    <a:pt x="74" y="27"/>
                  </a:lnTo>
                  <a:lnTo>
                    <a:pt x="64" y="37"/>
                  </a:lnTo>
                  <a:lnTo>
                    <a:pt x="56" y="46"/>
                  </a:lnTo>
                  <a:lnTo>
                    <a:pt x="47" y="58"/>
                  </a:lnTo>
                  <a:lnTo>
                    <a:pt x="41" y="68"/>
                  </a:lnTo>
                  <a:lnTo>
                    <a:pt x="35" y="83"/>
                  </a:lnTo>
                  <a:lnTo>
                    <a:pt x="31" y="97"/>
                  </a:lnTo>
                  <a:lnTo>
                    <a:pt x="27" y="112"/>
                  </a:lnTo>
                  <a:lnTo>
                    <a:pt x="25" y="128"/>
                  </a:lnTo>
                  <a:lnTo>
                    <a:pt x="25" y="146"/>
                  </a:lnTo>
                  <a:lnTo>
                    <a:pt x="25" y="146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15" y="157"/>
                  </a:lnTo>
                  <a:lnTo>
                    <a:pt x="6" y="165"/>
                  </a:lnTo>
                  <a:lnTo>
                    <a:pt x="2" y="17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4" y="204"/>
                  </a:lnTo>
                  <a:lnTo>
                    <a:pt x="8" y="210"/>
                  </a:lnTo>
                  <a:lnTo>
                    <a:pt x="13" y="214"/>
                  </a:lnTo>
                  <a:lnTo>
                    <a:pt x="25" y="223"/>
                  </a:lnTo>
                  <a:lnTo>
                    <a:pt x="37" y="227"/>
                  </a:lnTo>
                  <a:lnTo>
                    <a:pt x="37" y="227"/>
                  </a:lnTo>
                  <a:lnTo>
                    <a:pt x="47" y="251"/>
                  </a:lnTo>
                  <a:lnTo>
                    <a:pt x="60" y="274"/>
                  </a:lnTo>
                  <a:lnTo>
                    <a:pt x="72" y="295"/>
                  </a:lnTo>
                  <a:lnTo>
                    <a:pt x="87" y="313"/>
                  </a:lnTo>
                  <a:lnTo>
                    <a:pt x="101" y="327"/>
                  </a:lnTo>
                  <a:lnTo>
                    <a:pt x="117" y="338"/>
                  </a:lnTo>
                  <a:lnTo>
                    <a:pt x="134" y="346"/>
                  </a:lnTo>
                  <a:lnTo>
                    <a:pt x="150" y="348"/>
                  </a:lnTo>
                  <a:lnTo>
                    <a:pt x="150" y="348"/>
                  </a:lnTo>
                  <a:lnTo>
                    <a:pt x="167" y="346"/>
                  </a:lnTo>
                  <a:lnTo>
                    <a:pt x="183" y="338"/>
                  </a:lnTo>
                  <a:lnTo>
                    <a:pt x="200" y="327"/>
                  </a:lnTo>
                  <a:lnTo>
                    <a:pt x="216" y="313"/>
                  </a:lnTo>
                  <a:lnTo>
                    <a:pt x="229" y="295"/>
                  </a:lnTo>
                  <a:lnTo>
                    <a:pt x="243" y="274"/>
                  </a:lnTo>
                  <a:lnTo>
                    <a:pt x="253" y="251"/>
                  </a:lnTo>
                  <a:lnTo>
                    <a:pt x="264" y="229"/>
                  </a:lnTo>
                  <a:lnTo>
                    <a:pt x="264" y="229"/>
                  </a:lnTo>
                  <a:lnTo>
                    <a:pt x="264" y="229"/>
                  </a:lnTo>
                  <a:lnTo>
                    <a:pt x="264" y="229"/>
                  </a:lnTo>
                  <a:lnTo>
                    <a:pt x="270" y="227"/>
                  </a:lnTo>
                  <a:lnTo>
                    <a:pt x="278" y="225"/>
                  </a:lnTo>
                  <a:lnTo>
                    <a:pt x="290" y="216"/>
                  </a:lnTo>
                  <a:lnTo>
                    <a:pt x="296" y="210"/>
                  </a:lnTo>
                  <a:lnTo>
                    <a:pt x="303" y="204"/>
                  </a:lnTo>
                  <a:lnTo>
                    <a:pt x="305" y="198"/>
                  </a:lnTo>
                  <a:lnTo>
                    <a:pt x="307" y="190"/>
                  </a:lnTo>
                  <a:lnTo>
                    <a:pt x="307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 advClick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40700" y="2452901"/>
            <a:ext cx="2908300" cy="2908300"/>
          </a:xfrm>
          <a:prstGeom prst="ellipse">
            <a:avLst/>
          </a:prstGeom>
          <a:solidFill>
            <a:srgbClr val="C15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163" name="直接连接符 162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矩形 166"/>
          <p:cNvSpPr/>
          <p:nvPr/>
        </p:nvSpPr>
        <p:spPr>
          <a:xfrm>
            <a:off x="742086" y="2139666"/>
            <a:ext cx="1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125,600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742086" y="18468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内部成本</a:t>
            </a:r>
          </a:p>
        </p:txBody>
      </p:sp>
      <p:sp>
        <p:nvSpPr>
          <p:cNvPr id="171" name="矩形 170"/>
          <p:cNvSpPr/>
          <p:nvPr/>
        </p:nvSpPr>
        <p:spPr>
          <a:xfrm>
            <a:off x="742086" y="3512582"/>
            <a:ext cx="1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125,600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742086" y="32197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外部成本</a:t>
            </a:r>
          </a:p>
        </p:txBody>
      </p:sp>
      <p:sp>
        <p:nvSpPr>
          <p:cNvPr id="173" name="矩形 172"/>
          <p:cNvSpPr/>
          <p:nvPr/>
        </p:nvSpPr>
        <p:spPr>
          <a:xfrm>
            <a:off x="742086" y="4885498"/>
            <a:ext cx="1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125,600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742086" y="45927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直接成本</a:t>
            </a:r>
          </a:p>
        </p:txBody>
      </p:sp>
      <p:sp>
        <p:nvSpPr>
          <p:cNvPr id="170" name="Shape 899"/>
          <p:cNvSpPr/>
          <p:nvPr/>
        </p:nvSpPr>
        <p:spPr>
          <a:xfrm>
            <a:off x="2725949" y="1770195"/>
            <a:ext cx="854692" cy="854692"/>
          </a:xfrm>
          <a:prstGeom prst="ellipse">
            <a:avLst/>
          </a:prstGeom>
          <a:solidFill>
            <a:srgbClr val="1EC3D7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Roboto" panose="02000000000000000000"/>
              </a:defRPr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2943723" y="2036890"/>
            <a:ext cx="419144" cy="321302"/>
            <a:chOff x="3691109" y="1994247"/>
            <a:chExt cx="550863" cy="422275"/>
          </a:xfrm>
          <a:solidFill>
            <a:schemeClr val="bg1"/>
          </a:solidFill>
        </p:grpSpPr>
        <p:sp>
          <p:nvSpPr>
            <p:cNvPr id="177" name="Freeform 39"/>
            <p:cNvSpPr/>
            <p:nvPr/>
          </p:nvSpPr>
          <p:spPr bwMode="auto">
            <a:xfrm>
              <a:off x="4041947" y="2135534"/>
              <a:ext cx="200025" cy="185738"/>
            </a:xfrm>
            <a:custGeom>
              <a:avLst/>
              <a:gdLst>
                <a:gd name="T0" fmla="*/ 78 w 112"/>
                <a:gd name="T1" fmla="*/ 0 h 104"/>
                <a:gd name="T2" fmla="*/ 71 w 112"/>
                <a:gd name="T3" fmla="*/ 0 h 104"/>
                <a:gd name="T4" fmla="*/ 55 w 112"/>
                <a:gd name="T5" fmla="*/ 46 h 104"/>
                <a:gd name="T6" fmla="*/ 39 w 112"/>
                <a:gd name="T7" fmla="*/ 0 h 104"/>
                <a:gd name="T8" fmla="*/ 33 w 112"/>
                <a:gd name="T9" fmla="*/ 0 h 104"/>
                <a:gd name="T10" fmla="*/ 0 w 112"/>
                <a:gd name="T11" fmla="*/ 28 h 104"/>
                <a:gd name="T12" fmla="*/ 54 w 112"/>
                <a:gd name="T13" fmla="*/ 100 h 104"/>
                <a:gd name="T14" fmla="*/ 54 w 112"/>
                <a:gd name="T15" fmla="*/ 104 h 104"/>
                <a:gd name="T16" fmla="*/ 112 w 112"/>
                <a:gd name="T17" fmla="*/ 104 h 104"/>
                <a:gd name="T18" fmla="*/ 112 w 112"/>
                <a:gd name="T19" fmla="*/ 38 h 104"/>
                <a:gd name="T20" fmla="*/ 78 w 112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04">
                  <a:moveTo>
                    <a:pt x="7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7" y="0"/>
                    <a:pt x="4" y="12"/>
                    <a:pt x="0" y="28"/>
                  </a:cubicBezTo>
                  <a:cubicBezTo>
                    <a:pt x="30" y="36"/>
                    <a:pt x="54" y="65"/>
                    <a:pt x="54" y="100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7"/>
                    <a:pt x="97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78" name="Oval 40"/>
            <p:cNvSpPr>
              <a:spLocks noChangeArrowheads="1"/>
            </p:cNvSpPr>
            <p:nvPr/>
          </p:nvSpPr>
          <p:spPr bwMode="auto">
            <a:xfrm>
              <a:off x="4087984" y="1994247"/>
              <a:ext cx="111125" cy="1127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79" name="Freeform 41"/>
            <p:cNvSpPr/>
            <p:nvPr/>
          </p:nvSpPr>
          <p:spPr bwMode="auto">
            <a:xfrm>
              <a:off x="3691109" y="2145059"/>
              <a:ext cx="198438" cy="185738"/>
            </a:xfrm>
            <a:custGeom>
              <a:avLst/>
              <a:gdLst>
                <a:gd name="T0" fmla="*/ 79 w 111"/>
                <a:gd name="T1" fmla="*/ 0 h 104"/>
                <a:gd name="T2" fmla="*/ 73 w 111"/>
                <a:gd name="T3" fmla="*/ 0 h 104"/>
                <a:gd name="T4" fmla="*/ 57 w 111"/>
                <a:gd name="T5" fmla="*/ 46 h 104"/>
                <a:gd name="T6" fmla="*/ 41 w 111"/>
                <a:gd name="T7" fmla="*/ 0 h 104"/>
                <a:gd name="T8" fmla="*/ 34 w 111"/>
                <a:gd name="T9" fmla="*/ 0 h 104"/>
                <a:gd name="T10" fmla="*/ 0 w 111"/>
                <a:gd name="T11" fmla="*/ 38 h 104"/>
                <a:gd name="T12" fmla="*/ 0 w 111"/>
                <a:gd name="T13" fmla="*/ 104 h 104"/>
                <a:gd name="T14" fmla="*/ 55 w 111"/>
                <a:gd name="T15" fmla="*/ 104 h 104"/>
                <a:gd name="T16" fmla="*/ 55 w 111"/>
                <a:gd name="T17" fmla="*/ 95 h 104"/>
                <a:gd name="T18" fmla="*/ 111 w 111"/>
                <a:gd name="T19" fmla="*/ 23 h 104"/>
                <a:gd name="T20" fmla="*/ 79 w 11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04">
                  <a:moveTo>
                    <a:pt x="79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7"/>
                    <a:pt x="0" y="3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59"/>
                    <a:pt x="79" y="30"/>
                    <a:pt x="111" y="23"/>
                  </a:cubicBezTo>
                  <a:cubicBezTo>
                    <a:pt x="106" y="9"/>
                    <a:pt x="93" y="0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80" name="Oval 42"/>
            <p:cNvSpPr>
              <a:spLocks noChangeArrowheads="1"/>
            </p:cNvSpPr>
            <p:nvPr/>
          </p:nvSpPr>
          <p:spPr bwMode="auto">
            <a:xfrm>
              <a:off x="3733972" y="2002184"/>
              <a:ext cx="112713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81" name="Freeform 43"/>
            <p:cNvSpPr/>
            <p:nvPr/>
          </p:nvSpPr>
          <p:spPr bwMode="auto">
            <a:xfrm>
              <a:off x="3840334" y="2232372"/>
              <a:ext cx="247650" cy="184150"/>
            </a:xfrm>
            <a:custGeom>
              <a:avLst/>
              <a:gdLst>
                <a:gd name="T0" fmla="*/ 112 w 139"/>
                <a:gd name="T1" fmla="*/ 3 h 103"/>
                <a:gd name="T2" fmla="*/ 97 w 139"/>
                <a:gd name="T3" fmla="*/ 0 h 103"/>
                <a:gd name="T4" fmla="*/ 89 w 139"/>
                <a:gd name="T5" fmla="*/ 0 h 103"/>
                <a:gd name="T6" fmla="*/ 69 w 139"/>
                <a:gd name="T7" fmla="*/ 56 h 103"/>
                <a:gd name="T8" fmla="*/ 50 w 139"/>
                <a:gd name="T9" fmla="*/ 0 h 103"/>
                <a:gd name="T10" fmla="*/ 42 w 139"/>
                <a:gd name="T11" fmla="*/ 0 h 103"/>
                <a:gd name="T12" fmla="*/ 31 w 139"/>
                <a:gd name="T13" fmla="*/ 1 h 103"/>
                <a:gd name="T14" fmla="*/ 0 w 139"/>
                <a:gd name="T15" fmla="*/ 46 h 103"/>
                <a:gd name="T16" fmla="*/ 0 w 139"/>
                <a:gd name="T17" fmla="*/ 55 h 103"/>
                <a:gd name="T18" fmla="*/ 0 w 139"/>
                <a:gd name="T19" fmla="*/ 103 h 103"/>
                <a:gd name="T20" fmla="*/ 139 w 139"/>
                <a:gd name="T21" fmla="*/ 103 h 103"/>
                <a:gd name="T22" fmla="*/ 139 w 139"/>
                <a:gd name="T23" fmla="*/ 50 h 103"/>
                <a:gd name="T24" fmla="*/ 139 w 139"/>
                <a:gd name="T25" fmla="*/ 46 h 103"/>
                <a:gd name="T26" fmla="*/ 112 w 139"/>
                <a:gd name="T2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03">
                  <a:moveTo>
                    <a:pt x="112" y="3"/>
                  </a:moveTo>
                  <a:cubicBezTo>
                    <a:pt x="107" y="1"/>
                    <a:pt x="102" y="0"/>
                    <a:pt x="9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0"/>
                    <a:pt x="31" y="1"/>
                  </a:cubicBezTo>
                  <a:cubicBezTo>
                    <a:pt x="13" y="7"/>
                    <a:pt x="0" y="25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26"/>
                    <a:pt x="128" y="9"/>
                    <a:pt x="1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82" name="Freeform 44"/>
            <p:cNvSpPr/>
            <p:nvPr/>
          </p:nvSpPr>
          <p:spPr bwMode="auto">
            <a:xfrm>
              <a:off x="3894309" y="2057747"/>
              <a:ext cx="138113" cy="13811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8 h 77"/>
                <a:gd name="T4" fmla="*/ 16 w 77"/>
                <a:gd name="T5" fmla="*/ 69 h 77"/>
                <a:gd name="T6" fmla="*/ 38 w 77"/>
                <a:gd name="T7" fmla="*/ 77 h 77"/>
                <a:gd name="T8" fmla="*/ 61 w 77"/>
                <a:gd name="T9" fmla="*/ 69 h 77"/>
                <a:gd name="T10" fmla="*/ 77 w 77"/>
                <a:gd name="T11" fmla="*/ 38 h 77"/>
                <a:gd name="T12" fmla="*/ 38 w 77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6" y="62"/>
                    <a:pt x="16" y="69"/>
                  </a:cubicBezTo>
                  <a:cubicBezTo>
                    <a:pt x="22" y="74"/>
                    <a:pt x="30" y="77"/>
                    <a:pt x="38" y="77"/>
                  </a:cubicBezTo>
                  <a:cubicBezTo>
                    <a:pt x="47" y="77"/>
                    <a:pt x="54" y="74"/>
                    <a:pt x="61" y="69"/>
                  </a:cubicBezTo>
                  <a:cubicBezTo>
                    <a:pt x="70" y="62"/>
                    <a:pt x="77" y="51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186" name="文本框 66"/>
          <p:cNvSpPr txBox="1">
            <a:spLocks noChangeArrowheads="1"/>
          </p:cNvSpPr>
          <p:nvPr/>
        </p:nvSpPr>
        <p:spPr bwMode="auto">
          <a:xfrm>
            <a:off x="3669542" y="2392320"/>
            <a:ext cx="3944804" cy="57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如果你要使用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Data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云服务，那么建议你重新注册一个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Data 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，并且注册时将地区设置为中国大陆以外的国家或地区</a:t>
            </a:r>
          </a:p>
        </p:txBody>
      </p:sp>
      <p:sp>
        <p:nvSpPr>
          <p:cNvPr id="187" name="文本框 13"/>
          <p:cNvSpPr txBox="1">
            <a:spLocks noChangeArrowheads="1"/>
          </p:cNvSpPr>
          <p:nvPr/>
        </p:nvSpPr>
        <p:spPr bwMode="auto">
          <a:xfrm>
            <a:off x="3665422" y="182757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内部成本</a:t>
            </a:r>
          </a:p>
        </p:txBody>
      </p:sp>
      <p:sp>
        <p:nvSpPr>
          <p:cNvPr id="188" name="任意多边形 187"/>
          <p:cNvSpPr/>
          <p:nvPr/>
        </p:nvSpPr>
        <p:spPr bwMode="auto">
          <a:xfrm>
            <a:off x="3790954" y="2313029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89" name="Shape 899"/>
          <p:cNvSpPr/>
          <p:nvPr/>
        </p:nvSpPr>
        <p:spPr>
          <a:xfrm>
            <a:off x="2725949" y="3138352"/>
            <a:ext cx="854692" cy="854692"/>
          </a:xfrm>
          <a:prstGeom prst="ellipse">
            <a:avLst/>
          </a:prstGeom>
          <a:solidFill>
            <a:srgbClr val="407DE7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Roboto" panose="02000000000000000000"/>
              </a:defRPr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2943723" y="3405047"/>
            <a:ext cx="419144" cy="321302"/>
            <a:chOff x="3691109" y="1994247"/>
            <a:chExt cx="550863" cy="422275"/>
          </a:xfrm>
          <a:solidFill>
            <a:schemeClr val="bg1"/>
          </a:solidFill>
        </p:grpSpPr>
        <p:sp>
          <p:nvSpPr>
            <p:cNvPr id="191" name="Freeform 39"/>
            <p:cNvSpPr/>
            <p:nvPr/>
          </p:nvSpPr>
          <p:spPr bwMode="auto">
            <a:xfrm>
              <a:off x="4041947" y="2135534"/>
              <a:ext cx="200025" cy="185738"/>
            </a:xfrm>
            <a:custGeom>
              <a:avLst/>
              <a:gdLst>
                <a:gd name="T0" fmla="*/ 78 w 112"/>
                <a:gd name="T1" fmla="*/ 0 h 104"/>
                <a:gd name="T2" fmla="*/ 71 w 112"/>
                <a:gd name="T3" fmla="*/ 0 h 104"/>
                <a:gd name="T4" fmla="*/ 55 w 112"/>
                <a:gd name="T5" fmla="*/ 46 h 104"/>
                <a:gd name="T6" fmla="*/ 39 w 112"/>
                <a:gd name="T7" fmla="*/ 0 h 104"/>
                <a:gd name="T8" fmla="*/ 33 w 112"/>
                <a:gd name="T9" fmla="*/ 0 h 104"/>
                <a:gd name="T10" fmla="*/ 0 w 112"/>
                <a:gd name="T11" fmla="*/ 28 h 104"/>
                <a:gd name="T12" fmla="*/ 54 w 112"/>
                <a:gd name="T13" fmla="*/ 100 h 104"/>
                <a:gd name="T14" fmla="*/ 54 w 112"/>
                <a:gd name="T15" fmla="*/ 104 h 104"/>
                <a:gd name="T16" fmla="*/ 112 w 112"/>
                <a:gd name="T17" fmla="*/ 104 h 104"/>
                <a:gd name="T18" fmla="*/ 112 w 112"/>
                <a:gd name="T19" fmla="*/ 38 h 104"/>
                <a:gd name="T20" fmla="*/ 78 w 112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04">
                  <a:moveTo>
                    <a:pt x="7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7" y="0"/>
                    <a:pt x="4" y="12"/>
                    <a:pt x="0" y="28"/>
                  </a:cubicBezTo>
                  <a:cubicBezTo>
                    <a:pt x="30" y="36"/>
                    <a:pt x="54" y="65"/>
                    <a:pt x="54" y="100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7"/>
                    <a:pt x="97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92" name="Oval 40"/>
            <p:cNvSpPr>
              <a:spLocks noChangeArrowheads="1"/>
            </p:cNvSpPr>
            <p:nvPr/>
          </p:nvSpPr>
          <p:spPr bwMode="auto">
            <a:xfrm>
              <a:off x="4087984" y="1994247"/>
              <a:ext cx="111125" cy="1127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93" name="Freeform 41"/>
            <p:cNvSpPr/>
            <p:nvPr/>
          </p:nvSpPr>
          <p:spPr bwMode="auto">
            <a:xfrm>
              <a:off x="3691109" y="2145059"/>
              <a:ext cx="198438" cy="185738"/>
            </a:xfrm>
            <a:custGeom>
              <a:avLst/>
              <a:gdLst>
                <a:gd name="T0" fmla="*/ 79 w 111"/>
                <a:gd name="T1" fmla="*/ 0 h 104"/>
                <a:gd name="T2" fmla="*/ 73 w 111"/>
                <a:gd name="T3" fmla="*/ 0 h 104"/>
                <a:gd name="T4" fmla="*/ 57 w 111"/>
                <a:gd name="T5" fmla="*/ 46 h 104"/>
                <a:gd name="T6" fmla="*/ 41 w 111"/>
                <a:gd name="T7" fmla="*/ 0 h 104"/>
                <a:gd name="T8" fmla="*/ 34 w 111"/>
                <a:gd name="T9" fmla="*/ 0 h 104"/>
                <a:gd name="T10" fmla="*/ 0 w 111"/>
                <a:gd name="T11" fmla="*/ 38 h 104"/>
                <a:gd name="T12" fmla="*/ 0 w 111"/>
                <a:gd name="T13" fmla="*/ 104 h 104"/>
                <a:gd name="T14" fmla="*/ 55 w 111"/>
                <a:gd name="T15" fmla="*/ 104 h 104"/>
                <a:gd name="T16" fmla="*/ 55 w 111"/>
                <a:gd name="T17" fmla="*/ 95 h 104"/>
                <a:gd name="T18" fmla="*/ 111 w 111"/>
                <a:gd name="T19" fmla="*/ 23 h 104"/>
                <a:gd name="T20" fmla="*/ 79 w 11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04">
                  <a:moveTo>
                    <a:pt x="79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7"/>
                    <a:pt x="0" y="3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59"/>
                    <a:pt x="79" y="30"/>
                    <a:pt x="111" y="23"/>
                  </a:cubicBezTo>
                  <a:cubicBezTo>
                    <a:pt x="106" y="9"/>
                    <a:pt x="93" y="0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94" name="Oval 42"/>
            <p:cNvSpPr>
              <a:spLocks noChangeArrowheads="1"/>
            </p:cNvSpPr>
            <p:nvPr/>
          </p:nvSpPr>
          <p:spPr bwMode="auto">
            <a:xfrm>
              <a:off x="3733972" y="2002184"/>
              <a:ext cx="112713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95" name="Freeform 43"/>
            <p:cNvSpPr/>
            <p:nvPr/>
          </p:nvSpPr>
          <p:spPr bwMode="auto">
            <a:xfrm>
              <a:off x="3840334" y="2232372"/>
              <a:ext cx="247650" cy="184150"/>
            </a:xfrm>
            <a:custGeom>
              <a:avLst/>
              <a:gdLst>
                <a:gd name="T0" fmla="*/ 112 w 139"/>
                <a:gd name="T1" fmla="*/ 3 h 103"/>
                <a:gd name="T2" fmla="*/ 97 w 139"/>
                <a:gd name="T3" fmla="*/ 0 h 103"/>
                <a:gd name="T4" fmla="*/ 89 w 139"/>
                <a:gd name="T5" fmla="*/ 0 h 103"/>
                <a:gd name="T6" fmla="*/ 69 w 139"/>
                <a:gd name="T7" fmla="*/ 56 h 103"/>
                <a:gd name="T8" fmla="*/ 50 w 139"/>
                <a:gd name="T9" fmla="*/ 0 h 103"/>
                <a:gd name="T10" fmla="*/ 42 w 139"/>
                <a:gd name="T11" fmla="*/ 0 h 103"/>
                <a:gd name="T12" fmla="*/ 31 w 139"/>
                <a:gd name="T13" fmla="*/ 1 h 103"/>
                <a:gd name="T14" fmla="*/ 0 w 139"/>
                <a:gd name="T15" fmla="*/ 46 h 103"/>
                <a:gd name="T16" fmla="*/ 0 w 139"/>
                <a:gd name="T17" fmla="*/ 55 h 103"/>
                <a:gd name="T18" fmla="*/ 0 w 139"/>
                <a:gd name="T19" fmla="*/ 103 h 103"/>
                <a:gd name="T20" fmla="*/ 139 w 139"/>
                <a:gd name="T21" fmla="*/ 103 h 103"/>
                <a:gd name="T22" fmla="*/ 139 w 139"/>
                <a:gd name="T23" fmla="*/ 50 h 103"/>
                <a:gd name="T24" fmla="*/ 139 w 139"/>
                <a:gd name="T25" fmla="*/ 46 h 103"/>
                <a:gd name="T26" fmla="*/ 112 w 139"/>
                <a:gd name="T2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03">
                  <a:moveTo>
                    <a:pt x="112" y="3"/>
                  </a:moveTo>
                  <a:cubicBezTo>
                    <a:pt x="107" y="1"/>
                    <a:pt x="102" y="0"/>
                    <a:pt x="9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0"/>
                    <a:pt x="31" y="1"/>
                  </a:cubicBezTo>
                  <a:cubicBezTo>
                    <a:pt x="13" y="7"/>
                    <a:pt x="0" y="25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26"/>
                    <a:pt x="128" y="9"/>
                    <a:pt x="1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96" name="Freeform 44"/>
            <p:cNvSpPr/>
            <p:nvPr/>
          </p:nvSpPr>
          <p:spPr bwMode="auto">
            <a:xfrm>
              <a:off x="3894309" y="2057747"/>
              <a:ext cx="138113" cy="13811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8 h 77"/>
                <a:gd name="T4" fmla="*/ 16 w 77"/>
                <a:gd name="T5" fmla="*/ 69 h 77"/>
                <a:gd name="T6" fmla="*/ 38 w 77"/>
                <a:gd name="T7" fmla="*/ 77 h 77"/>
                <a:gd name="T8" fmla="*/ 61 w 77"/>
                <a:gd name="T9" fmla="*/ 69 h 77"/>
                <a:gd name="T10" fmla="*/ 77 w 77"/>
                <a:gd name="T11" fmla="*/ 38 h 77"/>
                <a:gd name="T12" fmla="*/ 38 w 77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6" y="62"/>
                    <a:pt x="16" y="69"/>
                  </a:cubicBezTo>
                  <a:cubicBezTo>
                    <a:pt x="22" y="74"/>
                    <a:pt x="30" y="77"/>
                    <a:pt x="38" y="77"/>
                  </a:cubicBezTo>
                  <a:cubicBezTo>
                    <a:pt x="47" y="77"/>
                    <a:pt x="54" y="74"/>
                    <a:pt x="61" y="69"/>
                  </a:cubicBezTo>
                  <a:cubicBezTo>
                    <a:pt x="70" y="62"/>
                    <a:pt x="77" y="51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197" name="文本框 66"/>
          <p:cNvSpPr txBox="1">
            <a:spLocks noChangeArrowheads="1"/>
          </p:cNvSpPr>
          <p:nvPr/>
        </p:nvSpPr>
        <p:spPr bwMode="auto">
          <a:xfrm>
            <a:off x="3669542" y="3760477"/>
            <a:ext cx="3944804" cy="57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如果你要使用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Data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云服务，那么建议你重新注册一个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Data 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，并且注册时将地区设置为中国大陆以外的国家或地区</a:t>
            </a:r>
          </a:p>
        </p:txBody>
      </p:sp>
      <p:sp>
        <p:nvSpPr>
          <p:cNvPr id="198" name="文本框 13"/>
          <p:cNvSpPr txBox="1">
            <a:spLocks noChangeArrowheads="1"/>
          </p:cNvSpPr>
          <p:nvPr/>
        </p:nvSpPr>
        <p:spPr bwMode="auto">
          <a:xfrm>
            <a:off x="3665422" y="319573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外部成本</a:t>
            </a:r>
          </a:p>
        </p:txBody>
      </p:sp>
      <p:sp>
        <p:nvSpPr>
          <p:cNvPr id="199" name="任意多边形 198"/>
          <p:cNvSpPr/>
          <p:nvPr/>
        </p:nvSpPr>
        <p:spPr bwMode="auto">
          <a:xfrm>
            <a:off x="3790954" y="3681186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0" name="Shape 899"/>
          <p:cNvSpPr/>
          <p:nvPr/>
        </p:nvSpPr>
        <p:spPr>
          <a:xfrm>
            <a:off x="2725949" y="4506509"/>
            <a:ext cx="854692" cy="854692"/>
          </a:xfrm>
          <a:prstGeom prst="ellipse">
            <a:avLst/>
          </a:prstGeom>
          <a:solidFill>
            <a:srgbClr val="1F57B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Roboto" panose="02000000000000000000"/>
              </a:defRPr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2943723" y="4773204"/>
            <a:ext cx="419144" cy="321302"/>
            <a:chOff x="3691109" y="1994247"/>
            <a:chExt cx="550863" cy="422275"/>
          </a:xfrm>
          <a:solidFill>
            <a:schemeClr val="bg1"/>
          </a:solidFill>
        </p:grpSpPr>
        <p:sp>
          <p:nvSpPr>
            <p:cNvPr id="202" name="Freeform 39"/>
            <p:cNvSpPr/>
            <p:nvPr/>
          </p:nvSpPr>
          <p:spPr bwMode="auto">
            <a:xfrm>
              <a:off x="4041947" y="2135534"/>
              <a:ext cx="200025" cy="185738"/>
            </a:xfrm>
            <a:custGeom>
              <a:avLst/>
              <a:gdLst>
                <a:gd name="T0" fmla="*/ 78 w 112"/>
                <a:gd name="T1" fmla="*/ 0 h 104"/>
                <a:gd name="T2" fmla="*/ 71 w 112"/>
                <a:gd name="T3" fmla="*/ 0 h 104"/>
                <a:gd name="T4" fmla="*/ 55 w 112"/>
                <a:gd name="T5" fmla="*/ 46 h 104"/>
                <a:gd name="T6" fmla="*/ 39 w 112"/>
                <a:gd name="T7" fmla="*/ 0 h 104"/>
                <a:gd name="T8" fmla="*/ 33 w 112"/>
                <a:gd name="T9" fmla="*/ 0 h 104"/>
                <a:gd name="T10" fmla="*/ 0 w 112"/>
                <a:gd name="T11" fmla="*/ 28 h 104"/>
                <a:gd name="T12" fmla="*/ 54 w 112"/>
                <a:gd name="T13" fmla="*/ 100 h 104"/>
                <a:gd name="T14" fmla="*/ 54 w 112"/>
                <a:gd name="T15" fmla="*/ 104 h 104"/>
                <a:gd name="T16" fmla="*/ 112 w 112"/>
                <a:gd name="T17" fmla="*/ 104 h 104"/>
                <a:gd name="T18" fmla="*/ 112 w 112"/>
                <a:gd name="T19" fmla="*/ 38 h 104"/>
                <a:gd name="T20" fmla="*/ 78 w 112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04">
                  <a:moveTo>
                    <a:pt x="7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7" y="0"/>
                    <a:pt x="4" y="12"/>
                    <a:pt x="0" y="28"/>
                  </a:cubicBezTo>
                  <a:cubicBezTo>
                    <a:pt x="30" y="36"/>
                    <a:pt x="54" y="65"/>
                    <a:pt x="54" y="100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7"/>
                    <a:pt x="97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03" name="Oval 40"/>
            <p:cNvSpPr>
              <a:spLocks noChangeArrowheads="1"/>
            </p:cNvSpPr>
            <p:nvPr/>
          </p:nvSpPr>
          <p:spPr bwMode="auto">
            <a:xfrm>
              <a:off x="4087984" y="1994247"/>
              <a:ext cx="111125" cy="1127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04" name="Freeform 41"/>
            <p:cNvSpPr/>
            <p:nvPr/>
          </p:nvSpPr>
          <p:spPr bwMode="auto">
            <a:xfrm>
              <a:off x="3691109" y="2145059"/>
              <a:ext cx="198438" cy="185738"/>
            </a:xfrm>
            <a:custGeom>
              <a:avLst/>
              <a:gdLst>
                <a:gd name="T0" fmla="*/ 79 w 111"/>
                <a:gd name="T1" fmla="*/ 0 h 104"/>
                <a:gd name="T2" fmla="*/ 73 w 111"/>
                <a:gd name="T3" fmla="*/ 0 h 104"/>
                <a:gd name="T4" fmla="*/ 57 w 111"/>
                <a:gd name="T5" fmla="*/ 46 h 104"/>
                <a:gd name="T6" fmla="*/ 41 w 111"/>
                <a:gd name="T7" fmla="*/ 0 h 104"/>
                <a:gd name="T8" fmla="*/ 34 w 111"/>
                <a:gd name="T9" fmla="*/ 0 h 104"/>
                <a:gd name="T10" fmla="*/ 0 w 111"/>
                <a:gd name="T11" fmla="*/ 38 h 104"/>
                <a:gd name="T12" fmla="*/ 0 w 111"/>
                <a:gd name="T13" fmla="*/ 104 h 104"/>
                <a:gd name="T14" fmla="*/ 55 w 111"/>
                <a:gd name="T15" fmla="*/ 104 h 104"/>
                <a:gd name="T16" fmla="*/ 55 w 111"/>
                <a:gd name="T17" fmla="*/ 95 h 104"/>
                <a:gd name="T18" fmla="*/ 111 w 111"/>
                <a:gd name="T19" fmla="*/ 23 h 104"/>
                <a:gd name="T20" fmla="*/ 79 w 11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04">
                  <a:moveTo>
                    <a:pt x="79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7"/>
                    <a:pt x="0" y="3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59"/>
                    <a:pt x="79" y="30"/>
                    <a:pt x="111" y="23"/>
                  </a:cubicBezTo>
                  <a:cubicBezTo>
                    <a:pt x="106" y="9"/>
                    <a:pt x="93" y="0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05" name="Oval 42"/>
            <p:cNvSpPr>
              <a:spLocks noChangeArrowheads="1"/>
            </p:cNvSpPr>
            <p:nvPr/>
          </p:nvSpPr>
          <p:spPr bwMode="auto">
            <a:xfrm>
              <a:off x="3733972" y="2002184"/>
              <a:ext cx="112713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06" name="Freeform 43"/>
            <p:cNvSpPr/>
            <p:nvPr/>
          </p:nvSpPr>
          <p:spPr bwMode="auto">
            <a:xfrm>
              <a:off x="3840334" y="2232372"/>
              <a:ext cx="247650" cy="184150"/>
            </a:xfrm>
            <a:custGeom>
              <a:avLst/>
              <a:gdLst>
                <a:gd name="T0" fmla="*/ 112 w 139"/>
                <a:gd name="T1" fmla="*/ 3 h 103"/>
                <a:gd name="T2" fmla="*/ 97 w 139"/>
                <a:gd name="T3" fmla="*/ 0 h 103"/>
                <a:gd name="T4" fmla="*/ 89 w 139"/>
                <a:gd name="T5" fmla="*/ 0 h 103"/>
                <a:gd name="T6" fmla="*/ 69 w 139"/>
                <a:gd name="T7" fmla="*/ 56 h 103"/>
                <a:gd name="T8" fmla="*/ 50 w 139"/>
                <a:gd name="T9" fmla="*/ 0 h 103"/>
                <a:gd name="T10" fmla="*/ 42 w 139"/>
                <a:gd name="T11" fmla="*/ 0 h 103"/>
                <a:gd name="T12" fmla="*/ 31 w 139"/>
                <a:gd name="T13" fmla="*/ 1 h 103"/>
                <a:gd name="T14" fmla="*/ 0 w 139"/>
                <a:gd name="T15" fmla="*/ 46 h 103"/>
                <a:gd name="T16" fmla="*/ 0 w 139"/>
                <a:gd name="T17" fmla="*/ 55 h 103"/>
                <a:gd name="T18" fmla="*/ 0 w 139"/>
                <a:gd name="T19" fmla="*/ 103 h 103"/>
                <a:gd name="T20" fmla="*/ 139 w 139"/>
                <a:gd name="T21" fmla="*/ 103 h 103"/>
                <a:gd name="T22" fmla="*/ 139 w 139"/>
                <a:gd name="T23" fmla="*/ 50 h 103"/>
                <a:gd name="T24" fmla="*/ 139 w 139"/>
                <a:gd name="T25" fmla="*/ 46 h 103"/>
                <a:gd name="T26" fmla="*/ 112 w 139"/>
                <a:gd name="T2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03">
                  <a:moveTo>
                    <a:pt x="112" y="3"/>
                  </a:moveTo>
                  <a:cubicBezTo>
                    <a:pt x="107" y="1"/>
                    <a:pt x="102" y="0"/>
                    <a:pt x="9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0"/>
                    <a:pt x="31" y="1"/>
                  </a:cubicBezTo>
                  <a:cubicBezTo>
                    <a:pt x="13" y="7"/>
                    <a:pt x="0" y="25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26"/>
                    <a:pt x="128" y="9"/>
                    <a:pt x="1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07" name="Freeform 44"/>
            <p:cNvSpPr/>
            <p:nvPr/>
          </p:nvSpPr>
          <p:spPr bwMode="auto">
            <a:xfrm>
              <a:off x="3894309" y="2057747"/>
              <a:ext cx="138113" cy="13811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8 h 77"/>
                <a:gd name="T4" fmla="*/ 16 w 77"/>
                <a:gd name="T5" fmla="*/ 69 h 77"/>
                <a:gd name="T6" fmla="*/ 38 w 77"/>
                <a:gd name="T7" fmla="*/ 77 h 77"/>
                <a:gd name="T8" fmla="*/ 61 w 77"/>
                <a:gd name="T9" fmla="*/ 69 h 77"/>
                <a:gd name="T10" fmla="*/ 77 w 77"/>
                <a:gd name="T11" fmla="*/ 38 h 77"/>
                <a:gd name="T12" fmla="*/ 38 w 77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6" y="62"/>
                    <a:pt x="16" y="69"/>
                  </a:cubicBezTo>
                  <a:cubicBezTo>
                    <a:pt x="22" y="74"/>
                    <a:pt x="30" y="77"/>
                    <a:pt x="38" y="77"/>
                  </a:cubicBezTo>
                  <a:cubicBezTo>
                    <a:pt x="47" y="77"/>
                    <a:pt x="54" y="74"/>
                    <a:pt x="61" y="69"/>
                  </a:cubicBezTo>
                  <a:cubicBezTo>
                    <a:pt x="70" y="62"/>
                    <a:pt x="77" y="51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/>
            <a:lstStyle/>
            <a:p>
              <a:pPr algn="ctr"/>
              <a:endPara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208" name="文本框 66"/>
          <p:cNvSpPr txBox="1">
            <a:spLocks noChangeArrowheads="1"/>
          </p:cNvSpPr>
          <p:nvPr/>
        </p:nvSpPr>
        <p:spPr bwMode="auto">
          <a:xfrm>
            <a:off x="3669542" y="5128634"/>
            <a:ext cx="3944804" cy="57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如果你要使用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Data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云服务，那么建议你重新注册一个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Data 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，并且注册时将地区设置为中国大陆以外的国家或地区</a:t>
            </a:r>
          </a:p>
        </p:txBody>
      </p:sp>
      <p:sp>
        <p:nvSpPr>
          <p:cNvPr id="209" name="文本框 13"/>
          <p:cNvSpPr txBox="1">
            <a:spLocks noChangeArrowheads="1"/>
          </p:cNvSpPr>
          <p:nvPr/>
        </p:nvSpPr>
        <p:spPr bwMode="auto">
          <a:xfrm>
            <a:off x="3665422" y="4563889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直接成本</a:t>
            </a:r>
          </a:p>
        </p:txBody>
      </p:sp>
      <p:sp>
        <p:nvSpPr>
          <p:cNvPr id="210" name="任意多边形 209"/>
          <p:cNvSpPr/>
          <p:nvPr/>
        </p:nvSpPr>
        <p:spPr bwMode="auto">
          <a:xfrm>
            <a:off x="3790954" y="5049343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8350529" y="3584923"/>
            <a:ext cx="248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spcBef>
                <a:spcPct val="2000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5,125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万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9040852" y="3205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年度花费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306"/>
          <p:cNvGraphicFramePr/>
          <p:nvPr/>
        </p:nvGraphicFramePr>
        <p:xfrm>
          <a:off x="819444" y="1420339"/>
          <a:ext cx="10677231" cy="3334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036"/>
          <p:cNvSpPr/>
          <p:nvPr/>
        </p:nvSpPr>
        <p:spPr>
          <a:xfrm>
            <a:off x="9103240" y="5163568"/>
            <a:ext cx="208974" cy="208974"/>
          </a:xfrm>
          <a:prstGeom prst="ellipse">
            <a:avLst/>
          </a:prstGeom>
          <a:solidFill>
            <a:srgbClr val="C15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1" name="01"/>
          <p:cNvSpPr/>
          <p:nvPr/>
        </p:nvSpPr>
        <p:spPr>
          <a:xfrm>
            <a:off x="3996315" y="5166252"/>
            <a:ext cx="208974" cy="208974"/>
          </a:xfrm>
          <a:prstGeom prst="ellipse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6" name="042"/>
          <p:cNvSpPr/>
          <p:nvPr/>
        </p:nvSpPr>
        <p:spPr>
          <a:xfrm>
            <a:off x="1551789" y="5156113"/>
            <a:ext cx="208974" cy="208974"/>
          </a:xfrm>
          <a:prstGeom prst="ellipse">
            <a:avLst/>
          </a:prstGeom>
          <a:solidFill>
            <a:srgbClr val="1F5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8" name="040"/>
          <p:cNvSpPr/>
          <p:nvPr/>
        </p:nvSpPr>
        <p:spPr>
          <a:xfrm>
            <a:off x="6682358" y="5163568"/>
            <a:ext cx="208974" cy="208974"/>
          </a:xfrm>
          <a:prstGeom prst="ellipse">
            <a:avLst/>
          </a:prstGeom>
          <a:solidFill>
            <a:srgbClr val="1E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0" name="TextBox 32"/>
          <p:cNvSpPr txBox="1"/>
          <p:nvPr/>
        </p:nvSpPr>
        <p:spPr>
          <a:xfrm>
            <a:off x="1818014" y="507417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1" name="TextBox 33"/>
          <p:cNvSpPr txBox="1"/>
          <p:nvPr/>
        </p:nvSpPr>
        <p:spPr>
          <a:xfrm>
            <a:off x="4286320" y="507299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2" name="TextBox 34"/>
          <p:cNvSpPr txBox="1"/>
          <p:nvPr/>
        </p:nvSpPr>
        <p:spPr>
          <a:xfrm>
            <a:off x="6966403" y="507299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6" name="TextBox 35"/>
          <p:cNvSpPr txBox="1"/>
          <p:nvPr/>
        </p:nvSpPr>
        <p:spPr>
          <a:xfrm>
            <a:off x="9434709" y="5071815"/>
            <a:ext cx="1766692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69" name="直接连接符 68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02380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 160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163" name="直接连接符 162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FF646CEA-8308-8842-9145-BDC8187D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525923"/>
            <a:ext cx="3322608" cy="228619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6C52D1EA-DED4-66B0-E286-C3E0EA4EE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338" y="3943485"/>
            <a:ext cx="3322608" cy="228010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4C036EA-9A54-A919-E900-EB67DCE9B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026" y="1536971"/>
            <a:ext cx="3322608" cy="2286198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89C2CBDD-1A6A-3E69-47BD-0CE1F7DB2E2F}"/>
              </a:ext>
            </a:extLst>
          </p:cNvPr>
          <p:cNvSpPr/>
          <p:nvPr/>
        </p:nvSpPr>
        <p:spPr>
          <a:xfrm>
            <a:off x="1009650" y="3941155"/>
            <a:ext cx="3324225" cy="2282432"/>
          </a:xfrm>
          <a:prstGeom prst="rect">
            <a:avLst/>
          </a:prstGeom>
          <a:solidFill>
            <a:srgbClr val="FA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9EEF648-DABE-513F-55AB-39B2BE01BD97}"/>
              </a:ext>
            </a:extLst>
          </p:cNvPr>
          <p:cNvSpPr/>
          <p:nvPr/>
        </p:nvSpPr>
        <p:spPr>
          <a:xfrm>
            <a:off x="8075062" y="3941155"/>
            <a:ext cx="3324225" cy="2282432"/>
          </a:xfrm>
          <a:prstGeom prst="rect">
            <a:avLst/>
          </a:prstGeom>
          <a:solidFill>
            <a:srgbClr val="FA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2D185EC-E42E-0440-AC21-D3BDB4A6A204}"/>
              </a:ext>
            </a:extLst>
          </p:cNvPr>
          <p:cNvSpPr/>
          <p:nvPr/>
        </p:nvSpPr>
        <p:spPr>
          <a:xfrm>
            <a:off x="4542356" y="1525923"/>
            <a:ext cx="3324225" cy="2282432"/>
          </a:xfrm>
          <a:prstGeom prst="rect">
            <a:avLst/>
          </a:prstGeom>
          <a:solidFill>
            <a:srgbClr val="FA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B0E1B93-29F9-9B92-F7B9-DB3A3A47C3EC}"/>
              </a:ext>
            </a:extLst>
          </p:cNvPr>
          <p:cNvSpPr txBox="1"/>
          <p:nvPr/>
        </p:nvSpPr>
        <p:spPr>
          <a:xfrm>
            <a:off x="1586447" y="4133512"/>
            <a:ext cx="87075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rgbClr val="0070C0"/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sym typeface="Arial"/>
              </a:rPr>
              <a:t>01</a:t>
            </a:r>
            <a:endParaRPr lang="zh-CN" altLang="en-US" dirty="0">
              <a:sym typeface="Arial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156956F-986A-A18F-AD8C-6BABA745E971}"/>
              </a:ext>
            </a:extLst>
          </p:cNvPr>
          <p:cNvSpPr txBox="1"/>
          <p:nvPr/>
        </p:nvSpPr>
        <p:spPr>
          <a:xfrm>
            <a:off x="2310621" y="434108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标题文字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8D3E9FD-F6A5-6122-5BAA-A1A3ED9080EE}"/>
              </a:ext>
            </a:extLst>
          </p:cNvPr>
          <p:cNvSpPr txBox="1"/>
          <p:nvPr/>
        </p:nvSpPr>
        <p:spPr>
          <a:xfrm>
            <a:off x="4935678" y="1825257"/>
            <a:ext cx="87075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rgbClr val="0070C0"/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sym typeface="Arial"/>
              </a:rPr>
              <a:t>02</a:t>
            </a:r>
            <a:endParaRPr lang="zh-CN" altLang="en-US" dirty="0">
              <a:sym typeface="Arial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A41D698-5255-DC25-FDEF-2EC47FACDBF9}"/>
              </a:ext>
            </a:extLst>
          </p:cNvPr>
          <p:cNvSpPr txBox="1"/>
          <p:nvPr/>
        </p:nvSpPr>
        <p:spPr>
          <a:xfrm>
            <a:off x="5733553" y="2069809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标题文字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91CAB97-38B5-BD11-6B86-6C4E5EA6DADD}"/>
              </a:ext>
            </a:extLst>
          </p:cNvPr>
          <p:cNvSpPr txBox="1"/>
          <p:nvPr/>
        </p:nvSpPr>
        <p:spPr>
          <a:xfrm>
            <a:off x="8749563" y="4115720"/>
            <a:ext cx="87075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</a:defRPr>
            </a:lvl1pPr>
          </a:lstStyle>
          <a:p>
            <a:pPr algn="ctr"/>
            <a:r>
              <a:rPr lang="en-US" altLang="zh-CN" sz="4800" b="1" dirty="0">
                <a:solidFill>
                  <a:srgbClr val="0070C0"/>
                </a:solidFill>
                <a:latin typeface="Arial"/>
                <a:ea typeface="微软雅黑"/>
                <a:sym typeface="Arial"/>
              </a:rPr>
              <a:t>03</a:t>
            </a:r>
            <a:endParaRPr lang="zh-CN" altLang="en-US" sz="4800" b="1" dirty="0">
              <a:solidFill>
                <a:srgbClr val="0070C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755C994-AB3C-DC98-E45F-A18DAFD9A8F2}"/>
              </a:ext>
            </a:extLst>
          </p:cNvPr>
          <p:cNvSpPr txBox="1"/>
          <p:nvPr/>
        </p:nvSpPr>
        <p:spPr>
          <a:xfrm>
            <a:off x="9497613" y="4352758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标题文字</a:t>
            </a: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0316926C-5D2B-C6EC-2C20-9A23E58A0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899" y="4901706"/>
            <a:ext cx="2641726" cy="10525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just">
              <a:lnSpc>
                <a:spcPct val="150000"/>
              </a:lnSpc>
              <a:spcBef>
                <a:spcPts val="1200"/>
              </a:spcBef>
              <a:defRPr sz="160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</a:defRPr>
            </a:lvl1pPr>
          </a:lstStyle>
          <a:p>
            <a:pPr marL="0" lvl="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将该阶段所做的具体事情在此位置进行展示，根据内容可适当简写，将该阶段所做的具体事情在此位置进行展示将该阶段所做的具体</a:t>
            </a:r>
          </a:p>
        </p:txBody>
      </p:sp>
      <p:sp>
        <p:nvSpPr>
          <p:cNvPr id="63" name="TextBox 3">
            <a:extLst>
              <a:ext uri="{FF2B5EF4-FFF2-40B4-BE49-F238E27FC236}">
                <a16:creationId xmlns:a16="http://schemas.microsoft.com/office/drawing/2014/main" id="{7C86EFB8-CD3C-F930-D51C-F61AFAC7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088" y="2542359"/>
            <a:ext cx="2632761" cy="10525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just">
              <a:lnSpc>
                <a:spcPct val="150000"/>
              </a:lnSpc>
              <a:spcBef>
                <a:spcPts val="1200"/>
              </a:spcBef>
              <a:defRPr sz="160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</a:defRPr>
            </a:lvl1pPr>
          </a:lstStyle>
          <a:p>
            <a:pPr marL="0" lvl="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将该阶段所做的具体事情在此位置进行展示，根据内容可适当简写，将该阶段所做的具体事情在此位置进行展示将该阶段所做的具体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E0B5611E-8210-57FD-8220-1D5FFB7C4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109" y="4901706"/>
            <a:ext cx="2674131" cy="10525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just">
              <a:lnSpc>
                <a:spcPct val="150000"/>
              </a:lnSpc>
              <a:spcBef>
                <a:spcPts val="1200"/>
              </a:spcBef>
              <a:defRPr sz="160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</a:defRPr>
            </a:lvl1pPr>
          </a:lstStyle>
          <a:p>
            <a:pPr marL="0" lvl="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将该阶段所做的具体事情在此位置进行展示，根据内容可适当简写，将该阶段所做的具体事情在此位置进行展示将该阶段所做的具体</a:t>
            </a:r>
          </a:p>
        </p:txBody>
      </p:sp>
    </p:spTree>
    <p:extLst>
      <p:ext uri="{BB962C8B-B14F-4D97-AF65-F5344CB8AC3E}">
        <p14:creationId xmlns:p14="http://schemas.microsoft.com/office/powerpoint/2010/main" val="2326263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06"/>
          <p:cNvGraphicFramePr/>
          <p:nvPr/>
        </p:nvGraphicFramePr>
        <p:xfrm>
          <a:off x="659148" y="1638300"/>
          <a:ext cx="7439823" cy="4235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888609" y="3140606"/>
            <a:ext cx="2359961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79656" y="3278612"/>
            <a:ext cx="159354" cy="159354"/>
          </a:xfrm>
          <a:prstGeom prst="ellipse">
            <a:avLst/>
          </a:prstGeom>
          <a:solidFill>
            <a:srgbClr val="1F5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88609" y="3828889"/>
            <a:ext cx="2359961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79656" y="3966894"/>
            <a:ext cx="159354" cy="159354"/>
          </a:xfrm>
          <a:prstGeom prst="ellipse">
            <a:avLst/>
          </a:prstGeom>
          <a:solidFill>
            <a:srgbClr val="407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77109" y="4537602"/>
            <a:ext cx="2359961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679656" y="4675608"/>
            <a:ext cx="159354" cy="159354"/>
          </a:xfrm>
          <a:prstGeom prst="ellipse">
            <a:avLst/>
          </a:prstGeom>
          <a:solidFill>
            <a:srgbClr val="1E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88609" y="5238589"/>
            <a:ext cx="2359961" cy="59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79656" y="5376594"/>
            <a:ext cx="159354" cy="159354"/>
          </a:xfrm>
          <a:prstGeom prst="ellipse">
            <a:avLst/>
          </a:prstGeom>
          <a:solidFill>
            <a:srgbClr val="CD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85461" y="1961063"/>
            <a:ext cx="232768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共创辉煌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·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未来可期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14450" y="1939611"/>
            <a:ext cx="5131922" cy="4174723"/>
            <a:chOff x="1314450" y="1939611"/>
            <a:chExt cx="5131922" cy="4174723"/>
          </a:xfrm>
        </p:grpSpPr>
        <p:grpSp>
          <p:nvGrpSpPr>
            <p:cNvPr id="15" name="80"/>
            <p:cNvGrpSpPr/>
            <p:nvPr/>
          </p:nvGrpSpPr>
          <p:grpSpPr>
            <a:xfrm>
              <a:off x="1314450" y="1939611"/>
              <a:ext cx="5131922" cy="4174723"/>
              <a:chOff x="20837527" y="8896350"/>
              <a:chExt cx="4144963" cy="3371850"/>
            </a:xfrm>
          </p:grpSpPr>
          <p:sp>
            <p:nvSpPr>
              <p:cNvPr id="16" name="Freeform 23"/>
              <p:cNvSpPr/>
              <p:nvPr/>
            </p:nvSpPr>
            <p:spPr bwMode="auto">
              <a:xfrm>
                <a:off x="20837527" y="8896350"/>
                <a:ext cx="4144963" cy="2514600"/>
              </a:xfrm>
              <a:custGeom>
                <a:avLst/>
                <a:gdLst>
                  <a:gd name="T0" fmla="*/ 0 w 435"/>
                  <a:gd name="T1" fmla="*/ 264 h 264"/>
                  <a:gd name="T2" fmla="*/ 0 w 435"/>
                  <a:gd name="T3" fmla="*/ 10 h 264"/>
                  <a:gd name="T4" fmla="*/ 10 w 435"/>
                  <a:gd name="T5" fmla="*/ 0 h 264"/>
                  <a:gd name="T6" fmla="*/ 425 w 435"/>
                  <a:gd name="T7" fmla="*/ 0 h 264"/>
                  <a:gd name="T8" fmla="*/ 435 w 435"/>
                  <a:gd name="T9" fmla="*/ 10 h 264"/>
                  <a:gd name="T10" fmla="*/ 435 w 435"/>
                  <a:gd name="T11" fmla="*/ 264 h 264"/>
                  <a:gd name="T12" fmla="*/ 0 w 435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" h="264">
                    <a:moveTo>
                      <a:pt x="0" y="264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31" y="0"/>
                      <a:pt x="435" y="5"/>
                      <a:pt x="435" y="10"/>
                    </a:cubicBezTo>
                    <a:cubicBezTo>
                      <a:pt x="435" y="264"/>
                      <a:pt x="435" y="264"/>
                      <a:pt x="435" y="264"/>
                    </a:cubicBez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汉仪润圆-65简" panose="00020600040101010101" pitchFamily="18" charset="-122"/>
                </a:endParaRPr>
              </a:p>
            </p:txBody>
          </p:sp>
          <p:sp>
            <p:nvSpPr>
              <p:cNvPr id="17" name="Freeform 24"/>
              <p:cNvSpPr/>
              <p:nvPr/>
            </p:nvSpPr>
            <p:spPr bwMode="auto">
              <a:xfrm>
                <a:off x="20837527" y="8896350"/>
                <a:ext cx="4144963" cy="133350"/>
              </a:xfrm>
              <a:custGeom>
                <a:avLst/>
                <a:gdLst>
                  <a:gd name="T0" fmla="*/ 425 w 435"/>
                  <a:gd name="T1" fmla="*/ 0 h 14"/>
                  <a:gd name="T2" fmla="*/ 10 w 435"/>
                  <a:gd name="T3" fmla="*/ 0 h 14"/>
                  <a:gd name="T4" fmla="*/ 0 w 435"/>
                  <a:gd name="T5" fmla="*/ 10 h 14"/>
                  <a:gd name="T6" fmla="*/ 0 w 435"/>
                  <a:gd name="T7" fmla="*/ 14 h 14"/>
                  <a:gd name="T8" fmla="*/ 10 w 435"/>
                  <a:gd name="T9" fmla="*/ 4 h 14"/>
                  <a:gd name="T10" fmla="*/ 425 w 435"/>
                  <a:gd name="T11" fmla="*/ 4 h 14"/>
                  <a:gd name="T12" fmla="*/ 435 w 435"/>
                  <a:gd name="T13" fmla="*/ 14 h 14"/>
                  <a:gd name="T14" fmla="*/ 435 w 435"/>
                  <a:gd name="T15" fmla="*/ 10 h 14"/>
                  <a:gd name="T16" fmla="*/ 425 w 435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5" h="14">
                    <a:moveTo>
                      <a:pt x="425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9"/>
                      <a:pt x="4" y="4"/>
                      <a:pt x="10" y="4"/>
                    </a:cubicBezTo>
                    <a:cubicBezTo>
                      <a:pt x="425" y="4"/>
                      <a:pt x="425" y="4"/>
                      <a:pt x="425" y="4"/>
                    </a:cubicBezTo>
                    <a:cubicBezTo>
                      <a:pt x="431" y="4"/>
                      <a:pt x="435" y="9"/>
                      <a:pt x="435" y="14"/>
                    </a:cubicBezTo>
                    <a:cubicBezTo>
                      <a:pt x="435" y="10"/>
                      <a:pt x="435" y="10"/>
                      <a:pt x="435" y="10"/>
                    </a:cubicBezTo>
                    <a:cubicBezTo>
                      <a:pt x="435" y="5"/>
                      <a:pt x="431" y="0"/>
                      <a:pt x="425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汉仪润圆-65简" panose="00020600040101010101" pitchFamily="18" charset="-122"/>
                </a:endParaRPr>
              </a:p>
            </p:txBody>
          </p:sp>
          <p:sp>
            <p:nvSpPr>
              <p:cNvPr id="18" name="Freeform 25"/>
              <p:cNvSpPr/>
              <p:nvPr/>
            </p:nvSpPr>
            <p:spPr bwMode="auto">
              <a:xfrm>
                <a:off x="20837527" y="11410950"/>
                <a:ext cx="4144963" cy="371475"/>
              </a:xfrm>
              <a:custGeom>
                <a:avLst/>
                <a:gdLst>
                  <a:gd name="T0" fmla="*/ 425 w 435"/>
                  <a:gd name="T1" fmla="*/ 39 h 39"/>
                  <a:gd name="T2" fmla="*/ 10 w 435"/>
                  <a:gd name="T3" fmla="*/ 39 h 39"/>
                  <a:gd name="T4" fmla="*/ 0 w 435"/>
                  <a:gd name="T5" fmla="*/ 29 h 39"/>
                  <a:gd name="T6" fmla="*/ 0 w 435"/>
                  <a:gd name="T7" fmla="*/ 0 h 39"/>
                  <a:gd name="T8" fmla="*/ 435 w 435"/>
                  <a:gd name="T9" fmla="*/ 0 h 39"/>
                  <a:gd name="T10" fmla="*/ 435 w 435"/>
                  <a:gd name="T11" fmla="*/ 29 h 39"/>
                  <a:gd name="T12" fmla="*/ 425 w 435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" h="39">
                    <a:moveTo>
                      <a:pt x="425" y="39"/>
                    </a:moveTo>
                    <a:cubicBezTo>
                      <a:pt x="10" y="39"/>
                      <a:pt x="10" y="39"/>
                      <a:pt x="10" y="39"/>
                    </a:cubicBezTo>
                    <a:cubicBezTo>
                      <a:pt x="4" y="39"/>
                      <a:pt x="0" y="35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435" y="29"/>
                      <a:pt x="435" y="29"/>
                      <a:pt x="435" y="29"/>
                    </a:cubicBezTo>
                    <a:cubicBezTo>
                      <a:pt x="435" y="35"/>
                      <a:pt x="431" y="39"/>
                      <a:pt x="425" y="39"/>
                    </a:cubicBezTo>
                    <a:close/>
                  </a:path>
                </a:pathLst>
              </a:custGeom>
              <a:solidFill>
                <a:srgbClr val="DFE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汉仪润圆-65简" panose="00020600040101010101" pitchFamily="18" charset="-122"/>
                </a:endParaRPr>
              </a:p>
            </p:txBody>
          </p:sp>
          <p:sp>
            <p:nvSpPr>
              <p:cNvPr id="19" name="Freeform 26"/>
              <p:cNvSpPr/>
              <p:nvPr/>
            </p:nvSpPr>
            <p:spPr bwMode="auto">
              <a:xfrm>
                <a:off x="22247227" y="11772900"/>
                <a:ext cx="1390650" cy="495300"/>
              </a:xfrm>
              <a:custGeom>
                <a:avLst/>
                <a:gdLst>
                  <a:gd name="T0" fmla="*/ 0 w 876"/>
                  <a:gd name="T1" fmla="*/ 312 h 312"/>
                  <a:gd name="T2" fmla="*/ 0 w 876"/>
                  <a:gd name="T3" fmla="*/ 282 h 312"/>
                  <a:gd name="T4" fmla="*/ 102 w 876"/>
                  <a:gd name="T5" fmla="*/ 270 h 312"/>
                  <a:gd name="T6" fmla="*/ 174 w 876"/>
                  <a:gd name="T7" fmla="*/ 0 h 312"/>
                  <a:gd name="T8" fmla="*/ 702 w 876"/>
                  <a:gd name="T9" fmla="*/ 0 h 312"/>
                  <a:gd name="T10" fmla="*/ 774 w 876"/>
                  <a:gd name="T11" fmla="*/ 270 h 312"/>
                  <a:gd name="T12" fmla="*/ 876 w 876"/>
                  <a:gd name="T13" fmla="*/ 282 h 312"/>
                  <a:gd name="T14" fmla="*/ 876 w 876"/>
                  <a:gd name="T15" fmla="*/ 312 h 312"/>
                  <a:gd name="T16" fmla="*/ 0 w 876"/>
                  <a:gd name="T1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6" h="312">
                    <a:moveTo>
                      <a:pt x="0" y="312"/>
                    </a:moveTo>
                    <a:lnTo>
                      <a:pt x="0" y="282"/>
                    </a:lnTo>
                    <a:lnTo>
                      <a:pt x="102" y="270"/>
                    </a:lnTo>
                    <a:lnTo>
                      <a:pt x="174" y="0"/>
                    </a:lnTo>
                    <a:lnTo>
                      <a:pt x="702" y="0"/>
                    </a:lnTo>
                    <a:lnTo>
                      <a:pt x="774" y="270"/>
                    </a:lnTo>
                    <a:lnTo>
                      <a:pt x="876" y="282"/>
                    </a:lnTo>
                    <a:lnTo>
                      <a:pt x="876" y="312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DFE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汉仪润圆-65简" panose="00020600040101010101" pitchFamily="18" charset="-122"/>
                </a:endParaRPr>
              </a:p>
            </p:txBody>
          </p:sp>
          <p:sp>
            <p:nvSpPr>
              <p:cNvPr id="20" name="Freeform 27"/>
              <p:cNvSpPr/>
              <p:nvPr/>
            </p:nvSpPr>
            <p:spPr bwMode="auto">
              <a:xfrm>
                <a:off x="22513927" y="11772900"/>
                <a:ext cx="866775" cy="76200"/>
              </a:xfrm>
              <a:custGeom>
                <a:avLst/>
                <a:gdLst>
                  <a:gd name="T0" fmla="*/ 0 w 546"/>
                  <a:gd name="T1" fmla="*/ 48 h 48"/>
                  <a:gd name="T2" fmla="*/ 6 w 546"/>
                  <a:gd name="T3" fmla="*/ 0 h 48"/>
                  <a:gd name="T4" fmla="*/ 534 w 546"/>
                  <a:gd name="T5" fmla="*/ 0 h 48"/>
                  <a:gd name="T6" fmla="*/ 546 w 546"/>
                  <a:gd name="T7" fmla="*/ 48 h 48"/>
                  <a:gd name="T8" fmla="*/ 0 w 546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6" h="48">
                    <a:moveTo>
                      <a:pt x="0" y="48"/>
                    </a:moveTo>
                    <a:lnTo>
                      <a:pt x="6" y="0"/>
                    </a:lnTo>
                    <a:lnTo>
                      <a:pt x="534" y="0"/>
                    </a:lnTo>
                    <a:lnTo>
                      <a:pt x="546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汉仪润圆-65简" panose="00020600040101010101" pitchFamily="18" charset="-122"/>
                </a:endParaRPr>
              </a:p>
            </p:txBody>
          </p:sp>
        </p:grpSp>
        <p:sp>
          <p:nvSpPr>
            <p:cNvPr id="3" name="圆角矩形 2"/>
            <p:cNvSpPr/>
            <p:nvPr/>
          </p:nvSpPr>
          <p:spPr>
            <a:xfrm>
              <a:off x="1396434" y="2014288"/>
              <a:ext cx="4967953" cy="2943543"/>
            </a:xfrm>
            <a:prstGeom prst="roundRect">
              <a:avLst>
                <a:gd name="adj" fmla="val 705"/>
              </a:avLst>
            </a:prstGeom>
            <a:solidFill>
              <a:srgbClr val="EFF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汉仪润圆-65简" panose="00020600040101010101" pitchFamily="18" charset="-122"/>
              </a:endParaRPr>
            </a:p>
          </p:txBody>
        </p:sp>
      </p:grpSp>
      <p:graphicFrame>
        <p:nvGraphicFramePr>
          <p:cNvPr id="24" name="Chart 306"/>
          <p:cNvGraphicFramePr/>
          <p:nvPr/>
        </p:nvGraphicFramePr>
        <p:xfrm>
          <a:off x="1527976" y="2042146"/>
          <a:ext cx="4568024" cy="2680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0 9"/>
          <p:cNvSpPr/>
          <p:nvPr/>
        </p:nvSpPr>
        <p:spPr>
          <a:xfrm>
            <a:off x="7345057" y="4266475"/>
            <a:ext cx="514350" cy="5143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4" name="00"/>
          <p:cNvSpPr/>
          <p:nvPr/>
        </p:nvSpPr>
        <p:spPr>
          <a:xfrm>
            <a:off x="7511170" y="4361150"/>
            <a:ext cx="514350" cy="514350"/>
          </a:xfrm>
          <a:prstGeom prst="rect">
            <a:avLst/>
          </a:prstGeom>
          <a:solidFill>
            <a:srgbClr val="7D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5" name="0 11"/>
          <p:cNvSpPr txBox="1"/>
          <p:nvPr/>
        </p:nvSpPr>
        <p:spPr>
          <a:xfrm>
            <a:off x="8202528" y="4138376"/>
            <a:ext cx="2879584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成长的路上必然经历很多风雨，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相信自己终有属于你的盛举，别因为磨难 停住你的脚步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...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汉仪润圆-65简" panose="00020600040101010101" pitchFamily="18" charset="-122"/>
            </a:endParaRPr>
          </a:p>
        </p:txBody>
      </p: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7241465" y="3203192"/>
            <a:ext cx="394480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成长的路上必然经历很多风雨，相信自己终有属于你的盛举，别因为磨难 停住你的脚步</a:t>
            </a:r>
            <a:r>
              <a:rPr lang="en-US" altLang="zh-CN" sz="105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汉仪润圆-65简" panose="00020600040101010101" pitchFamily="18" charset="-122"/>
              </a:rPr>
              <a:t>...</a:t>
            </a:r>
            <a:endParaRPr lang="zh-CN" altLang="en-US" sz="105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7" name="文本框 13"/>
          <p:cNvSpPr txBox="1">
            <a:spLocks noChangeArrowheads="1"/>
          </p:cNvSpPr>
          <p:nvPr/>
        </p:nvSpPr>
        <p:spPr bwMode="auto">
          <a:xfrm>
            <a:off x="7237344" y="2343289"/>
            <a:ext cx="4367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共创辉煌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·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汉仪润圆-65简" panose="00020600040101010101" pitchFamily="18" charset="-122"/>
              </a:rPr>
              <a:t>未来可期</a:t>
            </a:r>
          </a:p>
        </p:txBody>
      </p:sp>
      <p:sp>
        <p:nvSpPr>
          <p:cNvPr id="38" name="任意多边形 37"/>
          <p:cNvSpPr/>
          <p:nvPr/>
        </p:nvSpPr>
        <p:spPr bwMode="auto">
          <a:xfrm>
            <a:off x="7362877" y="3085801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83316" y="381455"/>
            <a:ext cx="342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汉仪润圆-65简" panose="00020600040101010101" pitchFamily="18" charset="-122"/>
              </a:rPr>
              <a:t>数据分析报告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559226" y="681127"/>
            <a:ext cx="9073548" cy="108542"/>
            <a:chOff x="1837039" y="691984"/>
            <a:chExt cx="9073548" cy="108542"/>
          </a:xfrm>
        </p:grpSpPr>
        <p:cxnSp>
          <p:nvCxnSpPr>
            <p:cNvPr id="41" name="直接连接符 40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8451697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8451697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jb3VudCI6MSwiaGRpZCI6ImIzZDQ2MTJiMDZjOTU2Njk3ZDg2MTRjNjhmNmJiNjhmIiwidXNlckNvdW50IjoxfQ==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xyn01bi">
      <a:majorFont>
        <a:latin typeface="汉仪润圆-65简"/>
        <a:ea typeface="汉仪润圆-65简"/>
        <a:cs typeface="Arial"/>
      </a:majorFont>
      <a:minorFont>
        <a:latin typeface="汉仪润圆-65简"/>
        <a:ea typeface="汉仪润圆-65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润圆-65简"/>
        <a:ea typeface="汉仪润圆-65简"/>
        <a:cs typeface="Arial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汉仪润圆-65简"/>
        <a:font script="Hebr" typeface="汉仪润圆-6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润圆-6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润圆-65简"/>
        <a:ea typeface="汉仪润圆-65简"/>
        <a:cs typeface="Arial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汉仪润圆-65简"/>
        <a:font script="Hebr" typeface="汉仪润圆-6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润圆-6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5</TotalTime>
  <Words>1952</Words>
  <Application>Microsoft Office PowerPoint</Application>
  <PresentationFormat>宽屏</PresentationFormat>
  <Paragraphs>257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汉仪润圆-65简</vt:lpstr>
      <vt:lpstr>微软雅黑</vt:lpstr>
      <vt:lpstr>优设标题黑</vt:lpstr>
      <vt:lpstr>Arial</vt:lpstr>
      <vt:lpstr>Wingdings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</dc:title>
  <dc:creator>第一PPT</dc:creator>
  <cp:keywords>www.1ppt.com</cp:keywords>
  <dc:description>www.1ppt.com</dc:description>
  <cp:lastModifiedBy>Administrator</cp:lastModifiedBy>
  <cp:revision>123</cp:revision>
  <dcterms:created xsi:type="dcterms:W3CDTF">2021-10-25T03:40:00Z</dcterms:created>
  <dcterms:modified xsi:type="dcterms:W3CDTF">2024-04-02T05:59:16Z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DBE675F32E96478F821EB56963CD9AB5</vt:lpwstr>
  </property>
  <property fmtid="{D5CDD505-2E9C-101B-9397-08002B2CF9AE}" pid="3" name="KSOProductBuildVer">
    <vt:lpwstr>2052-12.1.0.16412</vt:lpwstr>
  </property>
  <property fmtid="{D5CDD505-2E9C-101B-9397-08002B2CF9AE}" pid="4" name="KSOTemplateUUID">
    <vt:lpwstr>v1.0_mb_mk4A9SW4QUgTUvMHV3n3jg==</vt:lpwstr>
  </property>
</Properties>
</file>