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656" r:id="rId2"/>
    <p:sldId id="657" r:id="rId3"/>
    <p:sldId id="658" r:id="rId4"/>
    <p:sldId id="720" r:id="rId5"/>
    <p:sldId id="571" r:id="rId6"/>
    <p:sldId id="754" r:id="rId7"/>
    <p:sldId id="707" r:id="rId8"/>
    <p:sldId id="721" r:id="rId9"/>
    <p:sldId id="708" r:id="rId10"/>
    <p:sldId id="709" r:id="rId11"/>
    <p:sldId id="710" r:id="rId12"/>
    <p:sldId id="711" r:id="rId13"/>
    <p:sldId id="712" r:id="rId14"/>
    <p:sldId id="713" r:id="rId15"/>
    <p:sldId id="714" r:id="rId16"/>
    <p:sldId id="715" r:id="rId17"/>
    <p:sldId id="716" r:id="rId18"/>
    <p:sldId id="717" r:id="rId19"/>
    <p:sldId id="718" r:id="rId20"/>
    <p:sldId id="719" r:id="rId21"/>
    <p:sldId id="722" r:id="rId22"/>
    <p:sldId id="723" r:id="rId23"/>
    <p:sldId id="724" r:id="rId24"/>
    <p:sldId id="725" r:id="rId25"/>
    <p:sldId id="726" r:id="rId26"/>
    <p:sldId id="727" r:id="rId27"/>
    <p:sldId id="728" r:id="rId28"/>
    <p:sldId id="729" r:id="rId29"/>
    <p:sldId id="730" r:id="rId30"/>
    <p:sldId id="731" r:id="rId31"/>
    <p:sldId id="732" r:id="rId32"/>
    <p:sldId id="733" r:id="rId33"/>
    <p:sldId id="734" r:id="rId34"/>
    <p:sldId id="735" r:id="rId35"/>
    <p:sldId id="736" r:id="rId36"/>
    <p:sldId id="737" r:id="rId37"/>
    <p:sldId id="750" r:id="rId38"/>
    <p:sldId id="738" r:id="rId39"/>
    <p:sldId id="739" r:id="rId40"/>
    <p:sldId id="740" r:id="rId41"/>
    <p:sldId id="741" r:id="rId42"/>
    <p:sldId id="742" r:id="rId43"/>
    <p:sldId id="743" r:id="rId44"/>
    <p:sldId id="744" r:id="rId45"/>
    <p:sldId id="745" r:id="rId46"/>
    <p:sldId id="746" r:id="rId47"/>
    <p:sldId id="755" r:id="rId48"/>
    <p:sldId id="763" r:id="rId49"/>
    <p:sldId id="764" r:id="rId50"/>
    <p:sldId id="765" r:id="rId51"/>
    <p:sldId id="766" r:id="rId52"/>
    <p:sldId id="767" r:id="rId53"/>
    <p:sldId id="751" r:id="rId54"/>
    <p:sldId id="747" r:id="rId55"/>
    <p:sldId id="748" r:id="rId56"/>
    <p:sldId id="752" r:id="rId57"/>
    <p:sldId id="753" r:id="rId58"/>
    <p:sldId id="749" r:id="rId59"/>
    <p:sldId id="756" r:id="rId60"/>
    <p:sldId id="758" r:id="rId61"/>
    <p:sldId id="757" r:id="rId62"/>
    <p:sldId id="759" r:id="rId63"/>
    <p:sldId id="760" r:id="rId64"/>
    <p:sldId id="761" r:id="rId65"/>
    <p:sldId id="762" r:id="rId66"/>
    <p:sldId id="630" r:id="rId67"/>
    <p:sldId id="631" r:id="rId68"/>
    <p:sldId id="632" r:id="rId69"/>
    <p:sldId id="633" r:id="rId70"/>
    <p:sldId id="634" r:id="rId71"/>
    <p:sldId id="635" r:id="rId72"/>
    <p:sldId id="636" r:id="rId73"/>
    <p:sldId id="637" r:id="rId74"/>
    <p:sldId id="638" r:id="rId75"/>
    <p:sldId id="639" r:id="rId76"/>
    <p:sldId id="640" r:id="rId77"/>
    <p:sldId id="623" r:id="rId78"/>
    <p:sldId id="624" r:id="rId79"/>
    <p:sldId id="625" r:id="rId80"/>
    <p:sldId id="626" r:id="rId81"/>
    <p:sldId id="627" r:id="rId82"/>
    <p:sldId id="628" r:id="rId83"/>
    <p:sldId id="359" r:id="rId8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7" autoAdjust="0"/>
    <p:restoredTop sz="97723" autoAdjust="0"/>
  </p:normalViewPr>
  <p:slideViewPr>
    <p:cSldViewPr snapToGrid="0">
      <p:cViewPr varScale="1">
        <p:scale>
          <a:sx n="93" d="100"/>
          <a:sy n="93" d="100"/>
        </p:scale>
        <p:origin x="-10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notesMaster" Target="notesMasters/notesMaster1.xml"/><Relationship Id="rId86" Type="http://schemas.openxmlformats.org/officeDocument/2006/relationships/handoutMaster" Target="handoutMasters/handoutMaster1.xml"/><Relationship Id="rId87" Type="http://schemas.openxmlformats.org/officeDocument/2006/relationships/printerSettings" Target="printerSettings/printerSettings1.bin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F11C4-9F91-604C-A6FB-AB7D932F34B3}" type="datetimeFigureOut">
              <a:rPr kumimoji="1" lang="zh-CN" altLang="en-US" smtClean="0"/>
              <a:t>18/10/27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9E0D1-90DC-6F40-ABEB-7CCB3084F7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005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2B19-9DBA-4842-A448-558E952D6253}" type="datetimeFigureOut">
              <a:rPr lang="zh-CN" altLang="en-US" smtClean="0"/>
              <a:t>18/10/27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1ED11-12D1-4E67-A720-416F2E5FF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8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FC7EB-554F-B649-AD2C-D272A628CDF7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391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913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9136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FC7EB-554F-B649-AD2C-D272A628CDF7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454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833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8338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8338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8338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8338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代码转换：</a:t>
            </a:r>
            <a:r>
              <a:rPr kumimoji="1" lang="en-US" altLang="zh-CN" dirty="0" err="1" smtClean="0"/>
              <a:t>TypeScript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编译成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SCSS </a:t>
            </a:r>
            <a:r>
              <a:rPr kumimoji="1" lang="zh-CN" altLang="en-US" dirty="0" smtClean="0"/>
              <a:t>编译成 </a:t>
            </a:r>
            <a:r>
              <a:rPr kumimoji="1" lang="en-US" altLang="zh-CN" dirty="0" smtClean="0"/>
              <a:t>CSS </a:t>
            </a:r>
            <a:r>
              <a:rPr kumimoji="1" lang="zh-CN" altLang="en-US" dirty="0" smtClean="0"/>
              <a:t>等。</a:t>
            </a:r>
          </a:p>
          <a:p>
            <a:r>
              <a:rPr kumimoji="1" lang="zh-CN" altLang="en-US" dirty="0" smtClean="0"/>
              <a:t>文件优化：压缩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HTML </a:t>
            </a:r>
            <a:r>
              <a:rPr kumimoji="1" lang="zh-CN" altLang="en-US" dirty="0" smtClean="0"/>
              <a:t>代码，压缩合并图片等。</a:t>
            </a:r>
          </a:p>
          <a:p>
            <a:r>
              <a:rPr kumimoji="1" lang="zh-CN" altLang="en-US" dirty="0" smtClean="0"/>
              <a:t>代码分割：提取多个页面的公共代码、提取首屏不需要执行部分的代码让其异步加载。</a:t>
            </a:r>
          </a:p>
          <a:p>
            <a:r>
              <a:rPr kumimoji="1" lang="zh-CN" altLang="en-US" dirty="0" smtClean="0"/>
              <a:t>模块合并：在采用模块化的项目里会有很多个模块和文件，需要构建功能把模块分类合并成一个文件。</a:t>
            </a:r>
          </a:p>
          <a:p>
            <a:r>
              <a:rPr kumimoji="1" lang="zh-CN" altLang="en-US" dirty="0" smtClean="0"/>
              <a:t>自动刷新：监听本地源代码的变化，自动重新构建、刷新浏览器。</a:t>
            </a:r>
          </a:p>
          <a:p>
            <a:r>
              <a:rPr kumimoji="1" lang="zh-CN" altLang="en-US" dirty="0" smtClean="0"/>
              <a:t>代码校验：在代码被提交到仓库前需要校验代码是否符合规范，以及单元测试是否通过。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65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913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913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742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4A48-4914-B246-B7BD-0A857892DA3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83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t>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78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t>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2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t>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35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t>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64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t>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27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t>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92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t>18/10/27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18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t>18/10/27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75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t>18/10/27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52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t>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0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9514-797B-4B7A-92D6-FF32AF8BEECB}" type="datetimeFigureOut">
              <a:rPr lang="zh-CN" altLang="en-US" smtClean="0"/>
              <a:t>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24AE-30AC-4525-9BC0-DB908926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49514-797B-4B7A-92D6-FF32AF8BEECB}" type="datetimeFigureOut">
              <a:rPr lang="zh-CN" altLang="en-US" smtClean="0"/>
              <a:t>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24AE-30AC-4525-9BC0-DB908926E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59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115339" y="1122363"/>
            <a:ext cx="5552660" cy="1541324"/>
          </a:xfrm>
        </p:spPr>
        <p:txBody>
          <a:bodyPr>
            <a:normAutofit/>
          </a:bodyPr>
          <a:lstStyle/>
          <a:p>
            <a:r>
              <a:rPr lang="en-US" altLang="zh-TW" sz="4800" b="1" dirty="0" err="1" smtClean="0">
                <a:latin typeface="微软雅黑" pitchFamily="34" charset="-122"/>
                <a:ea typeface="微软雅黑" pitchFamily="34" charset="-122"/>
              </a:rPr>
              <a:t>VueJS</a:t>
            </a:r>
            <a:r>
              <a:rPr lang="zh-TW" altLang="en-US" sz="4800" b="1" dirty="0">
                <a:latin typeface="微软雅黑" pitchFamily="34" charset="-122"/>
                <a:ea typeface="微软雅黑" pitchFamily="34" charset="-122"/>
              </a:rPr>
              <a:t>框架介绍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168348" y="3602038"/>
            <a:ext cx="5499651" cy="1655762"/>
          </a:xfrm>
        </p:spPr>
        <p:txBody>
          <a:bodyPr>
            <a:normAutofit fontScale="85000" lnSpcReduction="20000"/>
          </a:bodyPr>
          <a:lstStyle/>
          <a:p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陶国荣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 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21" y="2413422"/>
            <a:ext cx="2668031" cy="266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9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微软雅黑"/>
                <a:ea typeface="微软雅黑"/>
                <a:cs typeface="微软雅黑"/>
              </a:rPr>
              <a:t>MVP </a:t>
            </a:r>
            <a:r>
              <a:rPr kumimoji="1" lang="zh-TW" altLang="en-US" dirty="0">
                <a:latin typeface="微软雅黑"/>
                <a:ea typeface="微软雅黑"/>
                <a:cs typeface="微软雅黑"/>
              </a:rPr>
              <a:t>模式将 </a:t>
            </a:r>
            <a:r>
              <a:rPr kumimoji="1" lang="en-US" altLang="zh-TW" dirty="0">
                <a:latin typeface="微软雅黑"/>
                <a:ea typeface="微软雅黑"/>
                <a:cs typeface="微软雅黑"/>
              </a:rPr>
              <a:t>Controller </a:t>
            </a:r>
            <a:r>
              <a:rPr kumimoji="1" lang="zh-TW" altLang="en-US" dirty="0">
                <a:latin typeface="微软雅黑"/>
                <a:ea typeface="微软雅黑"/>
                <a:cs typeface="微软雅黑"/>
              </a:rPr>
              <a:t>改名为 </a:t>
            </a:r>
            <a:r>
              <a:rPr kumimoji="1" lang="en-US" altLang="zh-TW" dirty="0">
                <a:latin typeface="微软雅黑"/>
                <a:ea typeface="微软雅黑"/>
                <a:cs typeface="微软雅黑"/>
              </a:rPr>
              <a:t>Presenter</a:t>
            </a:r>
            <a:r>
              <a:rPr kumimoji="1" lang="zh-TW" altLang="en-US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在改变名称的</a:t>
            </a:r>
            <a:r>
              <a:rPr kumimoji="1" lang="zh-TW" altLang="en-US" dirty="0" smtClean="0">
                <a:latin typeface="微软雅黑"/>
                <a:ea typeface="微软雅黑"/>
                <a:cs typeface="微软雅黑"/>
              </a:rPr>
              <a:t>同时，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也</a:t>
            </a:r>
            <a:r>
              <a:rPr kumimoji="1" lang="zh-TW" altLang="en-US" dirty="0" smtClean="0">
                <a:latin typeface="微软雅黑"/>
                <a:ea typeface="微软雅黑"/>
                <a:cs typeface="微软雅黑"/>
              </a:rPr>
              <a:t>改变了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数据响应的</a:t>
            </a:r>
            <a:r>
              <a:rPr kumimoji="1" lang="zh-TW" altLang="en-US" dirty="0" smtClean="0">
                <a:latin typeface="微软雅黑"/>
                <a:ea typeface="微软雅黑"/>
                <a:cs typeface="微软雅黑"/>
              </a:rPr>
              <a:t>方向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bg20150201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19" y="2619953"/>
            <a:ext cx="4997131" cy="3005723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6923936" y="3154203"/>
            <a:ext cx="4001407" cy="1884328"/>
          </a:xfrm>
          <a:prstGeom prst="wedgeRoundRectCallout">
            <a:avLst>
              <a:gd name="adj1" fmla="val -63049"/>
              <a:gd name="adj2" fmla="val -1899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各部分之间的通信，都是双向的。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View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与 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Model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不发生联系，都通过 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Presenter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传递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View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非常薄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，没有任何主动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性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，所有逻辑都在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Presenter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中。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2758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微软雅黑"/>
                <a:ea typeface="微软雅黑"/>
                <a:cs typeface="微软雅黑"/>
              </a:rPr>
              <a:t>MVVM </a:t>
            </a:r>
            <a:r>
              <a:rPr kumimoji="1" lang="zh-TW" altLang="en-US" dirty="0">
                <a:latin typeface="微软雅黑"/>
                <a:ea typeface="微软雅黑"/>
                <a:cs typeface="微软雅黑"/>
              </a:rPr>
              <a:t>模式将 </a:t>
            </a:r>
            <a:r>
              <a:rPr kumimoji="1" lang="en-US" altLang="zh-TW" dirty="0">
                <a:latin typeface="微软雅黑"/>
                <a:ea typeface="微软雅黑"/>
                <a:cs typeface="微软雅黑"/>
              </a:rPr>
              <a:t>Presenter </a:t>
            </a:r>
            <a:r>
              <a:rPr kumimoji="1" lang="zh-TW" altLang="en-US" dirty="0">
                <a:latin typeface="微软雅黑"/>
                <a:ea typeface="微软雅黑"/>
                <a:cs typeface="微软雅黑"/>
              </a:rPr>
              <a:t>改名为 </a:t>
            </a:r>
            <a:r>
              <a:rPr kumimoji="1" lang="en-US" altLang="zh-TW" dirty="0" err="1">
                <a:latin typeface="微软雅黑"/>
                <a:ea typeface="微软雅黑"/>
                <a:cs typeface="微软雅黑"/>
              </a:rPr>
              <a:t>ViewModel</a:t>
            </a:r>
            <a:r>
              <a:rPr kumimoji="1" lang="zh-TW" altLang="en-US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在数据流向上，</a:t>
            </a:r>
            <a:r>
              <a:rPr kumimoji="1" lang="zh-TW" altLang="en-US" dirty="0" smtClean="0">
                <a:latin typeface="微软雅黑"/>
                <a:ea typeface="微软雅黑"/>
                <a:cs typeface="微软雅黑"/>
              </a:rPr>
              <a:t>基本上</a:t>
            </a:r>
            <a:r>
              <a:rPr kumimoji="1" lang="zh-TW" altLang="en-US" dirty="0">
                <a:latin typeface="微软雅黑"/>
                <a:ea typeface="微软雅黑"/>
                <a:cs typeface="微软雅黑"/>
              </a:rPr>
              <a:t>与 </a:t>
            </a:r>
            <a:r>
              <a:rPr kumimoji="1" lang="en-US" altLang="zh-TW" dirty="0">
                <a:latin typeface="微软雅黑"/>
                <a:ea typeface="微软雅黑"/>
                <a:cs typeface="微软雅黑"/>
              </a:rPr>
              <a:t>MVP </a:t>
            </a:r>
            <a:r>
              <a:rPr kumimoji="1" lang="zh-TW" altLang="en-US" dirty="0">
                <a:latin typeface="微软雅黑"/>
                <a:ea typeface="微软雅黑"/>
                <a:cs typeface="微软雅黑"/>
              </a:rPr>
              <a:t>模式完全</a:t>
            </a:r>
            <a:r>
              <a:rPr kumimoji="1" lang="zh-TW" altLang="en-US" dirty="0" smtClean="0">
                <a:latin typeface="微软雅黑"/>
                <a:ea typeface="微软雅黑"/>
                <a:cs typeface="微软雅黑"/>
              </a:rPr>
              <a:t>一致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bg20150201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49" y="2605535"/>
            <a:ext cx="4274539" cy="3252032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6445952" y="3167857"/>
            <a:ext cx="4001407" cy="1884328"/>
          </a:xfrm>
          <a:prstGeom prst="wedgeRoundRectCallout">
            <a:avLst>
              <a:gd name="adj1" fmla="val -63049"/>
              <a:gd name="adj2" fmla="val -1899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它采用双向绑定。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View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的变动时，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ViewModel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自动进行数据同步。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Angular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框架是典型的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MVVM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结构，结构应用非常广泛。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70682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Angular1.X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版本的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3281" y="2293964"/>
            <a:ext cx="5380731" cy="221203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AngularJS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是一个内部工具，被用于适应不同场景下的应用开发。由于最初的架构限制（比如绑定和模板机制），性能的提升已经非常困难了。</a:t>
            </a:r>
          </a:p>
        </p:txBody>
      </p:sp>
      <p:sp>
        <p:nvSpPr>
          <p:cNvPr id="7" name="矩形 6"/>
          <p:cNvSpPr/>
          <p:nvPr/>
        </p:nvSpPr>
        <p:spPr>
          <a:xfrm>
            <a:off x="2763534" y="2165624"/>
            <a:ext cx="1647574" cy="400110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性能的限制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872372" y="3782311"/>
            <a:ext cx="5107598" cy="199356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Angular1.x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没有针对移动 应用特别优化，并且缺少一些关键的特性，比如：缓存预编译的视图、触控支持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等。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52624" y="3613008"/>
            <a:ext cx="1688544" cy="400110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移动化不强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36727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组件化的优势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3281" y="2293964"/>
            <a:ext cx="5380731" cy="221203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能够很好的和现有的代码结合。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React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只是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MVC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中的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View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层，对于其他的部分并没有硬性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要求，更适合重构代码的企业。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3534" y="2151969"/>
            <a:ext cx="1647574" cy="400110"/>
          </a:xfrm>
          <a:prstGeom prst="rect">
            <a:avLst/>
          </a:prstGeom>
          <a:solidFill>
            <a:srgbClr val="70AD47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组合性更强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872372" y="3782311"/>
            <a:ext cx="5107598" cy="19935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因为一切都是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component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，所以代码更加模块化，重用代码更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容易，同时，因为采用了虚拟元素，所以性能很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好。</a:t>
            </a:r>
          </a:p>
        </p:txBody>
      </p:sp>
      <p:sp>
        <p:nvSpPr>
          <p:cNvPr id="9" name="矩形 8"/>
          <p:cNvSpPr/>
          <p:nvPr/>
        </p:nvSpPr>
        <p:spPr>
          <a:xfrm>
            <a:off x="7597998" y="3572044"/>
            <a:ext cx="1688544" cy="400110"/>
          </a:xfrm>
          <a:prstGeom prst="rect">
            <a:avLst/>
          </a:prstGeom>
          <a:solidFill>
            <a:srgbClr val="70AD47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组件化更强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9738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ypeScript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的标准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的问世</a:t>
            </a:r>
          </a:p>
          <a:p>
            <a:pPr>
              <a:lnSpc>
                <a:spcPct val="8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18850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ypeScript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它是一种由微软开发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的自由和开源的编程语言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。是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JavaScript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的一个超集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，添加了静态类型和基于类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的面向对象编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程。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15891" y="3386330"/>
            <a:ext cx="4097004" cy="17068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语法上，</a:t>
            </a:r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TypeScript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很类似于 </a:t>
            </a:r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JScript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.NET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，并添加了对静态类型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，经典的面向对象语言特性如类，继承，接口和命名空间等的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支持。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69259" y="3162407"/>
            <a:ext cx="64633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latin typeface="微软雅黑"/>
                <a:ea typeface="微软雅黑"/>
                <a:cs typeface="微软雅黑"/>
              </a:rPr>
              <a:t>特性</a:t>
            </a:r>
          </a:p>
        </p:txBody>
      </p:sp>
      <p:sp>
        <p:nvSpPr>
          <p:cNvPr id="7" name="矩形 6"/>
          <p:cNvSpPr/>
          <p:nvPr/>
        </p:nvSpPr>
        <p:spPr>
          <a:xfrm>
            <a:off x="6516412" y="3415839"/>
            <a:ext cx="4097004" cy="17068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与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JavaScript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相比，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TypeScript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加入注释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，让编译器理解所支持的对象和函数，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编译器会移除注释；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增加一个完整的类结构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，更像是传统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的面向对象语言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56123" y="3205570"/>
            <a:ext cx="64633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发布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21087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的标准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ECMAScript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6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（以下简称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ES6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）是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JavaScript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语言的下一代标准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。当前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版本的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ES6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是在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2015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年发布的，所以又称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ES2015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34848" y="3208820"/>
            <a:ext cx="2840590" cy="1829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Babel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是一个广泛使用的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ES6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转码器，可以将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ES6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代码转为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ES5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代码，从而在现有环境执行</a:t>
            </a:r>
          </a:p>
        </p:txBody>
      </p:sp>
      <p:sp>
        <p:nvSpPr>
          <p:cNvPr id="9" name="矩形 8"/>
          <p:cNvSpPr/>
          <p:nvPr/>
        </p:nvSpPr>
        <p:spPr>
          <a:xfrm>
            <a:off x="3014190" y="3025862"/>
            <a:ext cx="87716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转码器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虚尾箭头 9"/>
          <p:cNvSpPr/>
          <p:nvPr/>
        </p:nvSpPr>
        <p:spPr>
          <a:xfrm>
            <a:off x="5435362" y="3700383"/>
            <a:ext cx="737460" cy="846583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707608" y="3251983"/>
            <a:ext cx="2840590" cy="1829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let, </a:t>
            </a:r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const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, class, extends, super, arrow functions, template string,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...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41577" y="3069025"/>
            <a:ext cx="101951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Es6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特性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17518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的问世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AngularJS2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发布于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2016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年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9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月份，它是基于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ES6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来开发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它的目标是创建一个简单易用并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且快速工作的 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web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框架。</a:t>
            </a:r>
          </a:p>
        </p:txBody>
      </p:sp>
      <p:sp>
        <p:nvSpPr>
          <p:cNvPr id="4" name="矩形 3"/>
          <p:cNvSpPr/>
          <p:nvPr/>
        </p:nvSpPr>
        <p:spPr>
          <a:xfrm>
            <a:off x="2171413" y="3140548"/>
            <a:ext cx="2854245" cy="18024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改进的堆栈跟踪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改进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的模块化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改进的依赖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注入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改进的可测试性</a:t>
            </a:r>
          </a:p>
        </p:txBody>
      </p:sp>
      <p:sp>
        <p:nvSpPr>
          <p:cNvPr id="13" name="矩形 12"/>
          <p:cNvSpPr/>
          <p:nvPr/>
        </p:nvSpPr>
        <p:spPr>
          <a:xfrm>
            <a:off x="3287324" y="2957589"/>
            <a:ext cx="64633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改进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93503" y="3197366"/>
            <a:ext cx="3548559" cy="18024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大幅提升的性能 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以及原理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)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Web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组件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友好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kumimoji="1" lang="zh-TW" altLang="en-US" dirty="0" smtClean="0">
                <a:latin typeface="微软雅黑"/>
                <a:ea typeface="微软雅黑"/>
                <a:cs typeface="微软雅黑"/>
              </a:rPr>
              <a:t>支持原生移动渲染</a:t>
            </a:r>
            <a:endParaRPr kumimoji="1" lang="en-US" altLang="zh-TW" dirty="0" smtClean="0"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支持服务端渲染</a:t>
            </a:r>
          </a:p>
        </p:txBody>
      </p:sp>
      <p:sp>
        <p:nvSpPr>
          <p:cNvPr id="15" name="矩形 14"/>
          <p:cNvSpPr/>
          <p:nvPr/>
        </p:nvSpPr>
        <p:spPr>
          <a:xfrm>
            <a:off x="7905457" y="3014407"/>
            <a:ext cx="64633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优化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1305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基础入门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80000"/>
              </a:lnSpc>
              <a:buAutoNum type="arabicPeriod"/>
            </a:pP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r>
              <a:rPr lang="en-US" altLang="zh-TW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endParaRPr lang="en-US" altLang="zh-TW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如何安装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类型与接口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箭头函数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类与继承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104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80000"/>
              </a:lnSpc>
            </a:pPr>
            <a:r>
              <a:rPr lang="zh-TW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r>
              <a:rPr lang="en-US" altLang="zh-TW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是一种由微软开发的自由和开源的编程语言，它是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的一个超集，扩展了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Classes</a:t>
            </a:r>
          </a:p>
          <a:p>
            <a:pPr lvl="1">
              <a:buFont typeface="Wingdings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Interfaces</a:t>
            </a:r>
          </a:p>
          <a:p>
            <a:pPr lvl="1">
              <a:buFont typeface="Wingdings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Modules </a:t>
            </a:r>
          </a:p>
          <a:p>
            <a:pPr lvl="1">
              <a:buFont typeface="Wingdings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Arrow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414" y="2907181"/>
            <a:ext cx="2696994" cy="195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8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3200" b="1" dirty="0">
                <a:latin typeface="微软雅黑" charset="0"/>
                <a:ea typeface="微软雅黑" charset="0"/>
                <a:cs typeface="微软雅黑" charset="0"/>
              </a:rPr>
              <a:t>个人介绍</a:t>
            </a:r>
            <a:endParaRPr lang="en-US" altLang="zh-CN" sz="32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5413" y="1412776"/>
            <a:ext cx="10753195" cy="192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18613" y="1615976"/>
            <a:ext cx="10753195" cy="192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7" name="Rectangle 3"/>
          <p:cNvSpPr txBox="1">
            <a:spLocks/>
          </p:cNvSpPr>
          <p:nvPr/>
        </p:nvSpPr>
        <p:spPr>
          <a:xfrm>
            <a:off x="4499485" y="1447777"/>
            <a:ext cx="7272323" cy="452596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陶国荣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技术专家，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现任荣耀科技创始人和教学总监，有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余年开发经验，是国内较早专业从事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开发的一线技术人员和培训讲师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出版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了多部技术著作，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《jQuery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权威指南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《HTML 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《jQuery Mobile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权威指南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jQueryMobile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领域的标杆性著作，被誉为“系统学习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 Mobile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必读书”，取得了不错的市场成绩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  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年荣获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51CTO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评选的“最受读者喜爱的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图书作者奖”。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08" y="1615976"/>
            <a:ext cx="3331470" cy="29220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94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8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可以通过以下两种方式来安装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包管理器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buFont typeface="Wingdings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 2012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MSI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871" y="2708250"/>
            <a:ext cx="6858927" cy="1086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027" y="3839008"/>
            <a:ext cx="3332347" cy="77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1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脚手架开发应用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556618"/>
            <a:ext cx="10515600" cy="4154677"/>
          </a:xfrm>
        </p:spPr>
        <p:txBody>
          <a:bodyPr/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环境搭建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文件说明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案例实战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109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cli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的安装基于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的安装，因此，先安装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然后再安装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是否成功安装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创建项目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515" y="3100709"/>
            <a:ext cx="3579650" cy="6682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449" y="4223535"/>
            <a:ext cx="6819900" cy="431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972" y="5039947"/>
            <a:ext cx="63246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94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项目创建后，它的结构如下所示。</a:t>
            </a: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316" y="2541036"/>
            <a:ext cx="4325026" cy="31605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578" y="2534354"/>
            <a:ext cx="3918145" cy="317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>
                <a:latin typeface="微软雅黑"/>
                <a:ea typeface="微软雅黑"/>
                <a:cs typeface="微软雅黑"/>
              </a:rPr>
              <a:t>Vue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基础知识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基础知识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框架搭建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创建第一个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vueJS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模板语法（一）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模板语法（二）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589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vueJS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它是一套侧重于用户视图层，旨在通过简单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实现响应数据绑定、组合式的视图组件构建用户界面的渐进式框架。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08412" y="3208819"/>
            <a:ext cx="4506703" cy="2157419"/>
          </a:xfrm>
          <a:prstGeom prst="ellipse">
            <a:avLst/>
          </a:prstGeom>
          <a:solidFill>
            <a:srgbClr val="3F8C3E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简洁轻量、组件化、数据驱动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0647" y="3044965"/>
            <a:ext cx="1638801" cy="450600"/>
          </a:xfrm>
          <a:prstGeom prst="rect">
            <a:avLst/>
          </a:prstGeom>
          <a:solidFill>
            <a:srgbClr val="213A6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特点    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787" y="3454937"/>
            <a:ext cx="1583593" cy="158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2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框架搭建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它的搭建也十分简单，只需要将对应的框架文件下载到本地，再将文件导入到需要框架的页面即可。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246" y="3048290"/>
            <a:ext cx="7172936" cy="47614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63052" y="3864238"/>
            <a:ext cx="2717679" cy="491564"/>
          </a:xfrm>
          <a:prstGeom prst="rect">
            <a:avLst/>
          </a:prstGeom>
          <a:solidFill>
            <a:srgbClr val="3F8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版本是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2.X</a:t>
            </a:r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系列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6272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创建第一个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vueJS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构建一个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vueJS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中显示指定的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hello,world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字符内容，详细的流程如下。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81119" y="3522876"/>
            <a:ext cx="1297385" cy="587145"/>
          </a:xfrm>
          <a:prstGeom prst="roundRect">
            <a:avLst/>
          </a:prstGeom>
          <a:solidFill>
            <a:srgbClr val="3F8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构建元素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4206264" y="3673076"/>
            <a:ext cx="355074" cy="273091"/>
          </a:xfrm>
          <a:prstGeom prst="chevron">
            <a:avLst/>
          </a:prstGeom>
          <a:solidFill>
            <a:srgbClr val="3F8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822990" y="3525076"/>
            <a:ext cx="2264833" cy="587145"/>
          </a:xfrm>
          <a:prstGeom prst="roundRect">
            <a:avLst/>
          </a:prstGeom>
          <a:solidFill>
            <a:srgbClr val="3F8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实例化数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Vue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对象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7349477" y="3675276"/>
            <a:ext cx="355074" cy="273091"/>
          </a:xfrm>
          <a:prstGeom prst="chevron">
            <a:avLst/>
          </a:prstGeom>
          <a:solidFill>
            <a:srgbClr val="3F8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882087" y="3525075"/>
            <a:ext cx="2251176" cy="587145"/>
          </a:xfrm>
          <a:prstGeom prst="roundRect">
            <a:avLst/>
          </a:prstGeom>
          <a:solidFill>
            <a:srgbClr val="3F8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定义元素和数据源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05385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模板语法（一）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vueJS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程序中，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v-bind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指令用于元素中的属性绑定，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{{}}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指令用于元素内容动态绑定，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v-html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指令用于显示带元素的数据。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470" y="3277933"/>
            <a:ext cx="7766965" cy="1136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8614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模板语法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vueJS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程序中，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v-if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指令用于是否在页面中插入元素，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v-on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指令用于绑定元素的事件，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v-bind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缩写为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v-on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052" y="3157451"/>
            <a:ext cx="7251695" cy="1167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8668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3200" b="1" dirty="0">
                <a:latin typeface="微软雅黑" charset="0"/>
                <a:ea typeface="微软雅黑" charset="0"/>
                <a:cs typeface="微软雅黑" charset="0"/>
              </a:rPr>
              <a:t>个人作品</a:t>
            </a:r>
            <a:endParaRPr lang="en-US" altLang="zh-CN" sz="32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26593" y="4938762"/>
            <a:ext cx="10753195" cy="192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18613" y="1615976"/>
            <a:ext cx="10753195" cy="192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1026" name="Picture 2" descr="http://img11.360buyimg.com/n7/g14/M00/11/10/rBEhVlI-sf4IAAAAAAPjOd1I93gAADa-gCIQvMAA-NR41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073" y="3209461"/>
            <a:ext cx="1884893" cy="188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11.360buyimg.com/n7/g13/M05/15/09/rBEhU1J5HvcIAAAAAABd9RWwF00AAFDNQN0C0wAAF4N61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54" y="2323370"/>
            <a:ext cx="1914104" cy="191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13.360buyimg.com/n7/jfs/t979/362/195825186/24982/bc1f3772/550a4cffNd1c2b45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317" y="3732099"/>
            <a:ext cx="1706356" cy="170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g13.360buyimg.com/n7/jfs/t157/258/2417848665/52896/fcfeb363/53ce96a1Na33649f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0" r="11928"/>
          <a:stretch>
            <a:fillRect/>
          </a:stretch>
        </p:blipFill>
        <p:spPr bwMode="auto">
          <a:xfrm>
            <a:off x="1118641" y="1865163"/>
            <a:ext cx="1244956" cy="1685235"/>
          </a:xfrm>
          <a:prstGeom prst="rect">
            <a:avLst/>
          </a:prstGeom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034" name="Picture 10" descr="http://img14.360buyimg.com/n7/jfs/t403/304/620729831/26670/37811261/54282f6aN93ac583c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366" y="2939089"/>
            <a:ext cx="1646188" cy="16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43786" y="4035708"/>
            <a:ext cx="1313212" cy="156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721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双向绑定与过滤器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v-model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指令用于数据的双向绑定，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函数可以实现表达式或属性值的格式化，通过管道符‘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’来执行。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083" y="3005216"/>
            <a:ext cx="6838820" cy="2269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4386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条件指令的使用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v-if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v-else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v-else-if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指令用于根据指定的条件判断，执行符合条件的语句或元素的显示，后面两个指令必须在前一个之后。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826" y="2877124"/>
            <a:ext cx="5203196" cy="2832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4775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循环指令的使用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v-for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指令用于绑定数组、对象、整数并渲染到页面的列表中，显示多项数据内容，其中“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”是循环指令的关键字。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925" y="2935981"/>
            <a:ext cx="7340600" cy="1765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2223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computed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computed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与是用于定义方法实现操作功能，但两者在性能上存在差别。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76500" y="3302000"/>
            <a:ext cx="2619375" cy="1809750"/>
          </a:xfrm>
          <a:prstGeom prst="roundRect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依赖缓存，当缓存发生变化时，它才会重新取值。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296025" y="3359150"/>
            <a:ext cx="2619375" cy="18097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依赖重载，当页面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重新渲染时，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函数自动调用执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行。</a:t>
            </a:r>
          </a:p>
        </p:txBody>
      </p:sp>
      <p:sp>
        <p:nvSpPr>
          <p:cNvPr id="9" name="矩形 8"/>
          <p:cNvSpPr/>
          <p:nvPr/>
        </p:nvSpPr>
        <p:spPr>
          <a:xfrm>
            <a:off x="7071096" y="3196709"/>
            <a:ext cx="1161308" cy="369332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52082" y="3101459"/>
            <a:ext cx="1315835" cy="369332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computed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66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样式的绑定和使用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通过元素的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:bind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方法，可以绑定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“class”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”style”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属性，属性值可以是对象或数组，详细代码如下。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620" y="2957801"/>
            <a:ext cx="7912534" cy="1264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2668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事件处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理器的介绍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中，事件可以调用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名称来绑定执行相应的函数，函数可以传值，也可以执行语句。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517" y="2843723"/>
            <a:ext cx="4203863" cy="3091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3583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数据的双向绑定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v-model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指令，实现表单中元素的数据双向绑定，此外，还可以通过增加修饰符来更改输入值的类型。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427" y="2833057"/>
            <a:ext cx="5469983" cy="2906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37158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>
                <a:latin typeface="微软雅黑"/>
                <a:ea typeface="微软雅黑"/>
                <a:cs typeface="微软雅黑"/>
              </a:rPr>
              <a:t>Vue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进阶内容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组件的使用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组件的传值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组件属性的验证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接口的调用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4337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组件的使用</a:t>
            </a: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定义与传值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组件是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中最强大的功能之一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它对可复用的代码进行封装，从而扩展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元素，调用格式为。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在上述格式中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tagName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为组件名，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options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为配置选项。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在上述格式为代码组件调用格式，是父组件通过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向子传递数据。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4198" y="2725455"/>
            <a:ext cx="35015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err="1" smtClean="0"/>
              <a:t>Vue.component</a:t>
            </a:r>
            <a:r>
              <a:rPr lang="en-US" altLang="zh-CN" dirty="0"/>
              <a:t>(</a:t>
            </a:r>
            <a:r>
              <a:rPr lang="en-US" altLang="zh-CN" dirty="0" err="1"/>
              <a:t>tagName</a:t>
            </a:r>
            <a:r>
              <a:rPr lang="en-US" altLang="zh-CN" dirty="0"/>
              <a:t>, options</a:t>
            </a:r>
            <a:r>
              <a:rPr lang="en-US" altLang="zh-CN" dirty="0" smtClean="0"/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1233689" y="3615198"/>
            <a:ext cx="244441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tagName</a:t>
            </a:r>
            <a:r>
              <a:rPr lang="en-US" altLang="zh-CN" dirty="0"/>
              <a:t>&gt;&lt;/</a:t>
            </a:r>
            <a:r>
              <a:rPr lang="en-US" altLang="zh-CN" dirty="0" err="1"/>
              <a:t>tagName</a:t>
            </a:r>
            <a:r>
              <a:rPr lang="en-US" altLang="zh-CN" dirty="0"/>
              <a:t>&gt;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862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553" y="2811846"/>
            <a:ext cx="6735805" cy="16941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组件的使用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动态传值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组件中的属性值，除直接添加外，还可以通过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v-bind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指令动态传值，当数据源发生变化时，绑定的组件值也会动态变更。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112" y="3618457"/>
            <a:ext cx="4159936" cy="22093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7584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内容介绍（一）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3599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框架演变过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程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zh-CN" dirty="0" err="1">
                <a:latin typeface="微软雅黑"/>
                <a:ea typeface="微软雅黑"/>
                <a:cs typeface="微软雅黑"/>
              </a:rPr>
              <a:t>TypeScript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基础入门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zh-CN" dirty="0" err="1">
                <a:latin typeface="微软雅黑"/>
                <a:ea typeface="微软雅黑"/>
                <a:cs typeface="微软雅黑"/>
              </a:rPr>
              <a:t>Vue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脚手架开发应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用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Vue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基础知识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Vue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进阶内容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9349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组件的使用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属性值的验证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组件中的属性值，除动态传值外，还可以对定义的属性值规定类似，自定义它的输入条件，实现属性值的验证功能。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729" y="2808007"/>
            <a:ext cx="4274540" cy="30182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821" y="3591146"/>
            <a:ext cx="4250297" cy="11981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727389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组件的使用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自定义事件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在定义组件时，可以使用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$on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(en)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$emit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(en)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分别为组件自定义事件，实现使用和监听的效果。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191" y="3899312"/>
            <a:ext cx="3946781" cy="8688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635" y="2812844"/>
            <a:ext cx="5975331" cy="3031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52051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组件间的传值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传值总结：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向下传递，事件向上传递。父组件通过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给子组件下发数据，子组件通过事件给父组件发送消息。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420" y="2849461"/>
            <a:ext cx="3318574" cy="322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6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自定义指令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在自定义指令时，分别使用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directives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directive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来定义局部和全部的指令，通过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binding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inserted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设置指令的交互。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27" y="2799185"/>
            <a:ext cx="6913681" cy="690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600" y="3335550"/>
            <a:ext cx="6500580" cy="2893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1724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路由的使用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定义路由的步骤相对复杂些，主要经过三个步骤，先声明模板组件，后定义路由集合，最后绑定实例化的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269" y="2884518"/>
            <a:ext cx="5416534" cy="12434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309" y="2887252"/>
            <a:ext cx="4045012" cy="2559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6885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接口的调用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项目选择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来完成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求，它是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 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请求客户端，可同时在浏览器和 </a:t>
            </a:r>
            <a:r>
              <a:rPr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，只能每个需要发送请求的组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件中即时引入。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在引入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修改原型链。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56871" y="3767093"/>
            <a:ext cx="2851685" cy="1790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dirty="0"/>
              <a:t>this.$http({</a:t>
            </a:r>
          </a:p>
          <a:p>
            <a:r>
              <a:rPr lang="mr-IN" altLang="zh-CN" dirty="0"/>
              <a:t>        method: 'get',</a:t>
            </a:r>
          </a:p>
          <a:p>
            <a:r>
              <a:rPr lang="mr-IN" altLang="zh-CN" dirty="0"/>
              <a:t>        url: '/user',</a:t>
            </a:r>
          </a:p>
          <a:p>
            <a:r>
              <a:rPr lang="mr-IN" altLang="zh-CN" dirty="0"/>
              <a:t>        data: {</a:t>
            </a:r>
          </a:p>
          <a:p>
            <a:r>
              <a:rPr lang="mr-IN" altLang="zh-CN" dirty="0"/>
              <a:t>          name: 'virus'</a:t>
            </a:r>
          </a:p>
          <a:p>
            <a:r>
              <a:rPr lang="mr-IN" altLang="zh-CN" dirty="0"/>
              <a:t>        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05689" y="4194291"/>
            <a:ext cx="326138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axios</a:t>
            </a:r>
            <a:r>
              <a:rPr lang="en-US" altLang="zh-CN" dirty="0"/>
              <a:t> from '</a:t>
            </a:r>
            <a:r>
              <a:rPr lang="en-US" altLang="zh-CN" dirty="0" err="1"/>
              <a:t>axios</a:t>
            </a:r>
            <a:r>
              <a:rPr lang="en-US" altLang="zh-CN" dirty="0" smtClean="0"/>
              <a:t>’</a:t>
            </a:r>
            <a:endParaRPr lang="en-US" altLang="zh-CN" dirty="0"/>
          </a:p>
          <a:p>
            <a:r>
              <a:rPr lang="en-US" altLang="zh-CN" dirty="0" err="1"/>
              <a:t>Vue.prototype.$http</a:t>
            </a:r>
            <a:r>
              <a:rPr lang="en-US" altLang="zh-CN" dirty="0"/>
              <a:t>= </a:t>
            </a:r>
            <a:r>
              <a:rPr lang="en-US" altLang="zh-CN" dirty="0" err="1"/>
              <a:t>axios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933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中的弹框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tooltip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在全局、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使用，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以全局中数据展示为主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它的一个重要的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formatter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39140" y="2902969"/>
            <a:ext cx="380591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formatter</a:t>
            </a:r>
            <a:r>
              <a:rPr lang="en-US" altLang="zh-CN" dirty="0"/>
              <a:t>(</a:t>
            </a:r>
            <a:r>
              <a:rPr lang="en-US" altLang="zh-CN" dirty="0" err="1"/>
              <a:t>parmas</a:t>
            </a:r>
            <a:r>
              <a:rPr lang="en-US" altLang="zh-CN" dirty="0"/>
              <a:t>, ticket, callback) {</a:t>
            </a:r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3769242" y="4028095"/>
            <a:ext cx="5230507" cy="1228908"/>
          </a:xfrm>
          <a:prstGeom prst="wedgeRoundRectCallout">
            <a:avLst>
              <a:gd name="adj1" fmla="val -32490"/>
              <a:gd name="adj2" fmla="val -7172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params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是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series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中的数据。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zh-TW" dirty="0">
                <a:latin typeface="微软雅黑"/>
                <a:ea typeface="微软雅黑"/>
                <a:cs typeface="微软雅黑"/>
              </a:rPr>
              <a:t>ticket</a:t>
            </a:r>
            <a:r>
              <a:rPr kumimoji="1" lang="zh-TW" altLang="en-US" dirty="0" smtClean="0">
                <a:latin typeface="微软雅黑"/>
                <a:ea typeface="微软雅黑"/>
                <a:cs typeface="微软雅黑"/>
              </a:rPr>
              <a:t>异步回调标识。</a:t>
            </a:r>
            <a:endParaRPr kumimoji="1" lang="en-US" altLang="zh-TW" dirty="0" smtClean="0"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callback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写业务逻辑。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+mj-lt"/>
              <a:buAutoNum type="arabicPeriod"/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7627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样式框架组件中的使用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 UI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是一套采用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2.0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作为基础框架实现的组件库，它面向企业级的后台应用，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能够帮助你快速地搭建网站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优点：极大地减少研发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的人力与时间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成本。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安装：终端安装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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main.js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中导入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382" y="4219185"/>
            <a:ext cx="2467550" cy="5752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227" y="3737408"/>
            <a:ext cx="4695063" cy="18780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3832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>
                <a:latin typeface="微软雅黑"/>
                <a:ea typeface="微软雅黑"/>
                <a:cs typeface="微软雅黑"/>
              </a:rPr>
              <a:t>Vue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框架最佳实践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Watcher</a:t>
            </a:r>
            <a:endParaRPr lang="en-US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全局性组件注册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router key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精简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TW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4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80000"/>
              </a:lnSpc>
            </a:pPr>
            <a:r>
              <a:rPr lang="zh-TW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lang="en-US" altLang="zh-TW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Watcher</a:t>
            </a:r>
            <a:endParaRPr lang="en-US" altLang="zh-TW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watchers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中，可以直接使用函数的字面量名称；其次，声明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immediate:true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表示创建组件时立马执行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766" y="2785196"/>
            <a:ext cx="4206189" cy="31299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5264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内容介绍（二）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3599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案例实战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项目测试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zh-CN" dirty="0" err="1">
                <a:latin typeface="微软雅黑"/>
                <a:ea typeface="微软雅黑"/>
                <a:cs typeface="微软雅黑"/>
              </a:rPr>
              <a:t>webpack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工具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Jasmine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基础与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使用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kumimoji="1" lang="en-US" altLang="en-US" dirty="0" err="1" smtClean="0">
                <a:latin typeface="微软雅黑"/>
                <a:ea typeface="微软雅黑"/>
                <a:cs typeface="微软雅黑"/>
              </a:rPr>
              <a:t>mocha单元测试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6923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80000"/>
              </a:lnSpc>
            </a:pPr>
            <a:r>
              <a:rPr lang="zh-TW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全局性组件注册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require.context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方法来创建自己的（模块）上下文，从而实现自动动态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145" y="2786907"/>
            <a:ext cx="5218266" cy="120881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275" y="4149241"/>
            <a:ext cx="7692327" cy="17491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53714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80000"/>
              </a:lnSpc>
            </a:pPr>
            <a:r>
              <a:rPr lang="zh-TW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TW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router key</a:t>
            </a:r>
            <a:endParaRPr lang="en-US" altLang="zh-TW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-router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组件中复用不更新页面数据时，通常的处理方案是使用监听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$route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的变化来初始化数据。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645" y="2942663"/>
            <a:ext cx="3039426" cy="18500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211" y="3092201"/>
            <a:ext cx="3644900" cy="15621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59402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80000"/>
              </a:lnSpc>
            </a:pPr>
            <a:r>
              <a:rPr lang="zh-TW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精简</a:t>
            </a:r>
            <a:r>
              <a:rPr lang="en-US" altLang="zh-TW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r>
              <a:rPr lang="zh-TW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TW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要求每一个组件都只能有一个根元素，当你有多个根元素时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，就会给你报错，可以使用</a:t>
            </a:r>
            <a:r>
              <a:rPr lang="zh-CN" altLang="mr-I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mr-I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r>
              <a:rPr lang="zh-CN" altLang="mr-I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函数来创</a:t>
            </a:r>
            <a:r>
              <a:rPr lang="zh-CN" altLang="mr-I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mr-I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520" y="2964329"/>
            <a:ext cx="3381239" cy="25111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sp>
        <p:nvSpPr>
          <p:cNvPr id="7" name="虚尾箭头 6"/>
          <p:cNvSpPr/>
          <p:nvPr/>
        </p:nvSpPr>
        <p:spPr>
          <a:xfrm>
            <a:off x="5162225" y="3836930"/>
            <a:ext cx="464327" cy="737346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905" y="3065265"/>
            <a:ext cx="4318000" cy="22987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0689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>
                <a:latin typeface="微软雅黑"/>
                <a:ea typeface="微软雅黑"/>
                <a:cs typeface="微软雅黑"/>
              </a:rPr>
              <a:t>Vue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注意事项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路由变化页面数据不刷新问题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v-for 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子组件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取得</a:t>
            </a:r>
            <a:endParaRPr lang="en-US" altLang="zh-TW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v-if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不必要的组件加载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Uglify</a:t>
            </a:r>
            <a:r>
              <a:rPr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自动删除代码块内的警告语句</a:t>
            </a:r>
            <a:endParaRPr lang="en-US" altLang="zh-TW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的导航条</a:t>
            </a:r>
            <a:endParaRPr lang="en-US" altLang="zh-TW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20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路由变化页面数据不刷新问题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因为依赖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参数获取写在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内，由于路由懒加载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导致退出后再进入并不会运行。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监听路由是否变化。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6" name="矩形 5"/>
          <p:cNvSpPr/>
          <p:nvPr/>
        </p:nvSpPr>
        <p:spPr>
          <a:xfrm>
            <a:off x="3088971" y="3080434"/>
            <a:ext cx="4900187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dirty="0">
                <a:latin typeface="微软雅黑"/>
                <a:ea typeface="微软雅黑"/>
                <a:cs typeface="微软雅黑"/>
              </a:rPr>
              <a:t>watch: {</a:t>
            </a:r>
          </a:p>
          <a:p>
            <a:r>
              <a:rPr lang="mr-IN" altLang="zh-CN" dirty="0">
                <a:latin typeface="微软雅黑"/>
                <a:ea typeface="微软雅黑"/>
                <a:cs typeface="微软雅黑"/>
              </a:rPr>
              <a:t> // </a:t>
            </a:r>
            <a:r>
              <a:rPr lang="zh-CN" altLang="mr-IN" dirty="0">
                <a:latin typeface="微软雅黑"/>
                <a:ea typeface="微软雅黑"/>
                <a:cs typeface="微软雅黑"/>
              </a:rPr>
              <a:t>方法</a:t>
            </a:r>
            <a:r>
              <a:rPr lang="mr-IN" altLang="zh-CN" dirty="0">
                <a:latin typeface="微软雅黑"/>
                <a:ea typeface="微软雅黑"/>
                <a:cs typeface="微软雅黑"/>
              </a:rPr>
              <a:t>1</a:t>
            </a:r>
          </a:p>
          <a:p>
            <a:r>
              <a:rPr lang="mr-IN" altLang="zh-CN" dirty="0">
                <a:latin typeface="微软雅黑"/>
                <a:ea typeface="微软雅黑"/>
                <a:cs typeface="微软雅黑"/>
              </a:rPr>
              <a:t>  '$route' (to, from) { //</a:t>
            </a:r>
            <a:r>
              <a:rPr lang="zh-CN" altLang="mr-IN" dirty="0">
                <a:latin typeface="微软雅黑"/>
                <a:ea typeface="微软雅黑"/>
                <a:cs typeface="微软雅黑"/>
              </a:rPr>
              <a:t>监听路由是否变化</a:t>
            </a:r>
          </a:p>
          <a:p>
            <a:r>
              <a:rPr lang="zh-CN" altLang="mr-IN" dirty="0">
                <a:latin typeface="微软雅黑"/>
                <a:ea typeface="微软雅黑"/>
                <a:cs typeface="微软雅黑"/>
              </a:rPr>
              <a:t>    </a:t>
            </a:r>
            <a:r>
              <a:rPr lang="mr-IN" altLang="zh-CN" dirty="0">
                <a:latin typeface="微软雅黑"/>
                <a:ea typeface="微软雅黑"/>
                <a:cs typeface="微软雅黑"/>
              </a:rPr>
              <a:t>if(this.$route.params.articleId)</a:t>
            </a:r>
            <a:r>
              <a:rPr lang="mr-IN" altLang="zh-CN" dirty="0" smtClean="0">
                <a:latin typeface="微软雅黑"/>
                <a:ea typeface="微软雅黑"/>
                <a:cs typeface="微软雅黑"/>
              </a:rPr>
              <a:t>{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      </a:t>
            </a:r>
            <a:r>
              <a:rPr lang="mr-IN" altLang="zh-CN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lang="mr-IN" altLang="zh-CN" dirty="0">
                <a:latin typeface="微软雅黑"/>
                <a:ea typeface="微软雅黑"/>
                <a:cs typeface="微软雅黑"/>
              </a:rPr>
              <a:t>/ </a:t>
            </a:r>
            <a:r>
              <a:rPr lang="zh-CN" altLang="mr-IN" dirty="0">
                <a:latin typeface="微软雅黑"/>
                <a:ea typeface="微软雅黑"/>
                <a:cs typeface="微软雅黑"/>
              </a:rPr>
              <a:t>判断条件</a:t>
            </a:r>
            <a:r>
              <a:rPr lang="mr-IN" altLang="zh-CN" dirty="0">
                <a:latin typeface="微软雅黑"/>
                <a:ea typeface="微软雅黑"/>
                <a:cs typeface="微软雅黑"/>
              </a:rPr>
              <a:t>1  </a:t>
            </a:r>
            <a:r>
              <a:rPr lang="zh-CN" altLang="mr-IN" dirty="0">
                <a:latin typeface="微软雅黑"/>
                <a:ea typeface="微软雅黑"/>
                <a:cs typeface="微软雅黑"/>
              </a:rPr>
              <a:t>判断传递值的变化</a:t>
            </a:r>
          </a:p>
          <a:p>
            <a:r>
              <a:rPr lang="zh-CN" altLang="mr-IN" dirty="0">
                <a:latin typeface="微软雅黑"/>
                <a:ea typeface="微软雅黑"/>
                <a:cs typeface="微软雅黑"/>
              </a:rPr>
              <a:t>      </a:t>
            </a:r>
            <a:r>
              <a:rPr lang="mr-IN" altLang="zh-CN" dirty="0">
                <a:latin typeface="微软雅黑"/>
                <a:ea typeface="微软雅黑"/>
                <a:cs typeface="微软雅黑"/>
              </a:rPr>
              <a:t>//</a:t>
            </a:r>
            <a:r>
              <a:rPr lang="zh-CN" altLang="mr-IN" dirty="0">
                <a:latin typeface="微软雅黑"/>
                <a:ea typeface="微软雅黑"/>
                <a:cs typeface="微软雅黑"/>
              </a:rPr>
              <a:t>获取数据</a:t>
            </a:r>
          </a:p>
          <a:p>
            <a:r>
              <a:rPr lang="zh-CN" altLang="mr-IN" dirty="0">
                <a:latin typeface="微软雅黑"/>
                <a:ea typeface="微软雅黑"/>
                <a:cs typeface="微软雅黑"/>
              </a:rPr>
              <a:t>    </a:t>
            </a:r>
            <a:r>
              <a:rPr lang="mr-IN" altLang="zh-CN" dirty="0">
                <a:latin typeface="微软雅黑"/>
                <a:ea typeface="微软雅黑"/>
                <a:cs typeface="微软雅黑"/>
              </a:rPr>
              <a:t>}</a:t>
            </a:r>
          </a:p>
          <a:p>
            <a:r>
              <a:rPr lang="mr-IN" altLang="zh-CN" dirty="0">
                <a:latin typeface="微软雅黑"/>
                <a:ea typeface="微软雅黑"/>
                <a:cs typeface="微软雅黑"/>
              </a:rPr>
              <a:t>  }</a:t>
            </a:r>
          </a:p>
          <a:p>
            <a:r>
              <a:rPr lang="mr-IN" altLang="zh-CN" dirty="0" smtClean="0">
                <a:latin typeface="微软雅黑"/>
                <a:ea typeface="微软雅黑"/>
                <a:cs typeface="微软雅黑"/>
              </a:rPr>
              <a:t>}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16283" y="3107743"/>
            <a:ext cx="4818247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dirty="0">
                <a:latin typeface="微软雅黑"/>
                <a:ea typeface="微软雅黑"/>
                <a:cs typeface="微软雅黑"/>
              </a:rPr>
              <a:t>watch: {</a:t>
            </a:r>
          </a:p>
          <a:p>
            <a:r>
              <a:rPr lang="mr-IN" altLang="zh-CN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lang="mr-IN" altLang="zh-CN" dirty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mr-IN" dirty="0">
                <a:latin typeface="微软雅黑"/>
                <a:ea typeface="微软雅黑"/>
                <a:cs typeface="微软雅黑"/>
              </a:rPr>
              <a:t>方法</a:t>
            </a:r>
            <a:r>
              <a:rPr lang="mr-IN" altLang="zh-CN" dirty="0">
                <a:latin typeface="微软雅黑"/>
                <a:ea typeface="微软雅黑"/>
                <a:cs typeface="微软雅黑"/>
              </a:rPr>
              <a:t>2</a:t>
            </a:r>
          </a:p>
          <a:p>
            <a:r>
              <a:rPr lang="mr-IN" altLang="zh-CN" dirty="0">
                <a:latin typeface="微软雅黑"/>
                <a:ea typeface="微软雅黑"/>
                <a:cs typeface="微软雅黑"/>
              </a:rPr>
              <a:t>  '$route'(to, from) {</a:t>
            </a:r>
          </a:p>
          <a:p>
            <a:r>
              <a:rPr lang="mr-IN" altLang="zh-CN" dirty="0">
                <a:latin typeface="微软雅黑"/>
                <a:ea typeface="微软雅黑"/>
                <a:cs typeface="微软雅黑"/>
              </a:rPr>
              <a:t>    if (to.path == "/page") {    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     </a:t>
            </a:r>
            <a:r>
              <a:rPr lang="mr-IN" altLang="zh-CN" dirty="0">
                <a:latin typeface="微软雅黑"/>
                <a:ea typeface="微软雅黑"/>
                <a:cs typeface="微软雅黑"/>
              </a:rPr>
              <a:t>/// </a:t>
            </a:r>
            <a:r>
              <a:rPr lang="zh-CN" altLang="mr-IN" dirty="0">
                <a:latin typeface="微软雅黑"/>
                <a:ea typeface="微软雅黑"/>
                <a:cs typeface="微软雅黑"/>
              </a:rPr>
              <a:t>判断条件</a:t>
            </a:r>
            <a:r>
              <a:rPr lang="mr-IN" altLang="zh-CN" dirty="0">
                <a:latin typeface="微软雅黑"/>
                <a:ea typeface="微软雅黑"/>
                <a:cs typeface="微软雅黑"/>
              </a:rPr>
              <a:t>2 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mr-IN" dirty="0" smtClean="0">
                <a:latin typeface="微软雅黑"/>
                <a:ea typeface="微软雅黑"/>
                <a:cs typeface="微软雅黑"/>
              </a:rPr>
              <a:t>监听</a:t>
            </a:r>
            <a:r>
              <a:rPr lang="zh-CN" altLang="mr-IN" dirty="0">
                <a:latin typeface="微软雅黑"/>
                <a:ea typeface="微软雅黑"/>
                <a:cs typeface="微软雅黑"/>
              </a:rPr>
              <a:t>路由名</a:t>
            </a:r>
          </a:p>
          <a:p>
            <a:r>
              <a:rPr lang="zh-CN" altLang="mr-IN" dirty="0">
                <a:latin typeface="微软雅黑"/>
                <a:ea typeface="微软雅黑"/>
                <a:cs typeface="微软雅黑"/>
              </a:rPr>
              <a:t>       </a:t>
            </a:r>
            <a:r>
              <a:rPr lang="mr-IN" altLang="zh-CN" dirty="0">
                <a:latin typeface="微软雅黑"/>
                <a:ea typeface="微软雅黑"/>
                <a:cs typeface="微软雅黑"/>
              </a:rPr>
              <a:t>this.message = this.$route.query.msg    </a:t>
            </a:r>
          </a:p>
          <a:p>
            <a:r>
              <a:rPr lang="mr-IN" altLang="zh-CN" dirty="0">
                <a:latin typeface="微软雅黑"/>
                <a:ea typeface="微软雅黑"/>
                <a:cs typeface="微软雅黑"/>
              </a:rPr>
              <a:t>    }</a:t>
            </a:r>
          </a:p>
          <a:p>
            <a:r>
              <a:rPr lang="mr-IN" altLang="zh-CN" dirty="0">
                <a:latin typeface="微软雅黑"/>
                <a:ea typeface="微软雅黑"/>
                <a:cs typeface="微软雅黑"/>
              </a:rPr>
              <a:t>  }</a:t>
            </a:r>
          </a:p>
          <a:p>
            <a:r>
              <a:rPr lang="mr-IN" altLang="zh-CN" dirty="0">
                <a:latin typeface="微软雅黑"/>
                <a:ea typeface="微软雅黑"/>
                <a:cs typeface="微软雅黑"/>
              </a:rPr>
              <a:t>}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74830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v-for </a:t>
            </a:r>
            <a:r>
              <a:rPr lang="zh-TW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子组件</a:t>
            </a:r>
            <a:r>
              <a:rPr lang="en-US" altLang="zh-TW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TW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的取得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主要通过数据驱动的方式来进行操作，遇上要直接操作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的时候可以通过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this.$el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来获取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的实体元素。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对于子组件在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mounted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方法中获取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4" name="矩形 3"/>
          <p:cNvSpPr/>
          <p:nvPr/>
        </p:nvSpPr>
        <p:spPr>
          <a:xfrm>
            <a:off x="3102626" y="3283297"/>
            <a:ext cx="5296231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/>
                <a:ea typeface="微软雅黑"/>
                <a:cs typeface="微软雅黑"/>
              </a:rPr>
              <a:t>methods: {</a:t>
            </a:r>
          </a:p>
          <a:p>
            <a:r>
              <a:rPr lang="en-US" altLang="zh-CN" dirty="0">
                <a:latin typeface="微软雅黑"/>
                <a:ea typeface="微软雅黑"/>
                <a:cs typeface="微软雅黑"/>
              </a:rPr>
              <a:t>    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setStageSize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: function (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sizeObj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) {</a:t>
            </a:r>
          </a:p>
          <a:p>
            <a:r>
              <a:rPr lang="en-US" altLang="zh-CN" dirty="0">
                <a:latin typeface="微软雅黑"/>
                <a:ea typeface="微软雅黑"/>
                <a:cs typeface="微软雅黑"/>
              </a:rPr>
              <a:t>      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var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 stage = 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this.$el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; // 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这里获取实体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DOM</a:t>
            </a:r>
          </a:p>
          <a:p>
            <a:r>
              <a:rPr lang="en-US" altLang="zh-CN" dirty="0">
                <a:latin typeface="微软雅黑"/>
                <a:ea typeface="微软雅黑"/>
                <a:cs typeface="微软雅黑"/>
              </a:rPr>
              <a:t>      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stage.style.width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 = 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sizeObj.width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 + '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px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';</a:t>
            </a:r>
          </a:p>
          <a:p>
            <a:r>
              <a:rPr lang="en-US" altLang="zh-CN" dirty="0">
                <a:latin typeface="微软雅黑"/>
                <a:ea typeface="微软雅黑"/>
                <a:cs typeface="微软雅黑"/>
              </a:rPr>
              <a:t>      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stage.style.height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 = 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sizeObj.height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 + '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px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';</a:t>
            </a:r>
          </a:p>
          <a:p>
            <a:r>
              <a:rPr lang="en-US" altLang="zh-CN" dirty="0">
                <a:latin typeface="微软雅黑"/>
                <a:ea typeface="微软雅黑"/>
                <a:cs typeface="微软雅黑"/>
              </a:rPr>
              <a:t>    },</a:t>
            </a:r>
          </a:p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}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04803" y="3164683"/>
            <a:ext cx="5296231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/>
                <a:ea typeface="微软雅黑"/>
                <a:cs typeface="微软雅黑"/>
              </a:rPr>
              <a:t>methods: {</a:t>
            </a:r>
          </a:p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   mounted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() {</a:t>
            </a:r>
          </a:p>
          <a:p>
            <a:r>
              <a:rPr lang="en-US" altLang="zh-CN" dirty="0">
                <a:latin typeface="微软雅黑"/>
                <a:ea typeface="微软雅黑"/>
                <a:cs typeface="微软雅黑"/>
              </a:rPr>
              <a:t>        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this.pictureList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 = 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imgList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;</a:t>
            </a:r>
          </a:p>
          <a:p>
            <a:r>
              <a:rPr lang="en-US" altLang="zh-CN" dirty="0">
                <a:latin typeface="微软雅黑"/>
                <a:ea typeface="微软雅黑"/>
                <a:cs typeface="微软雅黑"/>
              </a:rPr>
              <a:t>        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this.initImgArrangeList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(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this.pictureList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);</a:t>
            </a:r>
          </a:p>
          <a:p>
            <a:r>
              <a:rPr lang="en-US" altLang="zh-CN" dirty="0">
                <a:latin typeface="微软雅黑"/>
                <a:ea typeface="微软雅黑"/>
                <a:cs typeface="微软雅黑"/>
              </a:rPr>
              <a:t>        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this.setStageSize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(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stageOpt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); 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      /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/ 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这个方法用到了实体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DOM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元素</a:t>
            </a:r>
          </a:p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   }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,</a:t>
            </a:r>
          </a:p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}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66107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v-if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减少不必要的组件加载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v-if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指令其实很有用处，它可以让我们项目中暂时不需要的组件不进行渲染，等需要用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到的时候在渲染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比如弹窗组件在不需要使用时自动隐藏。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可以减少页面首次加载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的时间和文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45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Uglify</a:t>
            </a:r>
            <a:r>
              <a:rPr lang="en-US" altLang="zh-TW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自动删除代码块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内的警告语句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Uglify</a:t>
            </a:r>
            <a:r>
              <a:rPr lang="en-US" altLang="zh-TW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是一款插件，通常在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在生产环境的</a:t>
            </a:r>
            <a:r>
              <a:rPr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配置文件中使用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，删除警告语句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，具体的使用方法是：</a:t>
            </a:r>
            <a:endParaRPr lang="en-US" altLang="zh-TW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功能是：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删除警告语句可以缩减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文件的体积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方法是：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env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中配置一个环境变量如</a:t>
            </a:r>
            <a:r>
              <a:rPr lang="en-US" altLang="zh-TW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isproduction</a:t>
            </a:r>
            <a:endParaRPr lang="en-US" altLang="zh-TW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TW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webpack.config.js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的最后，</a:t>
            </a:r>
            <a:r>
              <a:rPr lang="zh-TW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加上个如下代码</a:t>
            </a:r>
            <a:endParaRPr lang="en-US" altLang="zh-TW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41466" y="4062664"/>
            <a:ext cx="60960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/>
              <a:t>if(</a:t>
            </a:r>
            <a:r>
              <a:rPr lang="en-US" altLang="zh-CN" dirty="0" err="1"/>
              <a:t>isProduction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module.exports.plugins.push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new </a:t>
            </a:r>
            <a:r>
              <a:rPr lang="en-US" altLang="zh-CN" dirty="0" err="1"/>
              <a:t>webpack.optimize.UglifyJsPlugin</a:t>
            </a:r>
            <a:r>
              <a:rPr lang="en-US" altLang="zh-CN" dirty="0"/>
              <a:t>({</a:t>
            </a:r>
            <a:r>
              <a:rPr lang="en-US" altLang="zh-CN" dirty="0" err="1"/>
              <a:t>sourceMap</a:t>
            </a:r>
            <a:r>
              <a:rPr lang="en-US" altLang="zh-CN" dirty="0"/>
              <a:t>: true})</a:t>
            </a:r>
          </a:p>
          <a:p>
            <a:r>
              <a:rPr lang="en-US" altLang="zh-CN" dirty="0"/>
              <a:t>  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59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案例——制作导航菜单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点击时，菜单获取到焦点。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点击后，内容与菜单对应。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代码分析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974" y="3823527"/>
            <a:ext cx="3258835" cy="1433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898" y="3550183"/>
            <a:ext cx="5978681" cy="1952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4933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200" b="1" dirty="0">
                <a:latin typeface="微软雅黑"/>
                <a:ea typeface="微软雅黑"/>
                <a:cs typeface="微软雅黑"/>
              </a:rPr>
              <a:t>打包</a:t>
            </a:r>
            <a:r>
              <a:rPr kumimoji="1" lang="zh-TW" altLang="en-US" sz="3200" b="1" dirty="0" smtClean="0">
                <a:latin typeface="微软雅黑"/>
                <a:ea typeface="微软雅黑"/>
                <a:cs typeface="微软雅黑"/>
              </a:rPr>
              <a:t>工具</a:t>
            </a:r>
            <a:r>
              <a:rPr kumimoji="1" lang="en-US" altLang="zh-TW" sz="3200" b="1" dirty="0" smtClean="0">
                <a:latin typeface="微软雅黑"/>
                <a:ea typeface="微软雅黑"/>
                <a:cs typeface="微软雅黑"/>
              </a:rPr>
              <a:t>——</a:t>
            </a:r>
            <a:r>
              <a:rPr kumimoji="1" lang="en-US" altLang="zh-TW" sz="3200" b="1" dirty="0" err="1" smtClean="0">
                <a:latin typeface="微软雅黑"/>
                <a:ea typeface="微软雅黑"/>
                <a:cs typeface="微软雅黑"/>
              </a:rPr>
              <a:t>webpack</a:t>
            </a:r>
            <a:r>
              <a:rPr kumimoji="1" lang="zh-TW" altLang="en-US" sz="3200" b="1" dirty="0" smtClean="0">
                <a:latin typeface="微软雅黑"/>
                <a:ea typeface="微软雅黑"/>
                <a:cs typeface="微软雅黑"/>
              </a:rPr>
              <a:t>实战</a:t>
            </a:r>
            <a:endParaRPr kumimoji="1" lang="zh-CN" altLang="en-US" sz="32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微软雅黑"/>
                <a:ea typeface="微软雅黑"/>
                <a:cs typeface="微软雅黑"/>
              </a:rPr>
              <a:t>特点与优势</a:t>
            </a:r>
          </a:p>
          <a:p>
            <a:r>
              <a:rPr kumimoji="1" lang="zh-TW" altLang="en-US" dirty="0" smtClean="0">
                <a:latin typeface="微软雅黑"/>
                <a:ea typeface="微软雅黑"/>
                <a:cs typeface="微软雅黑"/>
              </a:rPr>
              <a:t>安装</a:t>
            </a:r>
            <a:r>
              <a:rPr kumimoji="1" lang="zh-TW" altLang="en-US" dirty="0">
                <a:latin typeface="微软雅黑"/>
                <a:ea typeface="微软雅黑"/>
                <a:cs typeface="微软雅黑"/>
              </a:rPr>
              <a:t>与配置</a:t>
            </a:r>
          </a:p>
          <a:p>
            <a:r>
              <a:rPr kumimoji="1" lang="zh-TW" altLang="en-US" dirty="0" smtClean="0">
                <a:latin typeface="微软雅黑"/>
                <a:ea typeface="微软雅黑"/>
                <a:cs typeface="微软雅黑"/>
              </a:rPr>
              <a:t>配置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和</a:t>
            </a:r>
            <a:r>
              <a:rPr kumimoji="1" lang="zh-TW" altLang="en-US" dirty="0" smtClean="0">
                <a:latin typeface="微软雅黑"/>
                <a:ea typeface="微软雅黑"/>
                <a:cs typeface="微软雅黑"/>
              </a:rPr>
              <a:t>插件使用说</a:t>
            </a:r>
            <a:r>
              <a:rPr kumimoji="1" lang="zh-TW" altLang="en-US" dirty="0">
                <a:latin typeface="微软雅黑"/>
                <a:ea typeface="微软雅黑"/>
                <a:cs typeface="微软雅黑"/>
              </a:rPr>
              <a:t>明</a:t>
            </a:r>
          </a:p>
          <a:p>
            <a:r>
              <a:rPr kumimoji="1" lang="zh-TW" altLang="en-US" dirty="0" smtClean="0">
                <a:latin typeface="微软雅黑"/>
                <a:ea typeface="微软雅黑"/>
                <a:cs typeface="微软雅黑"/>
              </a:rPr>
              <a:t>公共代码</a:t>
            </a:r>
            <a:endParaRPr kumimoji="1" lang="zh-TW" altLang="en-US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热更新</a:t>
            </a:r>
            <a:endParaRPr kumimoji="1" lang="zh-TW" altLang="en-US" dirty="0">
              <a:latin typeface="微软雅黑"/>
              <a:ea typeface="微软雅黑"/>
              <a:cs typeface="微软雅黑"/>
            </a:endParaRPr>
          </a:p>
          <a:p>
            <a:r>
              <a:rPr kumimoji="1" lang="zh-TW" altLang="en-US" dirty="0" smtClean="0">
                <a:latin typeface="微软雅黑"/>
                <a:ea typeface="微软雅黑"/>
                <a:cs typeface="微软雅黑"/>
              </a:rPr>
              <a:t>动态</a:t>
            </a:r>
            <a:r>
              <a:rPr kumimoji="1" lang="en-US" altLang="zh-TW" dirty="0">
                <a:latin typeface="微软雅黑"/>
                <a:ea typeface="微软雅黑"/>
                <a:cs typeface="微软雅黑"/>
              </a:rPr>
              <a:t>import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35966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学习路径图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7822" y="3345352"/>
            <a:ext cx="846714" cy="369332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html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78877" y="3347553"/>
            <a:ext cx="846714" cy="369332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css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27757" y="3962007"/>
            <a:ext cx="1336181" cy="369332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javascript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47604" y="2894751"/>
            <a:ext cx="2185073" cy="1720474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虚尾箭头 8"/>
          <p:cNvSpPr/>
          <p:nvPr/>
        </p:nvSpPr>
        <p:spPr>
          <a:xfrm>
            <a:off x="3755583" y="3359006"/>
            <a:ext cx="641864" cy="764655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18129" y="3263735"/>
            <a:ext cx="846714" cy="369332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node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631786" y="3707725"/>
            <a:ext cx="846714" cy="369332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npm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08877" y="2894766"/>
            <a:ext cx="1117675" cy="172045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90304" y="2268840"/>
            <a:ext cx="4627441" cy="2578527"/>
          </a:xfrm>
          <a:prstGeom prst="rect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虚尾箭头 13"/>
          <p:cNvSpPr/>
          <p:nvPr/>
        </p:nvSpPr>
        <p:spPr>
          <a:xfrm>
            <a:off x="5983797" y="3429479"/>
            <a:ext cx="641864" cy="764655"/>
          </a:xfrm>
          <a:prstGeom prst="stripedRightArrow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119464" y="3308788"/>
            <a:ext cx="846714" cy="369332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ts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119463" y="3854970"/>
            <a:ext cx="846714" cy="369332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955590" y="2894767"/>
            <a:ext cx="1156478" cy="1706804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73973" y="2134494"/>
            <a:ext cx="8080405" cy="3136149"/>
          </a:xfrm>
          <a:prstGeom prst="rect">
            <a:avLst/>
          </a:prstGeom>
          <a:noFill/>
          <a:ln w="19050" cmpd="sng">
            <a:solidFill>
              <a:srgbClr val="0000FF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虚尾箭头 18"/>
          <p:cNvSpPr/>
          <p:nvPr/>
        </p:nvSpPr>
        <p:spPr>
          <a:xfrm>
            <a:off x="8293939" y="3458991"/>
            <a:ext cx="641864" cy="764655"/>
          </a:xfrm>
          <a:prstGeom prst="stripedRight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429618" y="3351954"/>
            <a:ext cx="1154289" cy="369332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vue2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443276" y="3884483"/>
            <a:ext cx="1140632" cy="369332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vue</a:t>
            </a:r>
            <a:r>
              <a:rPr kumimoji="1" lang="en-US" altLang="zh-CN" dirty="0" smtClean="0"/>
              <a:t>-cli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320367" y="2894766"/>
            <a:ext cx="1388627" cy="2048183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752911" y="2785529"/>
            <a:ext cx="4213383" cy="2334913"/>
          </a:xfrm>
          <a:prstGeom prst="rect">
            <a:avLst/>
          </a:prstGeom>
          <a:noFill/>
          <a:ln w="19050" cmpd="sng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188127" y="2266640"/>
            <a:ext cx="1611488" cy="400110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基础阶段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58721" y="2118640"/>
            <a:ext cx="1611488" cy="400110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进阶阶段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93914" y="4432864"/>
            <a:ext cx="1261769" cy="369332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vue</a:t>
            </a:r>
            <a:r>
              <a:rPr kumimoji="1" lang="en-US" altLang="zh-CN" dirty="0" smtClean="0"/>
              <a:t>-router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750749" y="4728862"/>
            <a:ext cx="1611488" cy="400110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项目阶段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七边形 29"/>
          <p:cNvSpPr/>
          <p:nvPr/>
        </p:nvSpPr>
        <p:spPr>
          <a:xfrm>
            <a:off x="1584175" y="2881110"/>
            <a:ext cx="327760" cy="30040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2" name="七边形 31"/>
          <p:cNvSpPr/>
          <p:nvPr/>
        </p:nvSpPr>
        <p:spPr>
          <a:xfrm>
            <a:off x="4645447" y="2883309"/>
            <a:ext cx="327760" cy="30040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3" name="七边形 32"/>
          <p:cNvSpPr/>
          <p:nvPr/>
        </p:nvSpPr>
        <p:spPr>
          <a:xfrm>
            <a:off x="7035367" y="2896966"/>
            <a:ext cx="327760" cy="30040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4" name="七边形 33"/>
          <p:cNvSpPr/>
          <p:nvPr/>
        </p:nvSpPr>
        <p:spPr>
          <a:xfrm>
            <a:off x="9382139" y="2894766"/>
            <a:ext cx="327760" cy="30040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629837" y="4153364"/>
            <a:ext cx="846714" cy="369332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yarn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10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200" dirty="0">
                <a:latin typeface="微软雅黑"/>
                <a:ea typeface="微软雅黑"/>
                <a:cs typeface="微软雅黑"/>
              </a:rPr>
              <a:t>特点与优势</a:t>
            </a:r>
            <a:endParaRPr kumimoji="1" lang="zh-TW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是模块打包机，它分析项目结构，找到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模块并将其打包为合适的格式以供浏览器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代码转换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文件优化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代码分割。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模块合并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自动刷新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代码校验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29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200" dirty="0">
                <a:latin typeface="微软雅黑"/>
                <a:ea typeface="微软雅黑"/>
                <a:cs typeface="微软雅黑"/>
              </a:rPr>
              <a:t>安装与配置</a:t>
            </a:r>
            <a:endParaRPr kumimoji="1" lang="zh-TW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使用如下的语句进入工具的安装：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install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-cli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-server </a:t>
            </a:r>
            <a:r>
              <a:rPr lang="mr-I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安装成功后，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创建三个文件夹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输入命令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初始化项目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166" y="3569156"/>
            <a:ext cx="2649681" cy="20164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97924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200" dirty="0">
                <a:latin typeface="微软雅黑"/>
                <a:ea typeface="微软雅黑"/>
                <a:cs typeface="微软雅黑"/>
              </a:rPr>
              <a:t>配置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和</a:t>
            </a:r>
            <a:r>
              <a:rPr kumimoji="1" lang="zh-TW" altLang="en-US" sz="3200" dirty="0">
                <a:latin typeface="微软雅黑"/>
                <a:ea typeface="微软雅黑"/>
                <a:cs typeface="微软雅黑"/>
              </a:rPr>
              <a:t>插件使用说明</a:t>
            </a:r>
            <a:endParaRPr kumimoji="1" lang="zh-TW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   入口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执行构建的第一步将从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始。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里一切皆模块，一个模块对应着一个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Chunk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 一个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Chunk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由多个模块组合而成，用于代码合并与分割。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模块转换器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，用于把模块原内容按照需求转换成新内容。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 扩展插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程中注入扩展逻辑来改变构建。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输出结果。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76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200" dirty="0">
                <a:latin typeface="微软雅黑"/>
                <a:ea typeface="微软雅黑"/>
                <a:cs typeface="微软雅黑"/>
              </a:rPr>
              <a:t>公共代码</a:t>
            </a:r>
            <a:endParaRPr kumimoji="1" lang="zh-TW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在配置文件中，通过下列代码实现公共代码的提取。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124" y="2416067"/>
            <a:ext cx="6145507" cy="368373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11554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热更新</a:t>
            </a:r>
            <a:endParaRPr kumimoji="1" lang="zh-TW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配置文件中，通过下列代码实现服务端搭建，并在开启热更新，后在逻辑代码中进行关联执行。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685" y="2952582"/>
            <a:ext cx="5395225" cy="226345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907" y="2911388"/>
            <a:ext cx="3833896" cy="23480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37673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dirty="0" err="1" smtClean="0">
                <a:latin typeface="微软雅黑"/>
                <a:ea typeface="微软雅黑"/>
                <a:cs typeface="微软雅黑"/>
              </a:rPr>
              <a:t>动态import</a:t>
            </a:r>
            <a:endParaRPr kumimoji="1" lang="zh-TW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在逻辑代码中，使用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export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方式导出对象，再使用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方式直接导入动态的变量和函数。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242" y="3042646"/>
            <a:ext cx="4139310" cy="161311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532" y="2964245"/>
            <a:ext cx="4305300" cy="17907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9591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微软雅黑"/>
                <a:ea typeface="微软雅黑"/>
                <a:cs typeface="微软雅黑"/>
              </a:rPr>
              <a:t>单元测试</a:t>
            </a:r>
            <a:r>
              <a:rPr lang="zh-CN" altLang="zh-CN" sz="3200" dirty="0">
                <a:latin typeface="微软雅黑"/>
                <a:ea typeface="微软雅黑"/>
                <a:cs typeface="微软雅黑"/>
              </a:rPr>
              <a:t>——</a:t>
            </a:r>
            <a:r>
              <a:rPr lang="en-US" altLang="zh-CN" sz="3200" dirty="0">
                <a:latin typeface="微软雅黑"/>
                <a:ea typeface="微软雅黑"/>
                <a:cs typeface="微软雅黑"/>
              </a:rPr>
              <a:t>Jasmine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基础与</a:t>
            </a:r>
            <a:r>
              <a:rPr lang="zh-CN" altLang="en-US" sz="3200" dirty="0" smtClean="0">
                <a:latin typeface="微软雅黑"/>
                <a:ea typeface="微软雅黑"/>
                <a:cs typeface="微软雅黑"/>
              </a:rPr>
              <a:t>使用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基础介绍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使用语法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41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基础介绍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测试工具产生背景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作为一种客户端脚本语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言，没有集成开发调试环境，对于开发人员来说，调试的难度非常大。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前端页面逻辑日益复杂，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变得庞大和臃肿，导致维护的难度变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急需一套测试工具来保证重构后的代码的兼容性。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4403" y="4118225"/>
            <a:ext cx="3123496" cy="1015663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6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jasmine</a:t>
            </a:r>
            <a:endParaRPr lang="zh-CN" altLang="en-US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3348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基础介绍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Jasmine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框架的定义：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它是一个用来编写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测试的框架，它不依赖于任何其它的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框架，也不需要对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它有拥有灵巧而明确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的语法可以让你轻松的编写测试代码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103129" y="3208820"/>
            <a:ext cx="7415575" cy="244416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每个测试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都在一个测试集中运行，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Suite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就是一个测试集，用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describe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函数封装。 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Spec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表示每个测试用例，用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it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函数封装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通过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expect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函数，作为程序断言来判断相等关系。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setup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过程用</a:t>
            </a:r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beforeEach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函数封装，</a:t>
            </a:r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tearDown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过程用</a:t>
            </a:r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afterEach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封装。</a:t>
            </a:r>
          </a:p>
        </p:txBody>
      </p:sp>
    </p:spTree>
    <p:extLst>
      <p:ext uri="{BB962C8B-B14F-4D97-AF65-F5344CB8AC3E}">
        <p14:creationId xmlns:p14="http://schemas.microsoft.com/office/powerpoint/2010/main" val="2721704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基础介绍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Jasmine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框架的安装：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可以直接采用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brow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安装包在控制台进行安装。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直接将文件导入测试报告页进行安装，下载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1.3.1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版本框架，导入文件代码如下：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14129" y="2711806"/>
            <a:ext cx="218032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bower install jasmine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47" y="3762975"/>
            <a:ext cx="5640447" cy="20198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2751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框架演变过程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结构的优势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Angular1.X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React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组件化的优势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7447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基础介绍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Jasmine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框架的环璄配置：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为达到最佳测试效果，采用下列的配置来执行测试实例。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6119" y="3003999"/>
            <a:ext cx="2239695" cy="1037746"/>
          </a:xfrm>
          <a:prstGeom prst="rect">
            <a:avLst/>
          </a:prstGeom>
          <a:solidFill>
            <a:srgbClr val="3366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Src.js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文件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虚尾箭头 6"/>
          <p:cNvSpPr/>
          <p:nvPr/>
        </p:nvSpPr>
        <p:spPr>
          <a:xfrm rot="5400000">
            <a:off x="2485519" y="4178291"/>
            <a:ext cx="587238" cy="395982"/>
          </a:xfrm>
          <a:prstGeom prst="striped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502239" y="4697164"/>
            <a:ext cx="2813275" cy="10377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包括需要测试的业务逻辑内容。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82466" y="3006199"/>
            <a:ext cx="2239695" cy="1037746"/>
          </a:xfrm>
          <a:prstGeom prst="rect">
            <a:avLst/>
          </a:prstGeom>
          <a:solidFill>
            <a:srgbClr val="3366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report.js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文件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虚尾箭头 9"/>
          <p:cNvSpPr/>
          <p:nvPr/>
        </p:nvSpPr>
        <p:spPr>
          <a:xfrm rot="5400000">
            <a:off x="5901866" y="4180491"/>
            <a:ext cx="587238" cy="395982"/>
          </a:xfrm>
          <a:prstGeom prst="striped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918586" y="4699364"/>
            <a:ext cx="2813275" cy="10377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包括初始化启动单元测试的代码内容。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46414" y="3006199"/>
            <a:ext cx="2239695" cy="1037746"/>
          </a:xfrm>
          <a:prstGeom prst="rect">
            <a:avLst/>
          </a:prstGeom>
          <a:solidFill>
            <a:srgbClr val="3366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test.js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文件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虚尾箭头 12"/>
          <p:cNvSpPr/>
          <p:nvPr/>
        </p:nvSpPr>
        <p:spPr>
          <a:xfrm rot="5400000">
            <a:off x="9165814" y="4180491"/>
            <a:ext cx="587238" cy="395982"/>
          </a:xfrm>
          <a:prstGeom prst="striped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182534" y="4699364"/>
            <a:ext cx="2813275" cy="10377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包括进行单元素测试的代码内容。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4781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基础介绍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Jasmine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框架的启动代码：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report.js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中，直接调用启动框架的对象，并在页面加载成功后执行，代码如下：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79" y="3049780"/>
            <a:ext cx="5935605" cy="2425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7" name="圆角矩形标注 6"/>
          <p:cNvSpPr/>
          <p:nvPr/>
        </p:nvSpPr>
        <p:spPr>
          <a:xfrm>
            <a:off x="7716023" y="3468259"/>
            <a:ext cx="3195664" cy="1734127"/>
          </a:xfrm>
          <a:prstGeom prst="wedgeRoundRectCallout">
            <a:avLst>
              <a:gd name="adj1" fmla="val -77193"/>
              <a:gd name="adj2" fmla="val -136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获取测试引擎对象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实例化页面报告对象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将报告对象加入到引擎中。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设置引擎测试内容的过滤值。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执行测试引擎。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3121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使用语法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Jasmine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框架的第一个测试案例：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测试一个函数的返回值是否为期望内容。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25" y="2884228"/>
            <a:ext cx="2814863" cy="10619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249" y="3905165"/>
            <a:ext cx="2762856" cy="17449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707" y="3641474"/>
            <a:ext cx="3945385" cy="13151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14248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使用语法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Jasmine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框架的第二个测试案例：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测试一个函数的返回值是倒序内容。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08" y="2940382"/>
            <a:ext cx="4986724" cy="77365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284" y="3746374"/>
            <a:ext cx="4813689" cy="12785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643" y="3747329"/>
            <a:ext cx="3213100" cy="1930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641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使用语法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Jasmine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框架的基础语法：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有二个核心的部分：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describe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函数块和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函数块，它们都有二个参数，第一个参数：测试描述，第二个参数：测试逻辑函数。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85078" y="3195166"/>
            <a:ext cx="6787369" cy="25397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58659" y="3208821"/>
            <a:ext cx="264041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it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函数块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（第二个参数）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936196" y="3932512"/>
            <a:ext cx="2690365" cy="114698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微软雅黑"/>
                <a:ea typeface="微软雅黑"/>
                <a:cs typeface="微软雅黑"/>
              </a:rPr>
              <a:t>expect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方法用于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表明测试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的预期</a:t>
            </a:r>
          </a:p>
        </p:txBody>
      </p:sp>
      <p:sp>
        <p:nvSpPr>
          <p:cNvPr id="13" name="椭圆 12"/>
          <p:cNvSpPr/>
          <p:nvPr/>
        </p:nvSpPr>
        <p:spPr>
          <a:xfrm>
            <a:off x="5954323" y="3987130"/>
            <a:ext cx="2198725" cy="10923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latin typeface="微软雅黑"/>
                <a:ea typeface="微软雅黑"/>
                <a:cs typeface="微软雅黑"/>
              </a:rPr>
              <a:t>toBe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表示是否等于预期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6883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Jasmine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框架的使用时的注意事项：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函数块可以包含多个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过程，只要有其中的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不符合期望，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就会测试不通过；而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describe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也可以包含多个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，只要有中有一个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报错，那么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describe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就会测试不通过。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beforeEach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describe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执行之前运行，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afterEach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调用后运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beforeEach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方法初始化的代码。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afterEach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方法在继续前重置这些变量。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可以用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xdescribe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来禁用，更多匹配函数见附录：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764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Jasmine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框架的匹配函数：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expect(x).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toEqual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(y);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相等时候通过</a:t>
            </a:r>
          </a:p>
          <a:p>
            <a:pPr>
              <a:lnSpc>
                <a:spcPct val="7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expect(x).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toBe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(y);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是同一个对象时候通过</a:t>
            </a:r>
          </a:p>
          <a:p>
            <a:pPr>
              <a:lnSpc>
                <a:spcPct val="7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expect(x).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toMatch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(pattern); x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（字符串或正则表达式）时通过</a:t>
            </a:r>
          </a:p>
          <a:p>
            <a:pPr>
              <a:lnSpc>
                <a:spcPct val="7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expect(x).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toBeDefined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x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时通过</a:t>
            </a:r>
          </a:p>
          <a:p>
            <a:pPr>
              <a:lnSpc>
                <a:spcPct val="7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expect(x).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toBeUndefined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x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时通过</a:t>
            </a:r>
          </a:p>
          <a:p>
            <a:pPr>
              <a:lnSpc>
                <a:spcPct val="7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expect(x).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toBeNull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x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时通过</a:t>
            </a:r>
          </a:p>
          <a:p>
            <a:pPr>
              <a:lnSpc>
                <a:spcPct val="7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expect(x).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toBeTruthy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x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等价时候通过</a:t>
            </a:r>
          </a:p>
          <a:p>
            <a:pPr>
              <a:lnSpc>
                <a:spcPct val="7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expect(x).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toBeFalsy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x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等价时候通过</a:t>
            </a:r>
          </a:p>
          <a:p>
            <a:pPr>
              <a:lnSpc>
                <a:spcPct val="7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expect(x).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toContain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(y);x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（数组或字符串）包含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时通过</a:t>
            </a:r>
          </a:p>
          <a:p>
            <a:pPr>
              <a:lnSpc>
                <a:spcPct val="7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expect(x).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toBeLessThan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(y); x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时通过</a:t>
            </a:r>
          </a:p>
          <a:p>
            <a:pPr>
              <a:lnSpc>
                <a:spcPct val="7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expect(x).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toBeGreaterThan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(y); x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时通过</a:t>
            </a:r>
          </a:p>
          <a:p>
            <a:pPr>
              <a:lnSpc>
                <a:spcPct val="70000"/>
              </a:lnSpc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expect(function(){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();}).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toThrow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(e);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抛出异常时候通过</a:t>
            </a:r>
          </a:p>
          <a:p>
            <a:pPr marL="0" indent="0">
              <a:lnSpc>
                <a:spcPct val="60000"/>
              </a:lnSpc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40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b="1" dirty="0">
                <a:latin typeface="微软雅黑"/>
                <a:ea typeface="微软雅黑"/>
                <a:cs typeface="微软雅黑"/>
              </a:rPr>
              <a:t>单元测试</a:t>
            </a:r>
            <a:r>
              <a:rPr kumimoji="1" lang="zh-CN" altLang="en-US" sz="3200" b="1" dirty="0">
                <a:latin typeface="微软雅黑"/>
                <a:ea typeface="微软雅黑"/>
                <a:cs typeface="微软雅黑"/>
              </a:rPr>
              <a:t>工具</a:t>
            </a:r>
            <a:r>
              <a:rPr kumimoji="1" lang="en-US" altLang="en-US" sz="3200" b="1" dirty="0">
                <a:latin typeface="微软雅黑"/>
                <a:ea typeface="微软雅黑"/>
                <a:cs typeface="微软雅黑"/>
              </a:rPr>
              <a:t>——mocha</a:t>
            </a:r>
            <a:endParaRPr kumimoji="1" lang="zh-CN" altLang="en-US" sz="32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基础介绍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使用语法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浏览器测试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异步测试</a:t>
            </a:r>
          </a:p>
        </p:txBody>
      </p:sp>
    </p:spTree>
    <p:extLst>
      <p:ext uri="{BB962C8B-B14F-4D97-AF65-F5344CB8AC3E}">
        <p14:creationId xmlns:p14="http://schemas.microsoft.com/office/powerpoint/2010/main" val="1778329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>
                <a:latin typeface="微软雅黑"/>
                <a:ea typeface="微软雅黑"/>
                <a:cs typeface="微软雅黑"/>
              </a:rPr>
              <a:t>基础介绍</a:t>
            </a:r>
            <a:endParaRPr kumimoji="1"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什么是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mocha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，它诞生于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2011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年，是现在最流行的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JavaScript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测试框架，能运行在浏览器与</a:t>
            </a:r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nodeJS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环璄中。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98" y="3065554"/>
            <a:ext cx="4967199" cy="1699886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7552141" y="3386330"/>
            <a:ext cx="2772308" cy="1433727"/>
          </a:xfrm>
          <a:prstGeom prst="wedgeRoundRectCallout">
            <a:avLst>
              <a:gd name="adj1" fmla="val -69482"/>
              <a:gd name="adj2" fmla="val -1527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通过它，可以测试编写的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JavaScript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应用代码，从而保证代码的质量</a:t>
            </a:r>
          </a:p>
        </p:txBody>
      </p:sp>
    </p:spTree>
    <p:extLst>
      <p:ext uri="{BB962C8B-B14F-4D97-AF65-F5344CB8AC3E}">
        <p14:creationId xmlns:p14="http://schemas.microsoft.com/office/powerpoint/2010/main" val="152868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883" y="3348406"/>
            <a:ext cx="3238500" cy="749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b="1" dirty="0">
                <a:latin typeface="微软雅黑"/>
                <a:ea typeface="微软雅黑"/>
                <a:cs typeface="微软雅黑"/>
              </a:rPr>
              <a:t>使用语法</a:t>
            </a:r>
            <a:endParaRPr kumimoji="1"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使用前需要先安装</a:t>
            </a:r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nodeJS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先创建一个项目文件夹，并在文件夹中添加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package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文件，根据该配置文件安装相关模块。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161" y="2872567"/>
            <a:ext cx="3572953" cy="268256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9" name="文本框 8"/>
          <p:cNvSpPr txBox="1"/>
          <p:nvPr/>
        </p:nvSpPr>
        <p:spPr>
          <a:xfrm>
            <a:off x="5653873" y="2990352"/>
            <a:ext cx="221238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第</a:t>
            </a:r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步 安装配置文件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262" y="4988195"/>
            <a:ext cx="5397500" cy="431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4" name="文本框 13"/>
          <p:cNvSpPr txBox="1"/>
          <p:nvPr/>
        </p:nvSpPr>
        <p:spPr>
          <a:xfrm>
            <a:off x="5656050" y="4631097"/>
            <a:ext cx="261990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第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步 安装全局性文件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624267" y="5382097"/>
            <a:ext cx="192341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第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步 配置文件</a:t>
            </a:r>
          </a:p>
        </p:txBody>
      </p:sp>
    </p:spTree>
    <p:extLst>
      <p:ext uri="{BB962C8B-B14F-4D97-AF65-F5344CB8AC3E}">
        <p14:creationId xmlns:p14="http://schemas.microsoft.com/office/powerpoint/2010/main" val="3616259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互联网发展的必然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851078" y="1828800"/>
            <a:ext cx="5871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移动端互联网应用</a:t>
            </a:r>
            <a:r>
              <a:rPr lang="en-US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面临的问题：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08505" y="2857342"/>
            <a:ext cx="2026016" cy="11338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安装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28274" y="5080435"/>
            <a:ext cx="5492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未来几</a:t>
            </a:r>
            <a:r>
              <a:rPr lang="en-US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WebApp</a:t>
            </a:r>
            <a:r>
              <a:rPr lang="en-US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将成为主流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则成为开发的框架。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947397" y="3433051"/>
            <a:ext cx="2026016" cy="11338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更新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396759" y="3795889"/>
            <a:ext cx="2026016" cy="113386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使用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922925" y="4084352"/>
            <a:ext cx="2026016" cy="113386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共享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6108284" y="2660807"/>
            <a:ext cx="2449362" cy="967566"/>
          </a:xfrm>
          <a:prstGeom prst="wedgeEllipseCallout">
            <a:avLst>
              <a:gd name="adj1" fmla="val 15543"/>
              <a:gd name="adj2" fmla="val 59797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50%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</a:t>
            </a: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PP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被使用不超过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次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椭圆形标注 18"/>
          <p:cNvSpPr/>
          <p:nvPr/>
        </p:nvSpPr>
        <p:spPr>
          <a:xfrm>
            <a:off x="8755404" y="2979508"/>
            <a:ext cx="2449362" cy="967566"/>
          </a:xfrm>
          <a:prstGeom prst="wedgeEllipseCallout">
            <a:avLst>
              <a:gd name="adj1" fmla="val 15543"/>
              <a:gd name="adj2" fmla="val 5979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各</a:t>
            </a: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PP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之间难以相互调用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8342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animBg="1"/>
      <p:bldP spid="1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b="1" dirty="0">
                <a:latin typeface="微软雅黑"/>
                <a:ea typeface="微软雅黑"/>
                <a:cs typeface="微软雅黑"/>
              </a:rPr>
              <a:t>测试</a:t>
            </a:r>
            <a:r>
              <a:rPr kumimoji="1" lang="zh-CN" altLang="en-US" sz="3200" b="1" dirty="0">
                <a:latin typeface="微软雅黑"/>
                <a:ea typeface="微软雅黑"/>
                <a:cs typeface="微软雅黑"/>
              </a:rPr>
              <a:t>流程</a:t>
            </a:r>
            <a:endParaRPr kumimoji="1"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整个测试流程分为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个步骤，导入测试模块，引入测试断言库，编写测试用例，执行测试用例。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12" y="3703795"/>
            <a:ext cx="2245123" cy="8995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677" y="3379973"/>
            <a:ext cx="3687303" cy="1655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368" y="3511093"/>
            <a:ext cx="2967706" cy="1915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584" y="3129263"/>
            <a:ext cx="34544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024561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>
                <a:latin typeface="微软雅黑"/>
                <a:ea typeface="微软雅黑"/>
                <a:cs typeface="微软雅黑"/>
              </a:rPr>
              <a:t>异步测试</a:t>
            </a:r>
            <a:endParaRPr kumimoji="1"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Mocha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默认每个测试用例最多执行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2000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毫秒，如果过时没有结果就报错，而异步则需要添加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-t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参数。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84" y="2855833"/>
            <a:ext cx="4875435" cy="24966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878" y="3598081"/>
            <a:ext cx="4938676" cy="14404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752" y="3294072"/>
            <a:ext cx="4605218" cy="3244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76039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>
                <a:latin typeface="微软雅黑"/>
                <a:ea typeface="微软雅黑"/>
                <a:cs typeface="微软雅黑"/>
              </a:rPr>
              <a:t>浏览器测试</a:t>
            </a:r>
            <a:endParaRPr kumimoji="1"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mocha </a:t>
            </a:r>
            <a:r>
              <a:rPr kumimoji="1" lang="en-US" altLang="zh-CN" dirty="0" err="1">
                <a:latin typeface="微软雅黑"/>
                <a:ea typeface="微软雅黑"/>
                <a:cs typeface="微软雅黑"/>
              </a:rPr>
              <a:t>init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命令指定目录生成初始化文件，添加测试模块，将模块与断言库导入生成的页面，编写测试用例，执行页面。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88" y="3317062"/>
            <a:ext cx="6922165" cy="20373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169" y="2925400"/>
            <a:ext cx="3416300" cy="406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09987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66997" y="327457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44869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复杂的软件必须有清晰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合理的架构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MVC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是最常见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的软件架构之一，业界有着广泛应用。</a:t>
            </a:r>
          </a:p>
        </p:txBody>
      </p:sp>
      <p:pic>
        <p:nvPicPr>
          <p:cNvPr id="4" name="图片 3" descr="bg20150201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34" y="2632174"/>
            <a:ext cx="5356209" cy="3252939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7115129" y="3222476"/>
            <a:ext cx="3673648" cy="1925291"/>
          </a:xfrm>
          <a:prstGeom prst="wedgeRoundRectCallout">
            <a:avLst>
              <a:gd name="adj1" fmla="val -63049"/>
              <a:gd name="adj2" fmla="val -1899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kumimoji="1" lang="en-US" altLang="zh-TW" dirty="0" smtClean="0">
                <a:latin typeface="微软雅黑"/>
                <a:ea typeface="微软雅黑"/>
                <a:cs typeface="微软雅黑"/>
              </a:rPr>
              <a:t>View </a:t>
            </a:r>
            <a:r>
              <a:rPr kumimoji="1" lang="zh-TW" altLang="en-US" dirty="0">
                <a:latin typeface="微软雅黑"/>
                <a:ea typeface="微软雅黑"/>
                <a:cs typeface="微软雅黑"/>
              </a:rPr>
              <a:t>传送指令到 </a:t>
            </a:r>
            <a:r>
              <a:rPr kumimoji="1" lang="en-US" altLang="zh-TW" dirty="0" smtClean="0">
                <a:latin typeface="微软雅黑"/>
                <a:ea typeface="微软雅黑"/>
                <a:cs typeface="微软雅黑"/>
              </a:rPr>
              <a:t>Controller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kumimoji="1" lang="en-US" altLang="zh-TW" dirty="0" smtClean="0">
                <a:latin typeface="微软雅黑"/>
                <a:ea typeface="微软雅黑"/>
                <a:cs typeface="微软雅黑"/>
              </a:rPr>
              <a:t>Controller </a:t>
            </a:r>
            <a:r>
              <a:rPr kumimoji="1" lang="zh-TW" altLang="en-US" dirty="0">
                <a:latin typeface="微软雅黑"/>
                <a:ea typeface="微软雅黑"/>
                <a:cs typeface="微软雅黑"/>
              </a:rPr>
              <a:t>完成业务逻辑后，要求 </a:t>
            </a:r>
            <a:r>
              <a:rPr kumimoji="1" lang="en-US" altLang="zh-TW" dirty="0">
                <a:latin typeface="微软雅黑"/>
                <a:ea typeface="微软雅黑"/>
                <a:cs typeface="微软雅黑"/>
              </a:rPr>
              <a:t>Model </a:t>
            </a:r>
            <a:r>
              <a:rPr kumimoji="1" lang="zh-TW" altLang="en-US" dirty="0" smtClean="0">
                <a:latin typeface="微软雅黑"/>
                <a:ea typeface="微软雅黑"/>
                <a:cs typeface="微软雅黑"/>
              </a:rPr>
              <a:t>改变状态。</a:t>
            </a:r>
            <a:endParaRPr kumimoji="1" lang="en-US" altLang="zh-TW" dirty="0" smtClean="0"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kumimoji="1" lang="en-US" altLang="zh-TW" dirty="0" smtClean="0">
                <a:latin typeface="微软雅黑"/>
                <a:ea typeface="微软雅黑"/>
                <a:cs typeface="微软雅黑"/>
              </a:rPr>
              <a:t>Model </a:t>
            </a:r>
            <a:r>
              <a:rPr kumimoji="1" lang="zh-TW" altLang="en-US" dirty="0">
                <a:latin typeface="微软雅黑"/>
                <a:ea typeface="微软雅黑"/>
                <a:cs typeface="微软雅黑"/>
              </a:rPr>
              <a:t>将新的数据发送到 </a:t>
            </a:r>
            <a:r>
              <a:rPr kumimoji="1" lang="en-US" altLang="zh-TW" dirty="0">
                <a:latin typeface="微软雅黑"/>
                <a:ea typeface="微软雅黑"/>
                <a:cs typeface="微软雅黑"/>
              </a:rPr>
              <a:t>View</a:t>
            </a:r>
            <a:r>
              <a:rPr kumimoji="1" lang="zh-TW" altLang="en-US" dirty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TW" altLang="en-US" dirty="0" smtClean="0">
                <a:latin typeface="微软雅黑"/>
                <a:ea typeface="微软雅黑"/>
                <a:cs typeface="微软雅黑"/>
              </a:rPr>
              <a:t>用户得到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响应</a:t>
            </a:r>
            <a:r>
              <a:rPr kumimoji="1" lang="zh-TW" altLang="en-US" dirty="0" smtClean="0"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4917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2894</Words>
  <Application>Microsoft Macintosh PowerPoint</Application>
  <PresentationFormat>自定义</PresentationFormat>
  <Paragraphs>491</Paragraphs>
  <Slides>83</Slides>
  <Notes>49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84" baseType="lpstr">
      <vt:lpstr>Office 主题</vt:lpstr>
      <vt:lpstr>VueJS框架介绍</vt:lpstr>
      <vt:lpstr>个人介绍</vt:lpstr>
      <vt:lpstr>个人作品</vt:lpstr>
      <vt:lpstr>内容介绍（一）</vt:lpstr>
      <vt:lpstr>内容介绍（二）</vt:lpstr>
      <vt:lpstr>vue 学习路径图</vt:lpstr>
      <vt:lpstr>JavaScript框架演变过程</vt:lpstr>
      <vt:lpstr>互联网发展的必然</vt:lpstr>
      <vt:lpstr>MVC结构的优势</vt:lpstr>
      <vt:lpstr>MVC结构的优势</vt:lpstr>
      <vt:lpstr>MVC结构的优势</vt:lpstr>
      <vt:lpstr>Angular1.X版本的不足</vt:lpstr>
      <vt:lpstr>React组件化的优势</vt:lpstr>
      <vt:lpstr>常用的JavaScript框架</vt:lpstr>
      <vt:lpstr>TypeScript语言</vt:lpstr>
      <vt:lpstr>ES6的标准</vt:lpstr>
      <vt:lpstr>Angular2的问世</vt:lpstr>
      <vt:lpstr>TypeScript 基础入门</vt:lpstr>
      <vt:lpstr>什么是 TypeScript</vt:lpstr>
      <vt:lpstr>如何安装</vt:lpstr>
      <vt:lpstr>Vue脚手架开发应用</vt:lpstr>
      <vt:lpstr>环境搭建</vt:lpstr>
      <vt:lpstr>文件说明</vt:lpstr>
      <vt:lpstr>Vue基础知识</vt:lpstr>
      <vt:lpstr>vueJS基础知识</vt:lpstr>
      <vt:lpstr>框架搭建</vt:lpstr>
      <vt:lpstr>创建第一个vueJS程序</vt:lpstr>
      <vt:lpstr>模板语法（一）</vt:lpstr>
      <vt:lpstr>模板语法（二）</vt:lpstr>
      <vt:lpstr>双向绑定与过滤器</vt:lpstr>
      <vt:lpstr>条件指令的使用</vt:lpstr>
      <vt:lpstr>循环指令的使用</vt:lpstr>
      <vt:lpstr>computed的使用</vt:lpstr>
      <vt:lpstr>样式的绑定和使用</vt:lpstr>
      <vt:lpstr>事件处理器的介绍</vt:lpstr>
      <vt:lpstr>数据的双向绑定</vt:lpstr>
      <vt:lpstr>Vue进阶内容</vt:lpstr>
      <vt:lpstr>组件的使用——定义与传值</vt:lpstr>
      <vt:lpstr>组件的使用——动态传值</vt:lpstr>
      <vt:lpstr>组件的使用——属性值的验证</vt:lpstr>
      <vt:lpstr>组件的使用——自定义事件</vt:lpstr>
      <vt:lpstr>组件间的传值</vt:lpstr>
      <vt:lpstr>自定义指令</vt:lpstr>
      <vt:lpstr>路由的使用</vt:lpstr>
      <vt:lpstr>接口的调用</vt:lpstr>
      <vt:lpstr>echarts中的弹框</vt:lpstr>
      <vt:lpstr>样式框架组件中的使用</vt:lpstr>
      <vt:lpstr>Vue框架最佳实践</vt:lpstr>
      <vt:lpstr>简化Watcher</vt:lpstr>
      <vt:lpstr>全局性组件注册</vt:lpstr>
      <vt:lpstr>优化router key</vt:lpstr>
      <vt:lpstr>精简render函数</vt:lpstr>
      <vt:lpstr>Vue注意事项</vt:lpstr>
      <vt:lpstr>路由变化页面数据不刷新问题</vt:lpstr>
      <vt:lpstr>v-for 子组件DOM的取得</vt:lpstr>
      <vt:lpstr>使用v-if减少不必要的组件加载</vt:lpstr>
      <vt:lpstr>使用UglifyJs自动删除代码块内的警告语句</vt:lpstr>
      <vt:lpstr>案例——制作导航菜单</vt:lpstr>
      <vt:lpstr>打包工具——webpack实战</vt:lpstr>
      <vt:lpstr>特点与优势</vt:lpstr>
      <vt:lpstr>安装与配置</vt:lpstr>
      <vt:lpstr>配置和插件使用说明</vt:lpstr>
      <vt:lpstr>公共代码</vt:lpstr>
      <vt:lpstr>热更新</vt:lpstr>
      <vt:lpstr>动态import</vt:lpstr>
      <vt:lpstr>单元测试——Jasmine基础与使用</vt:lpstr>
      <vt:lpstr>基础介绍</vt:lpstr>
      <vt:lpstr>基础介绍</vt:lpstr>
      <vt:lpstr>基础介绍</vt:lpstr>
      <vt:lpstr>基础介绍</vt:lpstr>
      <vt:lpstr>基础介绍</vt:lpstr>
      <vt:lpstr>使用语法</vt:lpstr>
      <vt:lpstr>使用语法</vt:lpstr>
      <vt:lpstr>使用语法</vt:lpstr>
      <vt:lpstr>注意事项</vt:lpstr>
      <vt:lpstr>附录</vt:lpstr>
      <vt:lpstr>单元测试工具——mocha</vt:lpstr>
      <vt:lpstr>基础介绍</vt:lpstr>
      <vt:lpstr>使用语法</vt:lpstr>
      <vt:lpstr>测试流程</vt:lpstr>
      <vt:lpstr>异步测试</vt:lpstr>
      <vt:lpstr>浏览器测试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guorong tao</dc:creator>
  <cp:lastModifiedBy>陶 国荣</cp:lastModifiedBy>
  <cp:revision>516</cp:revision>
  <dcterms:created xsi:type="dcterms:W3CDTF">2016-01-26T08:42:27Z</dcterms:created>
  <dcterms:modified xsi:type="dcterms:W3CDTF">2018-10-27T10:47:07Z</dcterms:modified>
</cp:coreProperties>
</file>