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57" r:id="rId3"/>
    <p:sldId id="259" r:id="rId4"/>
    <p:sldId id="260" r:id="rId5"/>
    <p:sldId id="261" r:id="rId6"/>
    <p:sldId id="262" r:id="rId7"/>
    <p:sldId id="263" r:id="rId8"/>
    <p:sldId id="264" r:id="rId9"/>
    <p:sldId id="265" r:id="rId10"/>
    <p:sldId id="266" r:id="rId11"/>
    <p:sldId id="267" r:id="rId12"/>
    <p:sldId id="268" r:id="rId13"/>
    <p:sldId id="282" r:id="rId14"/>
    <p:sldId id="269" r:id="rId15"/>
    <p:sldId id="283" r:id="rId16"/>
    <p:sldId id="284" r:id="rId17"/>
    <p:sldId id="285" r:id="rId18"/>
    <p:sldId id="286" r:id="rId19"/>
    <p:sldId id="287" r:id="rId20"/>
    <p:sldId id="288" r:id="rId21"/>
    <p:sldId id="289" r:id="rId22"/>
    <p:sldId id="290" r:id="rId23"/>
    <p:sldId id="291" r:id="rId24"/>
    <p:sldId id="258" r:id="rId25"/>
    <p:sldId id="306" r:id="rId26"/>
    <p:sldId id="308" r:id="rId27"/>
    <p:sldId id="311" r:id="rId28"/>
    <p:sldId id="312"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21A48"/>
    <a:srgbClr val="26389F"/>
    <a:srgbClr val="00499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975"/>
    <p:restoredTop sz="94674"/>
  </p:normalViewPr>
  <p:slideViewPr>
    <p:cSldViewPr snapToGrid="0" snapToObjects="1" showGuides="1">
      <p:cViewPr varScale="1">
        <p:scale>
          <a:sx n="72" d="100"/>
          <a:sy n="72" d="100"/>
        </p:scale>
        <p:origin x="720" y="20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E2ABA1-9E7D-9F47-B9C3-7E0D3A8F56C4}" type="datetimeFigureOut">
              <a:rPr lang="en-US" smtClean="0"/>
              <a:t>7/15/20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47285D-A50F-B241-8DA3-33690DC5D0E0}" type="slidenum">
              <a:rPr lang="en-US" smtClean="0"/>
              <a:t>‹#›</a:t>
            </a:fld>
            <a:endParaRPr lang="en-US"/>
          </a:p>
        </p:txBody>
      </p:sp>
    </p:spTree>
    <p:extLst>
      <p:ext uri="{BB962C8B-B14F-4D97-AF65-F5344CB8AC3E}">
        <p14:creationId xmlns:p14="http://schemas.microsoft.com/office/powerpoint/2010/main" val="27347543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g557ee6b75d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1" name="Google Shape;241;g557ee6b75d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5221419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557ee6b75d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557ee6b75d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0368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2"/>
        <p:cNvGrpSpPr/>
        <p:nvPr/>
      </p:nvGrpSpPr>
      <p:grpSpPr>
        <a:xfrm>
          <a:off x="0" y="0"/>
          <a:ext cx="0" cy="0"/>
          <a:chOff x="0" y="0"/>
          <a:chExt cx="0" cy="0"/>
        </a:xfrm>
      </p:grpSpPr>
      <p:sp>
        <p:nvSpPr>
          <p:cNvPr id="403" name="Google Shape;403;g55e4f70d50_0_2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4" name="Google Shape;404;g55e4f70d50_0_2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1175569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g55e4f70d50_0_7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7" name="Google Shape;417;g55e4f70d50_0_7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89820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7"/>
        <p:cNvGrpSpPr/>
        <p:nvPr/>
      </p:nvGrpSpPr>
      <p:grpSpPr>
        <a:xfrm>
          <a:off x="0" y="0"/>
          <a:ext cx="0" cy="0"/>
          <a:chOff x="0" y="0"/>
          <a:chExt cx="0" cy="0"/>
        </a:xfrm>
      </p:grpSpPr>
      <p:sp>
        <p:nvSpPr>
          <p:cNvPr id="438" name="Google Shape;438;g55e4f70d50_0_7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9" name="Google Shape;439;g55e4f70d50_0_7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Often the first display used when making other displays by hand</a:t>
            </a:r>
            <a:endParaRPr/>
          </a:p>
          <a:p>
            <a:pPr marL="0" lvl="0" indent="0" algn="l" rtl="0">
              <a:spcBef>
                <a:spcPts val="0"/>
              </a:spcBef>
              <a:spcAft>
                <a:spcPts val="0"/>
              </a:spcAft>
              <a:buNone/>
            </a:pPr>
            <a:r>
              <a:rPr lang="en"/>
              <a:t>Without doing any other calculations, what kind of display could you make?</a:t>
            </a:r>
            <a:endParaRPr/>
          </a:p>
          <a:p>
            <a:pPr marL="0" lvl="0" indent="0" algn="l" rtl="0">
              <a:spcBef>
                <a:spcPts val="0"/>
              </a:spcBef>
              <a:spcAft>
                <a:spcPts val="0"/>
              </a:spcAft>
              <a:buNone/>
            </a:pPr>
            <a:r>
              <a:rPr lang="en"/>
              <a:t>Careful to remember that ordering of categories does not imply value!</a:t>
            </a:r>
            <a:endParaRPr/>
          </a:p>
        </p:txBody>
      </p:sp>
    </p:spTree>
    <p:extLst>
      <p:ext uri="{BB962C8B-B14F-4D97-AF65-F5344CB8AC3E}">
        <p14:creationId xmlns:p14="http://schemas.microsoft.com/office/powerpoint/2010/main" val="1020769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6"/>
        <p:cNvGrpSpPr/>
        <p:nvPr/>
      </p:nvGrpSpPr>
      <p:grpSpPr>
        <a:xfrm>
          <a:off x="0" y="0"/>
          <a:ext cx="0" cy="0"/>
          <a:chOff x="0" y="0"/>
          <a:chExt cx="0" cy="0"/>
        </a:xfrm>
      </p:grpSpPr>
      <p:sp>
        <p:nvSpPr>
          <p:cNvPr id="447" name="Google Shape;447;g55e4f70d50_0_78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8" name="Google Shape;448;g55e4f70d50_0_7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Important</a:t>
            </a:r>
            <a:r>
              <a:rPr lang="en"/>
              <a:t>: When neighboring values are connected, it indicates a relationship. When they are disconnected, it implies no relationship. That’s why on Bar Charts the bars do not touch, but on Histograms they do.</a:t>
            </a:r>
            <a:endParaRPr/>
          </a:p>
        </p:txBody>
      </p:sp>
    </p:spTree>
    <p:extLst>
      <p:ext uri="{BB962C8B-B14F-4D97-AF65-F5344CB8AC3E}">
        <p14:creationId xmlns:p14="http://schemas.microsoft.com/office/powerpoint/2010/main" val="34883934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557ee6b75d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557ee6b75d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825431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g557ee6b75d_0_1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6" name="Google Shape;256;g557ee6b75d_0_1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838012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2"/>
        <p:cNvGrpSpPr/>
        <p:nvPr/>
      </p:nvGrpSpPr>
      <p:grpSpPr>
        <a:xfrm>
          <a:off x="0" y="0"/>
          <a:ext cx="0" cy="0"/>
          <a:chOff x="0" y="0"/>
          <a:chExt cx="0" cy="0"/>
        </a:xfrm>
      </p:grpSpPr>
      <p:sp>
        <p:nvSpPr>
          <p:cNvPr id="263" name="Google Shape;263;g557ee6b75d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4" name="Google Shape;264;g557ee6b75d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Yes, IQR is more resistant. It really only depends on 2 values, so it will not be affected by extreme high or low values.</a:t>
            </a:r>
            <a:endParaRPr/>
          </a:p>
        </p:txBody>
      </p:sp>
    </p:spTree>
    <p:extLst>
      <p:ext uri="{BB962C8B-B14F-4D97-AF65-F5344CB8AC3E}">
        <p14:creationId xmlns:p14="http://schemas.microsoft.com/office/powerpoint/2010/main" val="3346124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g557ee6b75d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0" name="Google Shape;270;g557ee6b75d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 range is not robust/resistant.</a:t>
            </a:r>
            <a:endParaRPr/>
          </a:p>
        </p:txBody>
      </p:sp>
    </p:spTree>
    <p:extLst>
      <p:ext uri="{BB962C8B-B14F-4D97-AF65-F5344CB8AC3E}">
        <p14:creationId xmlns:p14="http://schemas.microsoft.com/office/powerpoint/2010/main" val="27564105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557ee6b75d_0_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557ee6b75d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40473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g557ee6b75d_0_1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 name="Google Shape;282;g557ee6b75d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9386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557ee6b75d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557ee6b75d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52651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557ee6b75d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557ee6b75d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231472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F17BB4-4EF7-0044-B403-0A4534B4097E}"/>
              </a:ext>
            </a:extLst>
          </p:cNvPr>
          <p:cNvGrpSpPr/>
          <p:nvPr userDrawn="1"/>
        </p:nvGrpSpPr>
        <p:grpSpPr>
          <a:xfrm>
            <a:off x="423181" y="0"/>
            <a:ext cx="1378581" cy="6858003"/>
            <a:chOff x="1028299" y="-5"/>
            <a:chExt cx="1378581" cy="6858003"/>
          </a:xfrm>
        </p:grpSpPr>
        <p:sp>
          <p:nvSpPr>
            <p:cNvPr id="8" name="Parallelogram 7">
              <a:extLst>
                <a:ext uri="{FF2B5EF4-FFF2-40B4-BE49-F238E27FC236}">
                  <a16:creationId xmlns:a16="http://schemas.microsoft.com/office/drawing/2014/main" id="{48259BA5-5985-BA49-8FD5-36737F9EA113}"/>
                </a:ext>
              </a:extLst>
            </p:cNvPr>
            <p:cNvSpPr/>
            <p:nvPr userDrawn="1"/>
          </p:nvSpPr>
          <p:spPr>
            <a:xfrm rot="10800000" flipH="1">
              <a:off x="1415478" y="-5"/>
              <a:ext cx="991402" cy="6857999"/>
            </a:xfrm>
            <a:prstGeom prst="parallelogram">
              <a:avLst/>
            </a:prstGeom>
            <a:solidFill>
              <a:srgbClr val="121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Parallelogram 6">
              <a:extLst>
                <a:ext uri="{FF2B5EF4-FFF2-40B4-BE49-F238E27FC236}">
                  <a16:creationId xmlns:a16="http://schemas.microsoft.com/office/drawing/2014/main" id="{F5E7BE77-3F4E-CA4F-BB91-79EA5A88B7EE}"/>
                </a:ext>
              </a:extLst>
            </p:cNvPr>
            <p:cNvSpPr/>
            <p:nvPr userDrawn="1"/>
          </p:nvSpPr>
          <p:spPr>
            <a:xfrm>
              <a:off x="1028299" y="0"/>
              <a:ext cx="991402" cy="6857998"/>
            </a:xfrm>
            <a:prstGeom prst="parallelogram">
              <a:avLst/>
            </a:prstGeom>
            <a:solidFill>
              <a:srgbClr val="263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E30D0098-8A80-4E4E-888D-27670752D6DF}"/>
              </a:ext>
            </a:extLst>
          </p:cNvPr>
          <p:cNvSpPr>
            <a:spLocks noGrp="1"/>
          </p:cNvSpPr>
          <p:nvPr>
            <p:ph type="ctrTitle"/>
          </p:nvPr>
        </p:nvSpPr>
        <p:spPr>
          <a:xfrm>
            <a:off x="1524000" y="1122363"/>
            <a:ext cx="9144000" cy="2387600"/>
          </a:xfrm>
          <a:prstGeom prst="rect">
            <a:avLst/>
          </a:prstGeom>
        </p:spPr>
        <p:txBody>
          <a:bodyPr anchor="b">
            <a:noAutofit/>
          </a:bodyP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9C8105-8EC5-D640-B41E-F17BB8AA6727}"/>
              </a:ext>
            </a:extLst>
          </p:cNvPr>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DB9B7DF3-9EE0-2141-A45E-7F5BBCFC2AB2}"/>
              </a:ext>
            </a:extLst>
          </p:cNvPr>
          <p:cNvSpPr>
            <a:spLocks noGrp="1"/>
          </p:cNvSpPr>
          <p:nvPr>
            <p:ph type="ftr" sz="quarter" idx="11"/>
          </p:nvPr>
        </p:nvSpPr>
        <p:spPr>
          <a:xfrm>
            <a:off x="4038600" y="6356350"/>
            <a:ext cx="4114800" cy="365125"/>
          </a:xfrm>
          <a:prstGeom prst="rect">
            <a:avLst/>
          </a:prstGeom>
        </p:spPr>
        <p:txBody>
          <a:bodyPr>
            <a:noAutofit/>
          </a:bodyPr>
          <a:lstStyle/>
          <a:p>
            <a:endParaRPr lang="en-US"/>
          </a:p>
        </p:txBody>
      </p:sp>
    </p:spTree>
    <p:extLst>
      <p:ext uri="{BB962C8B-B14F-4D97-AF65-F5344CB8AC3E}">
        <p14:creationId xmlns:p14="http://schemas.microsoft.com/office/powerpoint/2010/main" val="37227485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Imag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A79EC-DA9C-B949-AA80-6B7939F1E52D}"/>
              </a:ext>
            </a:extLst>
          </p:cNvPr>
          <p:cNvSpPr>
            <a:spLocks noGrp="1"/>
          </p:cNvSpPr>
          <p:nvPr>
            <p:ph type="title"/>
          </p:nvPr>
        </p:nvSpPr>
        <p:spPr>
          <a:xfrm>
            <a:off x="838200" y="365125"/>
            <a:ext cx="10515600" cy="1325563"/>
          </a:xfrm>
          <a:prstGeom prst="rect">
            <a:avLst/>
          </a:prstGeom>
        </p:spPr>
        <p:txBody>
          <a:bodyPr anchor="b" anchorCtr="0">
            <a:noAutofit/>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F905F957-C448-4446-BA54-7D4BE18295C8}"/>
              </a:ext>
            </a:extLst>
          </p:cNvPr>
          <p:cNvSpPr>
            <a:spLocks noGrp="1"/>
          </p:cNvSpPr>
          <p:nvPr>
            <p:ph type="ftr" sz="quarter" idx="11"/>
          </p:nvPr>
        </p:nvSpPr>
        <p:spPr>
          <a:xfrm>
            <a:off x="4038600" y="6356350"/>
            <a:ext cx="4114800" cy="365125"/>
          </a:xfrm>
          <a:prstGeom prst="rect">
            <a:avLst/>
          </a:prstGeom>
        </p:spPr>
        <p:txBody>
          <a:bodyPr/>
          <a:lstStyle/>
          <a:p>
            <a:endParaRPr lang="en-US" dirty="0"/>
          </a:p>
        </p:txBody>
      </p:sp>
      <p:sp>
        <p:nvSpPr>
          <p:cNvPr id="6" name="Picture Placeholder 2">
            <a:extLst>
              <a:ext uri="{FF2B5EF4-FFF2-40B4-BE49-F238E27FC236}">
                <a16:creationId xmlns:a16="http://schemas.microsoft.com/office/drawing/2014/main" id="{5601098C-AEF0-6D4F-8B56-D6EF44444125}"/>
              </a:ext>
            </a:extLst>
          </p:cNvPr>
          <p:cNvSpPr>
            <a:spLocks noGrp="1"/>
          </p:cNvSpPr>
          <p:nvPr>
            <p:ph type="pic" idx="1"/>
          </p:nvPr>
        </p:nvSpPr>
        <p:spPr>
          <a:xfrm>
            <a:off x="838200" y="1828800"/>
            <a:ext cx="10517188" cy="4032250"/>
          </a:xfrm>
        </p:spPr>
        <p:txBody>
          <a:bodyPr anchor="t" anchorCtr="0">
            <a:no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1522508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DB5342C0-0EAD-CA49-BDDF-847C178C75F7}"/>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219771658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Title and Content with Image_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C7C8-59C6-794D-AA2D-B5BB319FFE34}"/>
              </a:ext>
            </a:extLst>
          </p:cNvPr>
          <p:cNvSpPr>
            <a:spLocks noGrp="1"/>
          </p:cNvSpPr>
          <p:nvPr>
            <p:ph type="title"/>
          </p:nvPr>
        </p:nvSpPr>
        <p:spPr>
          <a:xfrm>
            <a:off x="839788" y="457200"/>
            <a:ext cx="3932237" cy="1600200"/>
          </a:xfrm>
          <a:prstGeom prst="rect">
            <a:avLst/>
          </a:prstGeom>
        </p:spPr>
        <p:txBody>
          <a:bodyPr anchor="b" anchorCtr="0">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2E47B41-2375-1249-8AB5-FD34DC874E82}"/>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C841C2-376D-C242-A270-DCFD3E7BE7FE}"/>
              </a:ext>
            </a:extLst>
          </p:cNvPr>
          <p:cNvSpPr>
            <a:spLocks noGrp="1"/>
          </p:cNvSpPr>
          <p:nvPr>
            <p:ph type="body" sz="half" idx="2"/>
          </p:nvPr>
        </p:nvSpPr>
        <p:spPr>
          <a:xfrm>
            <a:off x="839788" y="2057400"/>
            <a:ext cx="3932237" cy="3811588"/>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F22DFB5-2673-5E43-9E81-9123B2CE07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846881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1_Title and Content with Image_Left Aligne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DC7C8-59C6-794D-AA2D-B5BB319FFE34}"/>
              </a:ext>
            </a:extLst>
          </p:cNvPr>
          <p:cNvSpPr>
            <a:spLocks noGrp="1"/>
          </p:cNvSpPr>
          <p:nvPr>
            <p:ph type="title"/>
          </p:nvPr>
        </p:nvSpPr>
        <p:spPr>
          <a:xfrm>
            <a:off x="7419975" y="581025"/>
            <a:ext cx="3932237" cy="1600200"/>
          </a:xfrm>
          <a:prstGeom prst="rect">
            <a:avLst/>
          </a:prstGeom>
        </p:spPr>
        <p:txBody>
          <a:bodyPr anchor="b" anchorCtr="0">
            <a:noAutofit/>
          </a:bodyPr>
          <a:lstStyle>
            <a:lvl1pP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2E47B41-2375-1249-8AB5-FD34DC874E82}"/>
              </a:ext>
            </a:extLst>
          </p:cNvPr>
          <p:cNvSpPr>
            <a:spLocks noGrp="1"/>
          </p:cNvSpPr>
          <p:nvPr>
            <p:ph type="pic" idx="1"/>
          </p:nvPr>
        </p:nvSpPr>
        <p:spPr>
          <a:xfrm>
            <a:off x="839788" y="581026"/>
            <a:ext cx="6172200" cy="54363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53C841C2-376D-C242-A270-DCFD3E7BE7FE}"/>
              </a:ext>
            </a:extLst>
          </p:cNvPr>
          <p:cNvSpPr>
            <a:spLocks noGrp="1"/>
          </p:cNvSpPr>
          <p:nvPr>
            <p:ph type="body" sz="half" idx="2"/>
          </p:nvPr>
        </p:nvSpPr>
        <p:spPr>
          <a:xfrm>
            <a:off x="7419974" y="2196305"/>
            <a:ext cx="3932237" cy="3811588"/>
          </a:xfrm>
        </p:spPr>
        <p:txBody>
          <a:bodyPr>
            <a:no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5F22DFB5-2673-5E43-9E81-9123B2CE072E}"/>
              </a:ext>
            </a:extLst>
          </p:cNvPr>
          <p:cNvSpPr>
            <a:spLocks noGrp="1"/>
          </p:cNvSpPr>
          <p:nvPr>
            <p:ph type="ftr" sz="quarter" idx="11"/>
          </p:nvPr>
        </p:nvSpPr>
        <p:spPr>
          <a:xfrm>
            <a:off x="4038600" y="6356350"/>
            <a:ext cx="4114800" cy="365125"/>
          </a:xfrm>
          <a:prstGeom prst="rect">
            <a:avLst/>
          </a:prstGeom>
        </p:spPr>
        <p:txBody>
          <a:bodyPr/>
          <a:lstStyle/>
          <a:p>
            <a:endParaRPr lang="en-US"/>
          </a:p>
        </p:txBody>
      </p:sp>
    </p:spTree>
    <p:extLst>
      <p:ext uri="{BB962C8B-B14F-4D97-AF65-F5344CB8AC3E}">
        <p14:creationId xmlns:p14="http://schemas.microsoft.com/office/powerpoint/2010/main" val="15587119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esign_No Text">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2C19C9B-89C3-F343-B4F5-6A8C055EFBC5}"/>
              </a:ext>
            </a:extLst>
          </p:cNvPr>
          <p:cNvGrpSpPr/>
          <p:nvPr userDrawn="1"/>
        </p:nvGrpSpPr>
        <p:grpSpPr>
          <a:xfrm rot="16200000">
            <a:off x="5406709" y="-201718"/>
            <a:ext cx="1378581" cy="12192000"/>
            <a:chOff x="1028299" y="-5"/>
            <a:chExt cx="1378581" cy="6858003"/>
          </a:xfrm>
        </p:grpSpPr>
        <p:sp>
          <p:nvSpPr>
            <p:cNvPr id="11" name="Parallelogram 10">
              <a:extLst>
                <a:ext uri="{FF2B5EF4-FFF2-40B4-BE49-F238E27FC236}">
                  <a16:creationId xmlns:a16="http://schemas.microsoft.com/office/drawing/2014/main" id="{D062C2DF-F347-6043-90AE-EE1044EA04E8}"/>
                </a:ext>
              </a:extLst>
            </p:cNvPr>
            <p:cNvSpPr/>
            <p:nvPr userDrawn="1"/>
          </p:nvSpPr>
          <p:spPr>
            <a:xfrm rot="10800000" flipH="1">
              <a:off x="1415478" y="-5"/>
              <a:ext cx="991402" cy="6857999"/>
            </a:xfrm>
            <a:prstGeom prst="parallelogram">
              <a:avLst/>
            </a:prstGeom>
            <a:solidFill>
              <a:srgbClr val="121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a:extLst>
                <a:ext uri="{FF2B5EF4-FFF2-40B4-BE49-F238E27FC236}">
                  <a16:creationId xmlns:a16="http://schemas.microsoft.com/office/drawing/2014/main" id="{FA77AD35-7CBF-2144-8F9E-DAEE8AD75696}"/>
                </a:ext>
              </a:extLst>
            </p:cNvPr>
            <p:cNvSpPr/>
            <p:nvPr userDrawn="1"/>
          </p:nvSpPr>
          <p:spPr>
            <a:xfrm>
              <a:off x="1028299" y="0"/>
              <a:ext cx="991402" cy="6857998"/>
            </a:xfrm>
            <a:prstGeom prst="parallelogram">
              <a:avLst/>
            </a:prstGeom>
            <a:solidFill>
              <a:srgbClr val="263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3586215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25"/>
        <p:cNvGrpSpPr/>
        <p:nvPr/>
      </p:nvGrpSpPr>
      <p:grpSpPr>
        <a:xfrm>
          <a:off x="0" y="0"/>
          <a:ext cx="0" cy="0"/>
          <a:chOff x="0" y="0"/>
          <a:chExt cx="0" cy="0"/>
        </a:xfrm>
      </p:grpSpPr>
      <p:sp>
        <p:nvSpPr>
          <p:cNvPr id="26" name="Google Shape;26;p4"/>
          <p:cNvSpPr/>
          <p:nvPr/>
        </p:nvSpPr>
        <p:spPr>
          <a:xfrm>
            <a:off x="-100" y="6727600"/>
            <a:ext cx="12192000" cy="130400"/>
          </a:xfrm>
          <a:prstGeom prst="rect">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27;p4"/>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415600" y="1688433"/>
            <a:ext cx="11360800" cy="4403600"/>
          </a:xfrm>
          <a:prstGeom prst="rect">
            <a:avLst/>
          </a:prstGeom>
        </p:spPr>
        <p:txBody>
          <a:bodyPr spcFirstLastPara="1" wrap="square" lIns="91425" tIns="91425" rIns="91425" bIns="91425" anchor="t" anchorCtr="0">
            <a:noAutofit/>
          </a:bodyPr>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29" name="Google Shape;2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60496504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415600" y="593367"/>
            <a:ext cx="11360800" cy="9432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415600" y="1688233"/>
            <a:ext cx="5333200" cy="440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3" name="Google Shape;33;p5"/>
          <p:cNvSpPr txBox="1">
            <a:spLocks noGrp="1"/>
          </p:cNvSpPr>
          <p:nvPr>
            <p:ph type="body" idx="2"/>
          </p:nvPr>
        </p:nvSpPr>
        <p:spPr>
          <a:xfrm>
            <a:off x="6443200" y="1688233"/>
            <a:ext cx="5333200" cy="4403600"/>
          </a:xfrm>
          <a:prstGeom prst="rect">
            <a:avLst/>
          </a:prstGeom>
        </p:spPr>
        <p:txBody>
          <a:bodyPr spcFirstLastPara="1" wrap="square" lIns="91425" tIns="91425" rIns="91425" bIns="91425" anchor="t" anchorCtr="0">
            <a:noAutofit/>
          </a:bodyPr>
          <a:lstStyle>
            <a:lvl1pPr marL="609585" lvl="0" indent="-423323">
              <a:spcBef>
                <a:spcPts val="0"/>
              </a:spcBef>
              <a:spcAft>
                <a:spcPts val="0"/>
              </a:spcAft>
              <a:buSzPts val="1400"/>
              <a:buChar char="●"/>
              <a:defRPr sz="1867"/>
            </a:lvl1pPr>
            <a:lvl2pPr marL="1219170" lvl="1" indent="-406390">
              <a:spcBef>
                <a:spcPts val="2133"/>
              </a:spcBef>
              <a:spcAft>
                <a:spcPts val="0"/>
              </a:spcAft>
              <a:buSzPts val="1200"/>
              <a:buChar char="○"/>
              <a:defRPr sz="1600"/>
            </a:lvl2pPr>
            <a:lvl3pPr marL="1828754" lvl="2" indent="-406390">
              <a:spcBef>
                <a:spcPts val="2133"/>
              </a:spcBef>
              <a:spcAft>
                <a:spcPts val="0"/>
              </a:spcAft>
              <a:buSzPts val="1200"/>
              <a:buChar char="■"/>
              <a:defRPr sz="1600"/>
            </a:lvl3pPr>
            <a:lvl4pPr marL="2438339" lvl="3" indent="-406390">
              <a:spcBef>
                <a:spcPts val="2133"/>
              </a:spcBef>
              <a:spcAft>
                <a:spcPts val="0"/>
              </a:spcAft>
              <a:buSzPts val="1200"/>
              <a:buChar char="●"/>
              <a:defRPr sz="1600"/>
            </a:lvl4pPr>
            <a:lvl5pPr marL="3047924" lvl="4" indent="-406390">
              <a:spcBef>
                <a:spcPts val="2133"/>
              </a:spcBef>
              <a:spcAft>
                <a:spcPts val="0"/>
              </a:spcAft>
              <a:buSzPts val="1200"/>
              <a:buChar char="○"/>
              <a:defRPr sz="1600"/>
            </a:lvl5pPr>
            <a:lvl6pPr marL="3657509" lvl="5" indent="-406390">
              <a:spcBef>
                <a:spcPts val="2133"/>
              </a:spcBef>
              <a:spcAft>
                <a:spcPts val="0"/>
              </a:spcAft>
              <a:buSzPts val="1200"/>
              <a:buChar char="■"/>
              <a:defRPr sz="1600"/>
            </a:lvl6pPr>
            <a:lvl7pPr marL="4267093" lvl="6" indent="-406390">
              <a:spcBef>
                <a:spcPts val="2133"/>
              </a:spcBef>
              <a:spcAft>
                <a:spcPts val="0"/>
              </a:spcAft>
              <a:buSzPts val="1200"/>
              <a:buChar char="●"/>
              <a:defRPr sz="1600"/>
            </a:lvl7pPr>
            <a:lvl8pPr marL="4876678" lvl="7" indent="-406390">
              <a:spcBef>
                <a:spcPts val="2133"/>
              </a:spcBef>
              <a:spcAft>
                <a:spcPts val="0"/>
              </a:spcAft>
              <a:buSzPts val="1200"/>
              <a:buChar char="○"/>
              <a:defRPr sz="1600"/>
            </a:lvl8pPr>
            <a:lvl9pPr marL="5486263" lvl="8" indent="-406390">
              <a:spcBef>
                <a:spcPts val="2133"/>
              </a:spcBef>
              <a:spcAft>
                <a:spcPts val="2133"/>
              </a:spcAft>
              <a:buSzPts val="1200"/>
              <a:buChar char="■"/>
              <a:defRPr sz="1600"/>
            </a:lvl9pPr>
          </a:lstStyle>
          <a:p>
            <a:endParaRPr/>
          </a:p>
        </p:txBody>
      </p:sp>
      <p:sp>
        <p:nvSpPr>
          <p:cNvPr id="34" name="Google Shape;34;p5"/>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7471223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0D0098-8A80-4E4E-888D-27670752D6DF}"/>
              </a:ext>
            </a:extLst>
          </p:cNvPr>
          <p:cNvSpPr>
            <a:spLocks noGrp="1"/>
          </p:cNvSpPr>
          <p:nvPr>
            <p:ph type="ctrTitle"/>
          </p:nvPr>
        </p:nvSpPr>
        <p:spPr>
          <a:xfrm>
            <a:off x="1524000" y="1122363"/>
            <a:ext cx="9144000" cy="2387600"/>
          </a:xfrm>
          <a:prstGeom prst="rect">
            <a:avLst/>
          </a:prstGeom>
        </p:spPr>
        <p:txBody>
          <a:bodyPr anchor="b">
            <a:noAutofit/>
          </a:bodyPr>
          <a:lstStyle>
            <a:lvl1pPr algn="ctr">
              <a:defRPr sz="6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439C8105-8EC5-D640-B41E-F17BB8AA6727}"/>
              </a:ext>
            </a:extLst>
          </p:cNvPr>
          <p:cNvSpPr>
            <a:spLocks noGrp="1"/>
          </p:cNvSpPr>
          <p:nvPr>
            <p:ph type="subTitle" idx="1"/>
          </p:nvPr>
        </p:nvSpPr>
        <p:spPr>
          <a:xfrm>
            <a:off x="1524000" y="3602038"/>
            <a:ext cx="9144000" cy="1655762"/>
          </a:xfrm>
        </p:spPr>
        <p:txBody>
          <a:bodyPr>
            <a:noAutofit/>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5" name="Footer Placeholder 4">
            <a:extLst>
              <a:ext uri="{FF2B5EF4-FFF2-40B4-BE49-F238E27FC236}">
                <a16:creationId xmlns:a16="http://schemas.microsoft.com/office/drawing/2014/main" id="{DB9B7DF3-9EE0-2141-A45E-7F5BBCFC2AB2}"/>
              </a:ext>
            </a:extLst>
          </p:cNvPr>
          <p:cNvSpPr>
            <a:spLocks noGrp="1"/>
          </p:cNvSpPr>
          <p:nvPr>
            <p:ph type="ftr" sz="quarter" idx="11"/>
          </p:nvPr>
        </p:nvSpPr>
        <p:spPr>
          <a:xfrm>
            <a:off x="4038600" y="6356350"/>
            <a:ext cx="4114800" cy="365125"/>
          </a:xfrm>
          <a:prstGeom prst="rect">
            <a:avLst/>
          </a:prstGeom>
        </p:spPr>
        <p:txBody>
          <a:bodyPr>
            <a:noAutofit/>
          </a:bodyPr>
          <a:lstStyle/>
          <a:p>
            <a:endParaRPr lang="en-US"/>
          </a:p>
        </p:txBody>
      </p:sp>
    </p:spTree>
    <p:extLst>
      <p:ext uri="{BB962C8B-B14F-4D97-AF65-F5344CB8AC3E}">
        <p14:creationId xmlns:p14="http://schemas.microsoft.com/office/powerpoint/2010/main" val="3635090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98BF9DA-91D1-6941-8900-E0231A4ADAE6}"/>
              </a:ext>
            </a:extLst>
          </p:cNvPr>
          <p:cNvGrpSpPr/>
          <p:nvPr userDrawn="1"/>
        </p:nvGrpSpPr>
        <p:grpSpPr>
          <a:xfrm>
            <a:off x="10320216" y="0"/>
            <a:ext cx="1378581" cy="6858003"/>
            <a:chOff x="1028299" y="-5"/>
            <a:chExt cx="1378581" cy="6858003"/>
          </a:xfrm>
        </p:grpSpPr>
        <p:sp>
          <p:nvSpPr>
            <p:cNvPr id="8" name="Parallelogram 7">
              <a:extLst>
                <a:ext uri="{FF2B5EF4-FFF2-40B4-BE49-F238E27FC236}">
                  <a16:creationId xmlns:a16="http://schemas.microsoft.com/office/drawing/2014/main" id="{8577AE2C-04F8-1F46-8CAB-0AB21460DE25}"/>
                </a:ext>
              </a:extLst>
            </p:cNvPr>
            <p:cNvSpPr/>
            <p:nvPr userDrawn="1"/>
          </p:nvSpPr>
          <p:spPr>
            <a:xfrm rot="10800000" flipH="1">
              <a:off x="1415478" y="-5"/>
              <a:ext cx="991402" cy="6857999"/>
            </a:xfrm>
            <a:prstGeom prst="parallelogram">
              <a:avLst/>
            </a:prstGeom>
            <a:solidFill>
              <a:srgbClr val="121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Parallelogram 8">
              <a:extLst>
                <a:ext uri="{FF2B5EF4-FFF2-40B4-BE49-F238E27FC236}">
                  <a16:creationId xmlns:a16="http://schemas.microsoft.com/office/drawing/2014/main" id="{7DC3322D-DAC2-9F4C-9236-0E7A49633952}"/>
                </a:ext>
              </a:extLst>
            </p:cNvPr>
            <p:cNvSpPr/>
            <p:nvPr userDrawn="1"/>
          </p:nvSpPr>
          <p:spPr>
            <a:xfrm>
              <a:off x="1028299" y="0"/>
              <a:ext cx="991402" cy="6857998"/>
            </a:xfrm>
            <a:prstGeom prst="parallelogram">
              <a:avLst/>
            </a:prstGeom>
            <a:solidFill>
              <a:srgbClr val="263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AF6E8BBD-D712-AD44-81B6-30B99E1815F1}"/>
              </a:ext>
            </a:extLst>
          </p:cNvPr>
          <p:cNvSpPr>
            <a:spLocks noGrp="1"/>
          </p:cNvSpPr>
          <p:nvPr>
            <p:ph type="title"/>
          </p:nvPr>
        </p:nvSpPr>
        <p:spPr>
          <a:xfrm>
            <a:off x="838200" y="365125"/>
            <a:ext cx="10515600" cy="1325563"/>
          </a:xfrm>
          <a:prstGeom prst="rect">
            <a:avLst/>
          </a:prstGeom>
        </p:spPr>
        <p:txBody>
          <a:bodyPr anchor="b" anchorCtr="0">
            <a:noAutofit/>
          </a:bodyPr>
          <a:lstStyle/>
          <a:p>
            <a:r>
              <a:rPr lang="en-US"/>
              <a:t>Click to edit Master title style</a:t>
            </a:r>
          </a:p>
        </p:txBody>
      </p:sp>
      <p:sp>
        <p:nvSpPr>
          <p:cNvPr id="3" name="Content Placeholder 2">
            <a:extLst>
              <a:ext uri="{FF2B5EF4-FFF2-40B4-BE49-F238E27FC236}">
                <a16:creationId xmlns:a16="http://schemas.microsoft.com/office/drawing/2014/main" id="{9F50B9BF-4F7F-6942-A989-2BC36A54B628}"/>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75986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E8BBD-D712-AD44-81B6-30B99E1815F1}"/>
              </a:ext>
            </a:extLst>
          </p:cNvPr>
          <p:cNvSpPr>
            <a:spLocks noGrp="1"/>
          </p:cNvSpPr>
          <p:nvPr>
            <p:ph type="title"/>
          </p:nvPr>
        </p:nvSpPr>
        <p:spPr>
          <a:xfrm>
            <a:off x="838200" y="365125"/>
            <a:ext cx="10515600" cy="1325563"/>
          </a:xfrm>
          <a:prstGeom prst="rect">
            <a:avLst/>
          </a:prstGeom>
        </p:spPr>
        <p:txBody>
          <a:bodyPr anchor="b" anchorCtr="0">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F50B9BF-4F7F-6942-A989-2BC36A54B628}"/>
              </a:ext>
            </a:extLst>
          </p:cNvPr>
          <p:cNvSpPr>
            <a:spLocks noGrp="1"/>
          </p:cNvSpPr>
          <p:nvPr>
            <p:ph idx="1"/>
          </p:nvPr>
        </p:nvSpPr>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124898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Title">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02C19C9B-89C3-F343-B4F5-6A8C055EFBC5}"/>
              </a:ext>
            </a:extLst>
          </p:cNvPr>
          <p:cNvGrpSpPr/>
          <p:nvPr userDrawn="1"/>
        </p:nvGrpSpPr>
        <p:grpSpPr>
          <a:xfrm rot="16200000">
            <a:off x="5406709" y="-201718"/>
            <a:ext cx="1378581" cy="12192000"/>
            <a:chOff x="1028299" y="-5"/>
            <a:chExt cx="1378581" cy="6858003"/>
          </a:xfrm>
        </p:grpSpPr>
        <p:sp>
          <p:nvSpPr>
            <p:cNvPr id="11" name="Parallelogram 10">
              <a:extLst>
                <a:ext uri="{FF2B5EF4-FFF2-40B4-BE49-F238E27FC236}">
                  <a16:creationId xmlns:a16="http://schemas.microsoft.com/office/drawing/2014/main" id="{D062C2DF-F347-6043-90AE-EE1044EA04E8}"/>
                </a:ext>
              </a:extLst>
            </p:cNvPr>
            <p:cNvSpPr/>
            <p:nvPr userDrawn="1"/>
          </p:nvSpPr>
          <p:spPr>
            <a:xfrm rot="10800000" flipH="1">
              <a:off x="1415478" y="-5"/>
              <a:ext cx="991402" cy="6857999"/>
            </a:xfrm>
            <a:prstGeom prst="parallelogram">
              <a:avLst/>
            </a:prstGeom>
            <a:solidFill>
              <a:srgbClr val="121A4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Parallelogram 11">
              <a:extLst>
                <a:ext uri="{FF2B5EF4-FFF2-40B4-BE49-F238E27FC236}">
                  <a16:creationId xmlns:a16="http://schemas.microsoft.com/office/drawing/2014/main" id="{FA77AD35-7CBF-2144-8F9E-DAEE8AD75696}"/>
                </a:ext>
              </a:extLst>
            </p:cNvPr>
            <p:cNvSpPr/>
            <p:nvPr userDrawn="1"/>
          </p:nvSpPr>
          <p:spPr>
            <a:xfrm>
              <a:off x="1028299" y="0"/>
              <a:ext cx="991402" cy="6857998"/>
            </a:xfrm>
            <a:prstGeom prst="parallelogram">
              <a:avLst/>
            </a:prstGeom>
            <a:solidFill>
              <a:srgbClr val="26389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 name="Title 1">
            <a:extLst>
              <a:ext uri="{FF2B5EF4-FFF2-40B4-BE49-F238E27FC236}">
                <a16:creationId xmlns:a16="http://schemas.microsoft.com/office/drawing/2014/main" id="{360F7BB7-A53C-E942-9828-87071E57E2E8}"/>
              </a:ext>
            </a:extLst>
          </p:cNvPr>
          <p:cNvSpPr>
            <a:spLocks noGrp="1"/>
          </p:cNvSpPr>
          <p:nvPr>
            <p:ph type="title"/>
          </p:nvPr>
        </p:nvSpPr>
        <p:spPr>
          <a:xfrm>
            <a:off x="831850" y="1709738"/>
            <a:ext cx="10515600" cy="2852737"/>
          </a:xfrm>
          <a:prstGeom prst="rect">
            <a:avLst/>
          </a:prstGeom>
        </p:spPr>
        <p:txBody>
          <a:bodyPr anchor="b">
            <a:no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26E0A2-0B50-5242-9957-D3B46C15B401}"/>
              </a:ext>
            </a:extLst>
          </p:cNvPr>
          <p:cNvSpPr>
            <a:spLocks noGrp="1"/>
          </p:cNvSpPr>
          <p:nvPr>
            <p:ph type="body" idx="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3289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Title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F7BB7-A53C-E942-9828-87071E57E2E8}"/>
              </a:ext>
            </a:extLst>
          </p:cNvPr>
          <p:cNvSpPr>
            <a:spLocks noGrp="1"/>
          </p:cNvSpPr>
          <p:nvPr>
            <p:ph type="title"/>
          </p:nvPr>
        </p:nvSpPr>
        <p:spPr>
          <a:xfrm>
            <a:off x="831850" y="1709738"/>
            <a:ext cx="10515600" cy="2852737"/>
          </a:xfrm>
          <a:prstGeom prst="rect">
            <a:avLst/>
          </a:prstGeom>
        </p:spPr>
        <p:txBody>
          <a:bodyPr anchor="b">
            <a:noAutofit/>
          </a:bodyPr>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226E0A2-0B50-5242-9957-D3B46C15B401}"/>
              </a:ext>
            </a:extLst>
          </p:cNvPr>
          <p:cNvSpPr>
            <a:spLocks noGrp="1"/>
          </p:cNvSpPr>
          <p:nvPr>
            <p:ph type="body" idx="1"/>
          </p:nvPr>
        </p:nvSpPr>
        <p:spPr>
          <a:xfrm>
            <a:off x="831850" y="4589463"/>
            <a:ext cx="10515600" cy="1500187"/>
          </a:xfrm>
        </p:spPr>
        <p:txBody>
          <a:bodyPr>
            <a:no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19013961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nt_Left Aligned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27AE-DBD8-724E-975C-B28BE93EE66C}"/>
              </a:ext>
            </a:extLst>
          </p:cNvPr>
          <p:cNvSpPr>
            <a:spLocks noGrp="1"/>
          </p:cNvSpPr>
          <p:nvPr>
            <p:ph type="title"/>
          </p:nvPr>
        </p:nvSpPr>
        <p:spPr>
          <a:xfrm>
            <a:off x="838200" y="365125"/>
            <a:ext cx="10515600" cy="1325563"/>
          </a:xfrm>
          <a:prstGeom prst="rect">
            <a:avLst/>
          </a:prstGeom>
        </p:spPr>
        <p:txBody>
          <a:bodyPr anchor="b" anchorCtr="0">
            <a:noAutofit/>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8B5BAF-119E-5940-ABD5-9D9AF784DD09}"/>
              </a:ext>
            </a:extLst>
          </p:cNvPr>
          <p:cNvSpPr>
            <a:spLocks noGrp="1"/>
          </p:cNvSpPr>
          <p:nvPr>
            <p:ph sz="half" idx="1"/>
          </p:nvPr>
        </p:nvSpPr>
        <p:spPr>
          <a:xfrm>
            <a:off x="838200" y="1825625"/>
            <a:ext cx="5181600" cy="4351338"/>
          </a:xfrm>
        </p:spPr>
        <p:txBody>
          <a:bodyPr>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0185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_Right Aligned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027AE-DBD8-724E-975C-B28BE93EE66C}"/>
              </a:ext>
            </a:extLst>
          </p:cNvPr>
          <p:cNvSpPr>
            <a:spLocks noGrp="1"/>
          </p:cNvSpPr>
          <p:nvPr>
            <p:ph type="title"/>
          </p:nvPr>
        </p:nvSpPr>
        <p:spPr>
          <a:xfrm>
            <a:off x="838200" y="365125"/>
            <a:ext cx="10515600" cy="1325563"/>
          </a:xfrm>
          <a:prstGeom prst="rect">
            <a:avLst/>
          </a:prstGeom>
        </p:spPr>
        <p:txBody>
          <a:bodyPr anchor="b" anchorCtr="0">
            <a:noAutofit/>
          </a:bodyPr>
          <a:lstStyle>
            <a:lvl1pPr algn="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58B5BAF-119E-5940-ABD5-9D9AF784DD09}"/>
              </a:ext>
            </a:extLst>
          </p:cNvPr>
          <p:cNvSpPr>
            <a:spLocks noGrp="1"/>
          </p:cNvSpPr>
          <p:nvPr>
            <p:ph sz="half" idx="1"/>
          </p:nvPr>
        </p:nvSpPr>
        <p:spPr>
          <a:xfrm>
            <a:off x="6172200" y="1825625"/>
            <a:ext cx="5181600" cy="4351338"/>
          </a:xfrm>
        </p:spPr>
        <p:txBody>
          <a:bodyPr anchor="t" anchorCtr="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637178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_Two Columns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485672-DF0A-3C43-9E76-D4128EC6CC0E}"/>
              </a:ext>
            </a:extLst>
          </p:cNvPr>
          <p:cNvSpPr>
            <a:spLocks noGrp="1"/>
          </p:cNvSpPr>
          <p:nvPr>
            <p:ph type="title"/>
          </p:nvPr>
        </p:nvSpPr>
        <p:spPr>
          <a:xfrm>
            <a:off x="839788" y="365125"/>
            <a:ext cx="10515600" cy="1325563"/>
          </a:xfrm>
          <a:prstGeom prst="rect">
            <a:avLst/>
          </a:prstGeom>
        </p:spPr>
        <p:txBody>
          <a:bodyPr anchor="b"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CDA0DC-C2BB-3F4E-8BC9-AAF2B7A38CB8}"/>
              </a:ext>
            </a:extLst>
          </p:cNvPr>
          <p:cNvSpPr>
            <a:spLocks noGrp="1"/>
          </p:cNvSpPr>
          <p:nvPr>
            <p:ph type="body" idx="1"/>
          </p:nvPr>
        </p:nvSpPr>
        <p:spPr>
          <a:xfrm>
            <a:off x="839788" y="1681163"/>
            <a:ext cx="5157787"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24271-C086-084F-B777-399A227CBF94}"/>
              </a:ext>
            </a:extLst>
          </p:cNvPr>
          <p:cNvSpPr>
            <a:spLocks noGrp="1"/>
          </p:cNvSpPr>
          <p:nvPr>
            <p:ph sz="half" idx="2"/>
          </p:nvPr>
        </p:nvSpPr>
        <p:spPr>
          <a:xfrm>
            <a:off x="839788" y="2505075"/>
            <a:ext cx="5157787" cy="3684588"/>
          </a:xfrm>
        </p:spPr>
        <p:txBody>
          <a:bodyPr anchor="t" anchorCtr="0">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24209A3D-83EC-F74F-A7F2-EE8B85D10F1C}"/>
              </a:ext>
            </a:extLst>
          </p:cNvPr>
          <p:cNvSpPr>
            <a:spLocks noGrp="1"/>
          </p:cNvSpPr>
          <p:nvPr>
            <p:ph type="body" sz="quarter" idx="3"/>
          </p:nvPr>
        </p:nvSpPr>
        <p:spPr>
          <a:xfrm>
            <a:off x="6172200" y="1681163"/>
            <a:ext cx="5183188" cy="823912"/>
          </a:xfrm>
        </p:spPr>
        <p:txBody>
          <a:bodyPr anchor="t" anchorCtr="0">
            <a:no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0005823-1E18-3946-AF6B-15042B5C20B1}"/>
              </a:ext>
            </a:extLst>
          </p:cNvPr>
          <p:cNvSpPr>
            <a:spLocks noGrp="1"/>
          </p:cNvSpPr>
          <p:nvPr>
            <p:ph sz="quarter" idx="4"/>
          </p:nvPr>
        </p:nvSpPr>
        <p:spPr>
          <a:xfrm>
            <a:off x="6172200" y="2505075"/>
            <a:ext cx="5183188" cy="3684588"/>
          </a:xfrm>
        </p:spPr>
        <p:txBody>
          <a:bodyPr anchor="t" anchorCtr="0">
            <a:no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CEFB1E5-ECC3-C444-A1C7-EFACA2738918}"/>
              </a:ext>
            </a:extLst>
          </p:cNvPr>
          <p:cNvSpPr>
            <a:spLocks noGrp="1"/>
          </p:cNvSpPr>
          <p:nvPr>
            <p:ph type="ftr" sz="quarter" idx="11"/>
          </p:nvPr>
        </p:nvSpPr>
        <p:spPr>
          <a:xfrm>
            <a:off x="4038600" y="6356350"/>
            <a:ext cx="4114800" cy="365125"/>
          </a:xfrm>
          <a:prstGeom prst="rect">
            <a:avLst/>
          </a:prstGeom>
        </p:spPr>
        <p:txBody>
          <a:bodyPr anchor="t" anchorCtr="0">
            <a:noAutofit/>
          </a:bodyPr>
          <a:lstStyle/>
          <a:p>
            <a:endParaRPr lang="en-US"/>
          </a:p>
        </p:txBody>
      </p:sp>
    </p:spTree>
    <p:extLst>
      <p:ext uri="{BB962C8B-B14F-4D97-AF65-F5344CB8AC3E}">
        <p14:creationId xmlns:p14="http://schemas.microsoft.com/office/powerpoint/2010/main" val="15232725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AE7E1E5-AE90-C046-A06C-04C4588BEF09}"/>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Placeholder 6">
            <a:extLst>
              <a:ext uri="{FF2B5EF4-FFF2-40B4-BE49-F238E27FC236}">
                <a16:creationId xmlns:a16="http://schemas.microsoft.com/office/drawing/2014/main" id="{D01DE900-60B7-E543-BB70-B9753793A76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8" name="Footer Placeholder 7">
            <a:extLst>
              <a:ext uri="{FF2B5EF4-FFF2-40B4-BE49-F238E27FC236}">
                <a16:creationId xmlns:a16="http://schemas.microsoft.com/office/drawing/2014/main" id="{542F7C8F-01A8-7947-95D6-08FD1F050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1">
                    <a:tint val="75000"/>
                  </a:schemeClr>
                </a:solidFill>
              </a:defRPr>
            </a:lvl1pPr>
          </a:lstStyle>
          <a:p>
            <a:endParaRPr lang="en-US"/>
          </a:p>
        </p:txBody>
      </p:sp>
    </p:spTree>
    <p:extLst>
      <p:ext uri="{BB962C8B-B14F-4D97-AF65-F5344CB8AC3E}">
        <p14:creationId xmlns:p14="http://schemas.microsoft.com/office/powerpoint/2010/main" val="1535474417"/>
      </p:ext>
    </p:extLst>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62" r:id="rId4"/>
    <p:sldLayoutId id="2147483651" r:id="rId5"/>
    <p:sldLayoutId id="2147483663" r:id="rId6"/>
    <p:sldLayoutId id="2147483652" r:id="rId7"/>
    <p:sldLayoutId id="2147483660" r:id="rId8"/>
    <p:sldLayoutId id="2147483653" r:id="rId9"/>
    <p:sldLayoutId id="2147483654" r:id="rId10"/>
    <p:sldLayoutId id="2147483655" r:id="rId11"/>
    <p:sldLayoutId id="2147483657" r:id="rId12"/>
    <p:sldLayoutId id="2147483664" r:id="rId13"/>
    <p:sldLayoutId id="2147483665" r:id="rId14"/>
    <p:sldLayoutId id="2147483666" r:id="rId15"/>
    <p:sldLayoutId id="2147483667" r:id="rId16"/>
  </p:sldLayoutIdLst>
  <p:txStyles>
    <p:titleStyle>
      <a:lvl1pPr algn="l" defTabSz="914400" rtl="0" eaLnBrk="1" latinLnBrk="0" hangingPunct="1">
        <a:lnSpc>
          <a:spcPct val="90000"/>
        </a:lnSpc>
        <a:spcBef>
          <a:spcPct val="0"/>
        </a:spcBef>
        <a:buNone/>
        <a:defRPr sz="4400" kern="1200">
          <a:solidFill>
            <a:schemeClr val="tx1"/>
          </a:solidFill>
          <a:latin typeface="Impact" panose="020B080603090205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Raleway" panose="020B0003030101060003"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Raleway" panose="020B0003030101060003"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Raleway" panose="020B0003030101060003"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aleway" panose="020B0003030101060003"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Raleway" panose="020B0003030101060003"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hyperlink" Target="http://digitalfirst.bfwpub.com/stats_applet/stats_applet_6_meanmed.html" TargetMode="Externa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4EBEC-A049-3347-98AF-6AD49D5B5229}"/>
              </a:ext>
            </a:extLst>
          </p:cNvPr>
          <p:cNvSpPr>
            <a:spLocks noGrp="1"/>
          </p:cNvSpPr>
          <p:nvPr>
            <p:ph type="ctrTitle"/>
          </p:nvPr>
        </p:nvSpPr>
        <p:spPr/>
        <p:txBody>
          <a:bodyPr/>
          <a:lstStyle/>
          <a:p>
            <a:r>
              <a:rPr lang="en-US" b="1" dirty="0"/>
              <a:t>Module 2: Statistics for Data Analysis</a:t>
            </a:r>
            <a:endParaRPr lang="en-US" dirty="0">
              <a:latin typeface="Impact" panose="020B0806030902050204" pitchFamily="34" charset="0"/>
            </a:endParaRPr>
          </a:p>
        </p:txBody>
      </p:sp>
      <p:sp>
        <p:nvSpPr>
          <p:cNvPr id="3" name="Subtitle 2">
            <a:extLst>
              <a:ext uri="{FF2B5EF4-FFF2-40B4-BE49-F238E27FC236}">
                <a16:creationId xmlns:a16="http://schemas.microsoft.com/office/drawing/2014/main" id="{53F9B6CA-53B6-614B-B2C6-D74112025C01}"/>
              </a:ext>
            </a:extLst>
          </p:cNvPr>
          <p:cNvSpPr>
            <a:spLocks noGrp="1"/>
          </p:cNvSpPr>
          <p:nvPr>
            <p:ph type="subTitle" idx="1"/>
          </p:nvPr>
        </p:nvSpPr>
        <p:spPr/>
        <p:txBody>
          <a:bodyPr/>
          <a:lstStyle/>
          <a:p>
            <a:r>
              <a:rPr lang="en-US" sz="4000" b="1" dirty="0">
                <a:latin typeface="Raleway SemiBold" panose="020B0003030101060003" pitchFamily="34" charset="0"/>
              </a:rPr>
              <a:t>Describing and Visualizing Data</a:t>
            </a:r>
          </a:p>
        </p:txBody>
      </p:sp>
    </p:spTree>
    <p:extLst>
      <p:ext uri="{BB962C8B-B14F-4D97-AF65-F5344CB8AC3E}">
        <p14:creationId xmlns:p14="http://schemas.microsoft.com/office/powerpoint/2010/main" val="2537973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2F068-B149-0841-93F0-F2996D3DE194}"/>
              </a:ext>
            </a:extLst>
          </p:cNvPr>
          <p:cNvSpPr>
            <a:spLocks noGrp="1"/>
          </p:cNvSpPr>
          <p:nvPr>
            <p:ph type="title"/>
          </p:nvPr>
        </p:nvSpPr>
        <p:spPr/>
        <p:txBody>
          <a:bodyPr/>
          <a:lstStyle/>
          <a:p>
            <a:r>
              <a:rPr lang="en-US" dirty="0"/>
              <a:t>Arithmetic Mean</a:t>
            </a:r>
          </a:p>
        </p:txBody>
      </p:sp>
      <p:sp>
        <p:nvSpPr>
          <p:cNvPr id="3" name="Content Placeholder 2">
            <a:extLst>
              <a:ext uri="{FF2B5EF4-FFF2-40B4-BE49-F238E27FC236}">
                <a16:creationId xmlns:a16="http://schemas.microsoft.com/office/drawing/2014/main" id="{2073208D-6924-3149-A20A-31C6E6D724DA}"/>
              </a:ext>
            </a:extLst>
          </p:cNvPr>
          <p:cNvSpPr>
            <a:spLocks noGrp="1"/>
          </p:cNvSpPr>
          <p:nvPr>
            <p:ph idx="1"/>
          </p:nvPr>
        </p:nvSpPr>
        <p:spPr/>
        <p:txBody>
          <a:bodyPr/>
          <a:lstStyle/>
          <a:p>
            <a:pPr marL="0" lvl="0" indent="0">
              <a:spcBef>
                <a:spcPts val="0"/>
              </a:spcBef>
              <a:buNone/>
            </a:pPr>
            <a:r>
              <a:rPr lang="en-US" dirty="0"/>
              <a:t>Key points:</a:t>
            </a:r>
          </a:p>
          <a:p>
            <a:pPr marL="457200" lvl="0" indent="-342900">
              <a:spcBef>
                <a:spcPts val="1600"/>
              </a:spcBef>
              <a:buSzPts val="1800"/>
              <a:buChar char="●"/>
            </a:pPr>
            <a:r>
              <a:rPr lang="en-US" dirty="0"/>
              <a:t>Arithmetic mean = average = Sum of values / number of values =</a:t>
            </a:r>
          </a:p>
          <a:p>
            <a:pPr marL="457200" lvl="0" indent="0">
              <a:spcBef>
                <a:spcPts val="1600"/>
              </a:spcBef>
              <a:buNone/>
            </a:pPr>
            <a:r>
              <a:rPr lang="en-US" dirty="0"/>
              <a:t> </a:t>
            </a:r>
          </a:p>
          <a:p>
            <a:pPr marL="457200" lvl="0" indent="-342900">
              <a:spcBef>
                <a:spcPts val="1600"/>
              </a:spcBef>
              <a:buSzPts val="1800"/>
              <a:buChar char="●"/>
            </a:pPr>
            <a:r>
              <a:rPr lang="el-GR" dirty="0"/>
              <a:t>μ = </a:t>
            </a:r>
            <a:r>
              <a:rPr lang="en-US" dirty="0"/>
              <a:t>Greek letter mu = mean of a population</a:t>
            </a:r>
            <a:endParaRPr lang="en-US" b="1" dirty="0">
              <a:solidFill>
                <a:srgbClr val="003366"/>
              </a:solidFill>
              <a:latin typeface="Charis SIL"/>
            </a:endParaRPr>
          </a:p>
          <a:p>
            <a:pPr marL="457200" indent="-342900">
              <a:spcBef>
                <a:spcPts val="0"/>
              </a:spcBef>
              <a:buSzPts val="1800"/>
              <a:buFont typeface="Arial" panose="020B0604020202020204" pitchFamily="34" charset="0"/>
              <a:buChar char="●"/>
            </a:pPr>
            <a:r>
              <a:rPr lang="en-US" dirty="0">
                <a:solidFill>
                  <a:srgbClr val="003366"/>
                </a:solidFill>
                <a:latin typeface="Charis SIL"/>
              </a:rPr>
              <a:t>x̄</a:t>
            </a:r>
            <a:r>
              <a:rPr lang="en-US" b="1" dirty="0">
                <a:solidFill>
                  <a:srgbClr val="003366"/>
                </a:solidFill>
                <a:latin typeface="Charis SIL"/>
              </a:rPr>
              <a:t> </a:t>
            </a:r>
            <a:r>
              <a:rPr lang="en-US" dirty="0"/>
              <a:t>= x bar = mean of a sample</a:t>
            </a:r>
          </a:p>
          <a:p>
            <a:pPr marL="457200" lvl="0" indent="-342900">
              <a:spcBef>
                <a:spcPts val="0"/>
              </a:spcBef>
              <a:buSzPts val="1800"/>
              <a:buChar char="●"/>
            </a:pPr>
            <a:r>
              <a:rPr lang="en-US" dirty="0"/>
              <a:t>Is the balance point of the distribution</a:t>
            </a:r>
          </a:p>
        </p:txBody>
      </p:sp>
      <p:pic>
        <p:nvPicPr>
          <p:cNvPr id="4" name="Google Shape;217;p35">
            <a:extLst>
              <a:ext uri="{FF2B5EF4-FFF2-40B4-BE49-F238E27FC236}">
                <a16:creationId xmlns:a16="http://schemas.microsoft.com/office/drawing/2014/main" id="{5BFECFE9-B0B8-DB42-9BF9-034E5E4A34A1}"/>
              </a:ext>
            </a:extLst>
          </p:cNvPr>
          <p:cNvPicPr preferRelativeResize="0"/>
          <p:nvPr/>
        </p:nvPicPr>
        <p:blipFill>
          <a:blip r:embed="rId2">
            <a:alphaModFix/>
          </a:blip>
          <a:stretch>
            <a:fillRect/>
          </a:stretch>
        </p:blipFill>
        <p:spPr>
          <a:xfrm>
            <a:off x="3262908" y="3118462"/>
            <a:ext cx="3195700" cy="621075"/>
          </a:xfrm>
          <a:prstGeom prst="rect">
            <a:avLst/>
          </a:prstGeom>
          <a:noFill/>
          <a:ln>
            <a:noFill/>
          </a:ln>
        </p:spPr>
      </p:pic>
      <p:pic>
        <p:nvPicPr>
          <p:cNvPr id="5" name="Google Shape;219;p35">
            <a:extLst>
              <a:ext uri="{FF2B5EF4-FFF2-40B4-BE49-F238E27FC236}">
                <a16:creationId xmlns:a16="http://schemas.microsoft.com/office/drawing/2014/main" id="{F6AF5B00-AE94-2442-909D-2290DAAF8607}"/>
              </a:ext>
            </a:extLst>
          </p:cNvPr>
          <p:cNvPicPr preferRelativeResize="0"/>
          <p:nvPr/>
        </p:nvPicPr>
        <p:blipFill>
          <a:blip r:embed="rId3">
            <a:alphaModFix/>
          </a:blip>
          <a:stretch>
            <a:fillRect/>
          </a:stretch>
        </p:blipFill>
        <p:spPr>
          <a:xfrm>
            <a:off x="2214429" y="5332488"/>
            <a:ext cx="6832701" cy="844475"/>
          </a:xfrm>
          <a:prstGeom prst="rect">
            <a:avLst/>
          </a:prstGeom>
          <a:noFill/>
          <a:ln>
            <a:noFill/>
          </a:ln>
        </p:spPr>
      </p:pic>
    </p:spTree>
    <p:extLst>
      <p:ext uri="{BB962C8B-B14F-4D97-AF65-F5344CB8AC3E}">
        <p14:creationId xmlns:p14="http://schemas.microsoft.com/office/powerpoint/2010/main" val="25832928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8077A-0553-254A-B0A3-BFD460982750}"/>
              </a:ext>
            </a:extLst>
          </p:cNvPr>
          <p:cNvSpPr>
            <a:spLocks noGrp="1"/>
          </p:cNvSpPr>
          <p:nvPr>
            <p:ph type="title"/>
          </p:nvPr>
        </p:nvSpPr>
        <p:spPr>
          <a:xfrm>
            <a:off x="838200" y="76369"/>
            <a:ext cx="10515600" cy="1325563"/>
          </a:xfrm>
        </p:spPr>
        <p:txBody>
          <a:bodyPr/>
          <a:lstStyle/>
          <a:p>
            <a:r>
              <a:rPr lang="en-US" dirty="0"/>
              <a:t>Median</a:t>
            </a:r>
          </a:p>
        </p:txBody>
      </p:sp>
      <p:sp>
        <p:nvSpPr>
          <p:cNvPr id="3" name="Content Placeholder 2">
            <a:extLst>
              <a:ext uri="{FF2B5EF4-FFF2-40B4-BE49-F238E27FC236}">
                <a16:creationId xmlns:a16="http://schemas.microsoft.com/office/drawing/2014/main" id="{3CCEE106-9D66-A749-BF8A-942CC1CFB344}"/>
              </a:ext>
            </a:extLst>
          </p:cNvPr>
          <p:cNvSpPr>
            <a:spLocks noGrp="1"/>
          </p:cNvSpPr>
          <p:nvPr>
            <p:ph idx="1"/>
          </p:nvPr>
        </p:nvSpPr>
        <p:spPr>
          <a:xfrm>
            <a:off x="838200" y="1440617"/>
            <a:ext cx="9677400" cy="4351338"/>
          </a:xfrm>
        </p:spPr>
        <p:txBody>
          <a:bodyPr/>
          <a:lstStyle/>
          <a:p>
            <a:pPr marL="0" lvl="0" indent="0">
              <a:spcBef>
                <a:spcPts val="0"/>
              </a:spcBef>
              <a:buNone/>
            </a:pPr>
            <a:r>
              <a:rPr lang="en-US" dirty="0"/>
              <a:t>Key points:</a:t>
            </a:r>
          </a:p>
          <a:p>
            <a:pPr marL="457200" lvl="0" indent="-342900">
              <a:spcBef>
                <a:spcPts val="1600"/>
              </a:spcBef>
              <a:buSzPts val="1800"/>
              <a:buChar char="●"/>
            </a:pPr>
            <a:r>
              <a:rPr lang="en-US" dirty="0"/>
              <a:t>Median = middle value = </a:t>
            </a:r>
          </a:p>
          <a:p>
            <a:pPr marL="914400" lvl="1" indent="-317500">
              <a:spcBef>
                <a:spcPts val="0"/>
              </a:spcBef>
              <a:buSzPts val="1400"/>
              <a:buChar char="○"/>
            </a:pPr>
            <a:r>
              <a:rPr lang="en-US" dirty="0"/>
              <a:t>The median of a finite list of numbers can be found by arranging all the numbers from smallest to greatest.</a:t>
            </a:r>
          </a:p>
          <a:p>
            <a:pPr marL="914400" lvl="1" indent="-317500">
              <a:spcBef>
                <a:spcPts val="0"/>
              </a:spcBef>
              <a:buSzPts val="1400"/>
              <a:buChar char="○"/>
            </a:pPr>
            <a:r>
              <a:rPr lang="en-US" dirty="0"/>
              <a:t>If there is an odd number of numbers, the middle one is picked.</a:t>
            </a:r>
          </a:p>
          <a:p>
            <a:pPr marL="914400" lvl="1" indent="-317500">
              <a:spcBef>
                <a:spcPts val="0"/>
              </a:spcBef>
              <a:buSzPts val="1400"/>
              <a:buChar char="○"/>
            </a:pPr>
            <a:r>
              <a:rPr lang="en-US" dirty="0"/>
              <a:t>If there is an even number of observations, then there is no single middle value; the median is then usually defined to be the mean of the two middle values.</a:t>
            </a:r>
          </a:p>
          <a:p>
            <a:pPr marL="457200" lvl="0" indent="-342900">
              <a:spcBef>
                <a:spcPts val="0"/>
              </a:spcBef>
              <a:buSzPts val="1800"/>
              <a:buChar char="●"/>
            </a:pPr>
            <a:r>
              <a:rPr lang="en-US" dirty="0"/>
              <a:t>Is the 50th percentile</a:t>
            </a:r>
          </a:p>
          <a:p>
            <a:pPr marL="457200" lvl="0" indent="-342900">
              <a:spcBef>
                <a:spcPts val="0"/>
              </a:spcBef>
              <a:buSzPts val="1800"/>
              <a:buChar char="●"/>
            </a:pPr>
            <a:r>
              <a:rPr lang="en-US" dirty="0"/>
              <a:t>Is the 50/50 point of the distribution (equal areas)</a:t>
            </a:r>
          </a:p>
        </p:txBody>
      </p:sp>
      <p:pic>
        <p:nvPicPr>
          <p:cNvPr id="4" name="Google Shape;232;p37">
            <a:extLst>
              <a:ext uri="{FF2B5EF4-FFF2-40B4-BE49-F238E27FC236}">
                <a16:creationId xmlns:a16="http://schemas.microsoft.com/office/drawing/2014/main" id="{E143F0B1-F50F-FC48-9635-01AB8F2EF6B9}"/>
              </a:ext>
            </a:extLst>
          </p:cNvPr>
          <p:cNvPicPr preferRelativeResize="0"/>
          <p:nvPr/>
        </p:nvPicPr>
        <p:blipFill>
          <a:blip r:embed="rId2">
            <a:alphaModFix/>
          </a:blip>
          <a:stretch>
            <a:fillRect/>
          </a:stretch>
        </p:blipFill>
        <p:spPr>
          <a:xfrm>
            <a:off x="2479124" y="5676643"/>
            <a:ext cx="6832701" cy="844475"/>
          </a:xfrm>
          <a:prstGeom prst="rect">
            <a:avLst/>
          </a:prstGeom>
          <a:noFill/>
          <a:ln>
            <a:noFill/>
          </a:ln>
        </p:spPr>
      </p:pic>
    </p:spTree>
    <p:extLst>
      <p:ext uri="{BB962C8B-B14F-4D97-AF65-F5344CB8AC3E}">
        <p14:creationId xmlns:p14="http://schemas.microsoft.com/office/powerpoint/2010/main" val="34417236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94CED7-7B7F-5C44-974C-8142E85208A1}"/>
              </a:ext>
            </a:extLst>
          </p:cNvPr>
          <p:cNvSpPr>
            <a:spLocks noGrp="1"/>
          </p:cNvSpPr>
          <p:nvPr>
            <p:ph type="title"/>
          </p:nvPr>
        </p:nvSpPr>
        <p:spPr/>
        <p:txBody>
          <a:bodyPr/>
          <a:lstStyle/>
          <a:p>
            <a:r>
              <a:rPr lang="en-US" dirty="0"/>
              <a:t>Measures of Center: Key Points</a:t>
            </a:r>
          </a:p>
        </p:txBody>
      </p:sp>
      <p:sp>
        <p:nvSpPr>
          <p:cNvPr id="3" name="Content Placeholder 2">
            <a:extLst>
              <a:ext uri="{FF2B5EF4-FFF2-40B4-BE49-F238E27FC236}">
                <a16:creationId xmlns:a16="http://schemas.microsoft.com/office/drawing/2014/main" id="{1426C90E-7273-3442-A633-96F2B622B331}"/>
              </a:ext>
            </a:extLst>
          </p:cNvPr>
          <p:cNvSpPr>
            <a:spLocks noGrp="1"/>
          </p:cNvSpPr>
          <p:nvPr>
            <p:ph idx="1"/>
          </p:nvPr>
        </p:nvSpPr>
        <p:spPr>
          <a:xfrm>
            <a:off x="838200" y="1825625"/>
            <a:ext cx="9533021" cy="4351338"/>
          </a:xfrm>
        </p:spPr>
        <p:txBody>
          <a:bodyPr/>
          <a:lstStyle/>
          <a:p>
            <a:pPr marL="0" lvl="0" indent="0">
              <a:spcBef>
                <a:spcPts val="0"/>
              </a:spcBef>
              <a:buNone/>
            </a:pPr>
            <a:r>
              <a:rPr lang="en-US" dirty="0"/>
              <a:t>Median is </a:t>
            </a:r>
            <a:r>
              <a:rPr lang="en-US" b="1" dirty="0"/>
              <a:t>resistant</a:t>
            </a:r>
            <a:r>
              <a:rPr lang="en-US" dirty="0"/>
              <a:t>, mean is not</a:t>
            </a:r>
          </a:p>
          <a:p>
            <a:pPr marL="0" lvl="0" indent="0">
              <a:spcBef>
                <a:spcPts val="1600"/>
              </a:spcBef>
              <a:buNone/>
            </a:pPr>
            <a:r>
              <a:rPr lang="en-US" dirty="0"/>
              <a:t>Therefore mean gets pulled in the direction of </a:t>
            </a:r>
            <a:r>
              <a:rPr lang="en-US" b="1" dirty="0"/>
              <a:t>skew</a:t>
            </a:r>
            <a:r>
              <a:rPr lang="en-US" dirty="0"/>
              <a:t> compared to median</a:t>
            </a:r>
          </a:p>
          <a:p>
            <a:pPr marL="0" lvl="0" indent="0">
              <a:spcBef>
                <a:spcPts val="1600"/>
              </a:spcBef>
              <a:buNone/>
            </a:pPr>
            <a:r>
              <a:rPr lang="en-US" dirty="0"/>
              <a:t>Additionally, mean gets pulled by extreme values, median does not. This makes median a more </a:t>
            </a:r>
            <a:r>
              <a:rPr lang="en-US" b="1" dirty="0"/>
              <a:t>robust</a:t>
            </a:r>
            <a:r>
              <a:rPr lang="en-US" dirty="0"/>
              <a:t> measure of center.</a:t>
            </a:r>
          </a:p>
          <a:p>
            <a:pPr marL="0" lvl="0" indent="0">
              <a:spcBef>
                <a:spcPts val="1600"/>
              </a:spcBef>
              <a:buNone/>
            </a:pPr>
            <a:r>
              <a:rPr lang="en-US" dirty="0"/>
              <a:t>Explore:</a:t>
            </a:r>
          </a:p>
          <a:p>
            <a:pPr marL="0" lvl="0" indent="0">
              <a:spcBef>
                <a:spcPts val="1600"/>
              </a:spcBef>
              <a:buNone/>
            </a:pPr>
            <a:r>
              <a:rPr lang="en-US" u="sng" dirty="0">
                <a:solidFill>
                  <a:schemeClr val="hlink"/>
                </a:solidFill>
                <a:hlinkClick r:id="rId2"/>
              </a:rPr>
              <a:t>http://digitalfirst.bfwpub.com/stats_applet/stats_applet_6_meanmed.html</a:t>
            </a:r>
            <a:endParaRPr lang="en-US" dirty="0"/>
          </a:p>
          <a:p>
            <a:pPr marL="0" indent="0">
              <a:buNone/>
            </a:pPr>
            <a:endParaRPr lang="en-US" dirty="0"/>
          </a:p>
        </p:txBody>
      </p:sp>
    </p:spTree>
    <p:extLst>
      <p:ext uri="{BB962C8B-B14F-4D97-AF65-F5344CB8AC3E}">
        <p14:creationId xmlns:p14="http://schemas.microsoft.com/office/powerpoint/2010/main" val="208930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Measures of Spread</a:t>
            </a:r>
            <a:endParaRPr/>
          </a:p>
        </p:txBody>
      </p:sp>
      <p:sp>
        <p:nvSpPr>
          <p:cNvPr id="244" name="Google Shape;244;p39"/>
          <p:cNvSpPr txBox="1">
            <a:spLocks noGrp="1"/>
          </p:cNvSpPr>
          <p:nvPr>
            <p:ph idx="1"/>
          </p:nvPr>
        </p:nvSpPr>
        <p:spPr>
          <a:prstGeom prst="rect">
            <a:avLst/>
          </a:prstGeom>
        </p:spPr>
        <p:txBody>
          <a:bodyPr spcFirstLastPara="1" vert="horz" wrap="square" lIns="121900" tIns="121900" rIns="121900" bIns="121900" rtlCol="0" anchor="t" anchorCtr="0">
            <a:noAutofit/>
          </a:bodyPr>
          <a:lstStyle/>
          <a:p>
            <a:r>
              <a:rPr lang="en" dirty="0"/>
              <a:t>Variance &amp; Standard Deviation</a:t>
            </a:r>
            <a:endParaRPr dirty="0"/>
          </a:p>
          <a:p>
            <a:pPr>
              <a:spcBef>
                <a:spcPts val="2133"/>
              </a:spcBef>
            </a:pPr>
            <a:r>
              <a:rPr lang="en" dirty="0"/>
              <a:t>IQR</a:t>
            </a:r>
            <a:endParaRPr dirty="0"/>
          </a:p>
          <a:p>
            <a:pPr>
              <a:spcBef>
                <a:spcPts val="2133"/>
              </a:spcBef>
              <a:spcAft>
                <a:spcPts val="2133"/>
              </a:spcAft>
            </a:pPr>
            <a:r>
              <a:rPr lang="en" dirty="0"/>
              <a:t>Range</a:t>
            </a:r>
            <a:endParaRPr dirty="0"/>
          </a:p>
        </p:txBody>
      </p:sp>
    </p:spTree>
    <p:extLst>
      <p:ext uri="{BB962C8B-B14F-4D97-AF65-F5344CB8AC3E}">
        <p14:creationId xmlns:p14="http://schemas.microsoft.com/office/powerpoint/2010/main" val="16577889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E1872E-3D76-564C-8FF7-12C49719C5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851E7-6083-A94A-8FBB-A12ADC30A85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6439333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40"/>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Variance &amp; Standard Deviation</a:t>
            </a:r>
            <a:endParaRPr/>
          </a:p>
        </p:txBody>
      </p:sp>
      <p:sp>
        <p:nvSpPr>
          <p:cNvPr id="250" name="Google Shape;250;p40"/>
          <p:cNvSpPr txBox="1">
            <a:spLocks noGrp="1"/>
          </p:cNvSpPr>
          <p:nvPr>
            <p:ph idx="1"/>
          </p:nvPr>
        </p:nvSpPr>
        <p:spPr>
          <a:xfrm>
            <a:off x="838200" y="1416554"/>
            <a:ext cx="9797716" cy="4351338"/>
          </a:xfrm>
          <a:prstGeom prst="rect">
            <a:avLst/>
          </a:prstGeom>
        </p:spPr>
        <p:txBody>
          <a:bodyPr spcFirstLastPara="1" vert="horz" wrap="square" lIns="121900" tIns="121900" rIns="121900" bIns="121900" rtlCol="0" anchor="t" anchorCtr="0">
            <a:noAutofit/>
          </a:bodyPr>
          <a:lstStyle/>
          <a:p>
            <a:pPr marL="0" indent="0">
              <a:buNone/>
            </a:pPr>
            <a:r>
              <a:rPr lang="en" dirty="0"/>
              <a:t>Variance is the expected value of the squared distance from the mean.</a:t>
            </a:r>
            <a:endParaRPr dirty="0"/>
          </a:p>
          <a:p>
            <a:pPr marL="0" indent="0">
              <a:spcBef>
                <a:spcPts val="2133"/>
              </a:spcBef>
              <a:buNone/>
            </a:pPr>
            <a:endParaRPr dirty="0"/>
          </a:p>
          <a:p>
            <a:pPr marL="0" indent="0">
              <a:spcBef>
                <a:spcPts val="2133"/>
              </a:spcBef>
              <a:buNone/>
            </a:pPr>
            <a:r>
              <a:rPr lang="en" dirty="0"/>
              <a:t>Standard Deviation is the expected distance from the mean.</a:t>
            </a:r>
            <a:endParaRPr dirty="0"/>
          </a:p>
          <a:p>
            <a:pPr marL="0" indent="609585">
              <a:spcBef>
                <a:spcPts val="2133"/>
              </a:spcBef>
              <a:buNone/>
            </a:pPr>
            <a:r>
              <a:rPr lang="en" dirty="0"/>
              <a:t>𝜎 = Standard Deviation of a Population</a:t>
            </a:r>
            <a:endParaRPr dirty="0"/>
          </a:p>
          <a:p>
            <a:pPr marL="0" indent="609585">
              <a:spcBef>
                <a:spcPts val="2133"/>
              </a:spcBef>
              <a:buNone/>
            </a:pPr>
            <a:endParaRPr dirty="0"/>
          </a:p>
          <a:p>
            <a:pPr marL="0" indent="609585">
              <a:spcBef>
                <a:spcPts val="2133"/>
              </a:spcBef>
              <a:spcAft>
                <a:spcPts val="2133"/>
              </a:spcAft>
              <a:buNone/>
            </a:pPr>
            <a:r>
              <a:rPr lang="en" i="1" dirty="0"/>
              <a:t>s</a:t>
            </a:r>
            <a:r>
              <a:rPr lang="en" dirty="0"/>
              <a:t> = Standard Deviation of a Sample</a:t>
            </a:r>
            <a:endParaRPr dirty="0"/>
          </a:p>
        </p:txBody>
      </p:sp>
      <p:pic>
        <p:nvPicPr>
          <p:cNvPr id="251" name="Google Shape;251;p40"/>
          <p:cNvPicPr preferRelativeResize="0"/>
          <p:nvPr/>
        </p:nvPicPr>
        <p:blipFill>
          <a:blip r:embed="rId3">
            <a:alphaModFix/>
          </a:blip>
          <a:stretch>
            <a:fillRect/>
          </a:stretch>
        </p:blipFill>
        <p:spPr>
          <a:xfrm>
            <a:off x="3488906" y="2414358"/>
            <a:ext cx="2973167" cy="771333"/>
          </a:xfrm>
          <a:prstGeom prst="rect">
            <a:avLst/>
          </a:prstGeom>
          <a:noFill/>
          <a:ln>
            <a:noFill/>
          </a:ln>
        </p:spPr>
      </p:pic>
      <p:pic>
        <p:nvPicPr>
          <p:cNvPr id="252" name="Google Shape;252;p40"/>
          <p:cNvPicPr preferRelativeResize="0"/>
          <p:nvPr/>
        </p:nvPicPr>
        <p:blipFill>
          <a:blip r:embed="rId4">
            <a:alphaModFix/>
          </a:blip>
          <a:stretch>
            <a:fillRect/>
          </a:stretch>
        </p:blipFill>
        <p:spPr>
          <a:xfrm>
            <a:off x="321626" y="4836374"/>
            <a:ext cx="9797716" cy="771333"/>
          </a:xfrm>
          <a:prstGeom prst="rect">
            <a:avLst/>
          </a:prstGeom>
          <a:noFill/>
          <a:ln>
            <a:noFill/>
          </a:ln>
        </p:spPr>
      </p:pic>
    </p:spTree>
    <p:extLst>
      <p:ext uri="{BB962C8B-B14F-4D97-AF65-F5344CB8AC3E}">
        <p14:creationId xmlns:p14="http://schemas.microsoft.com/office/powerpoint/2010/main" val="19998248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2933700" y="2891633"/>
            <a:ext cx="6324600" cy="3200400"/>
          </a:xfrm>
          <a:prstGeom prst="rect">
            <a:avLst/>
          </a:prstGeom>
          <a:noFill/>
          <a:ln>
            <a:noFill/>
          </a:ln>
        </p:spPr>
      </p:pic>
      <p:sp>
        <p:nvSpPr>
          <p:cNvPr id="259" name="Google Shape;259;p41"/>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Visualizing Standard Deviation</a:t>
            </a:r>
            <a:endParaRPr/>
          </a:p>
        </p:txBody>
      </p:sp>
      <p:sp>
        <p:nvSpPr>
          <p:cNvPr id="260" name="Google Shape;260;p41"/>
          <p:cNvSpPr txBox="1">
            <a:spLocks noGrp="1"/>
          </p:cNvSpPr>
          <p:nvPr>
            <p:ph idx="1"/>
          </p:nvPr>
        </p:nvSpPr>
        <p:spPr>
          <a:xfrm>
            <a:off x="838200" y="4766470"/>
            <a:ext cx="3309602" cy="1325563"/>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dirty="0"/>
              <a:t>Larger Standard Deviation</a:t>
            </a:r>
            <a:endParaRPr dirty="0"/>
          </a:p>
        </p:txBody>
      </p:sp>
      <p:sp>
        <p:nvSpPr>
          <p:cNvPr id="261" name="Google Shape;261;p41"/>
          <p:cNvSpPr txBox="1">
            <a:spLocks noGrp="1"/>
          </p:cNvSpPr>
          <p:nvPr>
            <p:ph type="body" idx="4294967295"/>
          </p:nvPr>
        </p:nvSpPr>
        <p:spPr>
          <a:xfrm>
            <a:off x="4147802" y="1886433"/>
            <a:ext cx="4137025" cy="655637"/>
          </a:xfrm>
          <a:prstGeom prst="rect">
            <a:avLst/>
          </a:prstGeom>
        </p:spPr>
        <p:txBody>
          <a:bodyPr spcFirstLastPara="1" vert="horz" wrap="square" lIns="121900" tIns="121900" rIns="121900" bIns="121900" rtlCol="0" anchor="t" anchorCtr="0">
            <a:noAutofit/>
          </a:bodyPr>
          <a:lstStyle/>
          <a:p>
            <a:pPr marL="0" indent="0" algn="ctr">
              <a:spcAft>
                <a:spcPts val="2133"/>
              </a:spcAft>
              <a:buNone/>
            </a:pPr>
            <a:r>
              <a:rPr lang="en" dirty="0"/>
              <a:t>Smaller Standard Deviation</a:t>
            </a:r>
            <a:endParaRPr dirty="0"/>
          </a:p>
        </p:txBody>
      </p:sp>
    </p:spTree>
    <p:extLst>
      <p:ext uri="{BB962C8B-B14F-4D97-AF65-F5344CB8AC3E}">
        <p14:creationId xmlns:p14="http://schemas.microsoft.com/office/powerpoint/2010/main" val="2597663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65"/>
        <p:cNvGrpSpPr/>
        <p:nvPr/>
      </p:nvGrpSpPr>
      <p:grpSpPr>
        <a:xfrm>
          <a:off x="0" y="0"/>
          <a:ext cx="0" cy="0"/>
          <a:chOff x="0" y="0"/>
          <a:chExt cx="0" cy="0"/>
        </a:xfrm>
      </p:grpSpPr>
      <p:sp>
        <p:nvSpPr>
          <p:cNvPr id="266" name="Google Shape;266;p42"/>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IQR - Interquartile Range</a:t>
            </a:r>
            <a:endParaRPr/>
          </a:p>
        </p:txBody>
      </p:sp>
      <p:sp>
        <p:nvSpPr>
          <p:cNvPr id="267" name="Google Shape;267;p42"/>
          <p:cNvSpPr txBox="1">
            <a:spLocks noGrp="1"/>
          </p:cNvSpPr>
          <p:nvPr>
            <p:ph idx="1"/>
          </p:nvPr>
        </p:nvSpPr>
        <p:spPr>
          <a:xfrm>
            <a:off x="549443" y="1103734"/>
            <a:ext cx="9773652" cy="4351338"/>
          </a:xfrm>
          <a:prstGeom prst="rect">
            <a:avLst/>
          </a:prstGeom>
        </p:spPr>
        <p:txBody>
          <a:bodyPr spcFirstLastPara="1" vert="horz" wrap="square" lIns="121900" tIns="121900" rIns="121900" bIns="121900" rtlCol="0" anchor="t" anchorCtr="0">
            <a:noAutofit/>
          </a:bodyPr>
          <a:lstStyle/>
          <a:p>
            <a:pPr marL="0" indent="0">
              <a:buNone/>
            </a:pPr>
            <a:r>
              <a:rPr lang="en" dirty="0"/>
              <a:t>IQR, or Interquartile Range, is the distance between the quartiles Q1 and Q3.</a:t>
            </a:r>
            <a:br>
              <a:rPr lang="en" dirty="0"/>
            </a:br>
            <a:r>
              <a:rPr lang="en" dirty="0"/>
              <a:t>The quartiles occur at the 25th and 75th percentiles of a distribution. </a:t>
            </a:r>
            <a:br>
              <a:rPr lang="en" dirty="0"/>
            </a:br>
            <a:r>
              <a:rPr lang="en" dirty="0"/>
              <a:t>Recall that the median is the 50th percentile. </a:t>
            </a:r>
            <a:br>
              <a:rPr lang="en" dirty="0"/>
            </a:br>
            <a:r>
              <a:rPr lang="en" dirty="0"/>
              <a:t>So, Q1 is the median of the bottom half of the data and Q3 is the median of the top half of the data.</a:t>
            </a:r>
            <a:endParaRPr dirty="0"/>
          </a:p>
          <a:p>
            <a:pPr marL="0" indent="0">
              <a:spcBef>
                <a:spcPts val="2133"/>
              </a:spcBef>
              <a:buNone/>
            </a:pPr>
            <a:r>
              <a:rPr lang="en" dirty="0"/>
              <a:t>IQR = Q3 - Q1, so to calculate IQR, first find Q1 and Q3:</a:t>
            </a:r>
            <a:endParaRPr dirty="0"/>
          </a:p>
          <a:p>
            <a:pPr marL="0" indent="0">
              <a:spcBef>
                <a:spcPts val="2133"/>
              </a:spcBef>
              <a:buNone/>
            </a:pPr>
            <a:r>
              <a:rPr lang="en" dirty="0"/>
              <a:t>Example:</a:t>
            </a:r>
            <a:br>
              <a:rPr lang="en" dirty="0"/>
            </a:br>
            <a:r>
              <a:rPr lang="en" dirty="0"/>
              <a:t>		1, 2, 5, 6, 7, 9, 12, 15, 18, 19, 27</a:t>
            </a:r>
            <a:endParaRPr dirty="0"/>
          </a:p>
          <a:p>
            <a:pPr marL="0" indent="0">
              <a:spcBef>
                <a:spcPts val="2133"/>
              </a:spcBef>
              <a:spcAft>
                <a:spcPts val="2133"/>
              </a:spcAft>
              <a:buNone/>
            </a:pPr>
            <a:r>
              <a:rPr lang="en" dirty="0"/>
              <a:t>Do you think IQR is a more </a:t>
            </a:r>
            <a:r>
              <a:rPr lang="en" b="1" dirty="0"/>
              <a:t>resistant</a:t>
            </a:r>
            <a:r>
              <a:rPr lang="en" dirty="0"/>
              <a:t> measure of spread than standard deviation?</a:t>
            </a:r>
            <a:endParaRPr dirty="0"/>
          </a:p>
        </p:txBody>
      </p:sp>
    </p:spTree>
    <p:extLst>
      <p:ext uri="{BB962C8B-B14F-4D97-AF65-F5344CB8AC3E}">
        <p14:creationId xmlns:p14="http://schemas.microsoft.com/office/powerpoint/2010/main" val="12595307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4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Range</a:t>
            </a:r>
            <a:endParaRPr/>
          </a:p>
        </p:txBody>
      </p:sp>
      <p:sp>
        <p:nvSpPr>
          <p:cNvPr id="273" name="Google Shape;273;p43"/>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a:t>Range is simply the distance from the minimum to the maximum value.</a:t>
            </a:r>
            <a:endParaRPr/>
          </a:p>
          <a:p>
            <a:pPr marL="0" indent="0">
              <a:spcBef>
                <a:spcPts val="2133"/>
              </a:spcBef>
              <a:buNone/>
            </a:pPr>
            <a:r>
              <a:rPr lang="en"/>
              <a:t>Range = Max - Min</a:t>
            </a:r>
            <a:endParaRPr/>
          </a:p>
          <a:p>
            <a:pPr marL="0" indent="0">
              <a:spcBef>
                <a:spcPts val="2133"/>
              </a:spcBef>
              <a:buNone/>
            </a:pPr>
            <a:endParaRPr/>
          </a:p>
          <a:p>
            <a:pPr marL="0" indent="0">
              <a:spcBef>
                <a:spcPts val="2133"/>
              </a:spcBef>
              <a:spcAft>
                <a:spcPts val="2133"/>
              </a:spcAft>
              <a:buNone/>
            </a:pPr>
            <a:r>
              <a:rPr lang="en"/>
              <a:t>Is range a </a:t>
            </a:r>
            <a:r>
              <a:rPr lang="en" b="1"/>
              <a:t>robust </a:t>
            </a:r>
            <a:r>
              <a:rPr lang="en"/>
              <a:t>measure of spread?</a:t>
            </a:r>
            <a:endParaRPr/>
          </a:p>
        </p:txBody>
      </p:sp>
    </p:spTree>
    <p:extLst>
      <p:ext uri="{BB962C8B-B14F-4D97-AF65-F5344CB8AC3E}">
        <p14:creationId xmlns:p14="http://schemas.microsoft.com/office/powerpoint/2010/main" val="22012427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4"/>
          <p:cNvSpPr txBox="1">
            <a:spLocks noGrp="1"/>
          </p:cNvSpPr>
          <p:nvPr>
            <p:ph type="title"/>
          </p:nvPr>
        </p:nvSpPr>
        <p:spPr>
          <a:xfrm>
            <a:off x="525381" y="244810"/>
            <a:ext cx="10515600" cy="1325563"/>
          </a:xfrm>
          <a:prstGeom prst="rect">
            <a:avLst/>
          </a:prstGeom>
        </p:spPr>
        <p:txBody>
          <a:bodyPr spcFirstLastPara="1" vert="horz" wrap="square" lIns="121900" tIns="121900" rIns="121900" bIns="121900" rtlCol="0" anchor="t" anchorCtr="0">
            <a:noAutofit/>
          </a:bodyPr>
          <a:lstStyle/>
          <a:p>
            <a:r>
              <a:rPr lang="en" dirty="0"/>
              <a:t>Measures of Spread: Key Points</a:t>
            </a:r>
            <a:endParaRPr dirty="0"/>
          </a:p>
        </p:txBody>
      </p:sp>
      <p:sp>
        <p:nvSpPr>
          <p:cNvPr id="279" name="Google Shape;279;p44"/>
          <p:cNvSpPr txBox="1">
            <a:spLocks noGrp="1"/>
          </p:cNvSpPr>
          <p:nvPr>
            <p:ph idx="1"/>
          </p:nvPr>
        </p:nvSpPr>
        <p:spPr>
          <a:xfrm>
            <a:off x="501316" y="892386"/>
            <a:ext cx="9918032" cy="4351338"/>
          </a:xfrm>
          <a:prstGeom prst="rect">
            <a:avLst/>
          </a:prstGeom>
        </p:spPr>
        <p:txBody>
          <a:bodyPr spcFirstLastPara="1" vert="horz" wrap="square" lIns="121900" tIns="121900" rIns="121900" bIns="121900" rtlCol="0" anchor="t" anchorCtr="0">
            <a:noAutofit/>
          </a:bodyPr>
          <a:lstStyle/>
          <a:p>
            <a:pPr marL="0" indent="0">
              <a:buNone/>
            </a:pPr>
            <a:r>
              <a:rPr lang="en" dirty="0"/>
              <a:t>Standard Deviation typically accompanies mean (since mean is required to calculate Standard Deviation)</a:t>
            </a:r>
            <a:endParaRPr dirty="0"/>
          </a:p>
          <a:p>
            <a:pPr marL="0" indent="0">
              <a:spcBef>
                <a:spcPts val="2133"/>
              </a:spcBef>
              <a:buNone/>
            </a:pPr>
            <a:r>
              <a:rPr lang="en" dirty="0"/>
              <a:t>Like mean, Standard Deviation is not </a:t>
            </a:r>
            <a:r>
              <a:rPr lang="en" b="1" dirty="0"/>
              <a:t>resistant</a:t>
            </a:r>
            <a:r>
              <a:rPr lang="en" dirty="0"/>
              <a:t> to extreme values or skew, it is calculated from every value in the data </a:t>
            </a:r>
          </a:p>
          <a:p>
            <a:pPr marL="0" indent="0">
              <a:spcBef>
                <a:spcPts val="2133"/>
              </a:spcBef>
              <a:buNone/>
            </a:pPr>
            <a:r>
              <a:rPr lang="en" dirty="0"/>
              <a:t>IQR typically accompanies median (since median is required to calculate IQR)</a:t>
            </a:r>
            <a:endParaRPr dirty="0"/>
          </a:p>
          <a:p>
            <a:pPr marL="0" indent="0">
              <a:spcBef>
                <a:spcPts val="2133"/>
              </a:spcBef>
              <a:buNone/>
            </a:pPr>
            <a:r>
              <a:rPr lang="en" dirty="0"/>
              <a:t>Like median, IQR is </a:t>
            </a:r>
            <a:r>
              <a:rPr lang="en" b="1" dirty="0"/>
              <a:t>resistant</a:t>
            </a:r>
            <a:r>
              <a:rPr lang="en" dirty="0"/>
              <a:t> to extreme values or skew, it uses the position of values but is only calculated from 2: Q1 and Q3</a:t>
            </a:r>
            <a:endParaRPr dirty="0"/>
          </a:p>
          <a:p>
            <a:pPr marL="0" indent="0">
              <a:spcBef>
                <a:spcPts val="2133"/>
              </a:spcBef>
              <a:spcAft>
                <a:spcPts val="2133"/>
              </a:spcAft>
              <a:buNone/>
            </a:pPr>
            <a:r>
              <a:rPr lang="en" dirty="0"/>
              <a:t>Standard Deviation = √Variance</a:t>
            </a:r>
            <a:br>
              <a:rPr lang="en" dirty="0"/>
            </a:br>
            <a:r>
              <a:rPr lang="en" dirty="0"/>
              <a:t>Standard Deviation and IQR both have the same units as the original data</a:t>
            </a:r>
            <a:endParaRPr dirty="0"/>
          </a:p>
        </p:txBody>
      </p:sp>
    </p:spTree>
    <p:extLst>
      <p:ext uri="{BB962C8B-B14F-4D97-AF65-F5344CB8AC3E}">
        <p14:creationId xmlns:p14="http://schemas.microsoft.com/office/powerpoint/2010/main" val="30598040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4626BA7-03E8-0446-A7DC-1D5345391E93}"/>
              </a:ext>
            </a:extLst>
          </p:cNvPr>
          <p:cNvSpPr>
            <a:spLocks noGrp="1"/>
          </p:cNvSpPr>
          <p:nvPr>
            <p:ph type="title"/>
          </p:nvPr>
        </p:nvSpPr>
        <p:spPr/>
        <p:txBody>
          <a:bodyPr/>
          <a:lstStyle/>
          <a:p>
            <a:r>
              <a:rPr lang="en-US" b="1" dirty="0"/>
              <a:t>Describing Data</a:t>
            </a:r>
            <a:endParaRPr lang="en-US" dirty="0"/>
          </a:p>
        </p:txBody>
      </p:sp>
      <p:sp>
        <p:nvSpPr>
          <p:cNvPr id="5" name="Content Placeholder 4">
            <a:extLst>
              <a:ext uri="{FF2B5EF4-FFF2-40B4-BE49-F238E27FC236}">
                <a16:creationId xmlns:a16="http://schemas.microsoft.com/office/drawing/2014/main" id="{79D58ABD-C794-A245-8001-F11C6A36804D}"/>
              </a:ext>
            </a:extLst>
          </p:cNvPr>
          <p:cNvSpPr>
            <a:spLocks noGrp="1"/>
          </p:cNvSpPr>
          <p:nvPr>
            <p:ph idx="1"/>
          </p:nvPr>
        </p:nvSpPr>
        <p:spPr/>
        <p:txBody>
          <a:bodyPr/>
          <a:lstStyle/>
          <a:p>
            <a:pPr fontAlgn="base"/>
            <a:r>
              <a:rPr lang="en-US" dirty="0"/>
              <a:t>Population &amp; sample, parameter &amp; statistic</a:t>
            </a:r>
          </a:p>
          <a:p>
            <a:pPr fontAlgn="base"/>
            <a:r>
              <a:rPr lang="en-US" dirty="0"/>
              <a:t>Types of data: Categorical &amp; Numeric</a:t>
            </a:r>
          </a:p>
          <a:p>
            <a:pPr fontAlgn="base"/>
            <a:r>
              <a:rPr lang="en-US" dirty="0"/>
              <a:t>Measures of Central Tendency</a:t>
            </a:r>
          </a:p>
          <a:p>
            <a:pPr fontAlgn="base"/>
            <a:r>
              <a:rPr lang="en-US" dirty="0"/>
              <a:t>Measures of Spread</a:t>
            </a:r>
          </a:p>
          <a:p>
            <a:pPr fontAlgn="base"/>
            <a:r>
              <a:rPr lang="en-US" dirty="0"/>
              <a:t>Distribution Shapes </a:t>
            </a:r>
          </a:p>
        </p:txBody>
      </p:sp>
    </p:spTree>
    <p:extLst>
      <p:ext uri="{BB962C8B-B14F-4D97-AF65-F5344CB8AC3E}">
        <p14:creationId xmlns:p14="http://schemas.microsoft.com/office/powerpoint/2010/main" val="39803712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45"/>
          <p:cNvSpPr txBox="1">
            <a:spLocks noGrp="1"/>
          </p:cNvSpPr>
          <p:nvPr>
            <p:ph type="title"/>
          </p:nvPr>
        </p:nvSpPr>
        <p:spPr>
          <a:xfrm>
            <a:off x="415600" y="593367"/>
            <a:ext cx="11360800" cy="943200"/>
          </a:xfrm>
          <a:prstGeom prst="rect">
            <a:avLst/>
          </a:prstGeom>
        </p:spPr>
        <p:txBody>
          <a:bodyPr spcFirstLastPara="1" vert="horz" wrap="square" lIns="121900" tIns="121900" rIns="121900" bIns="121900" rtlCol="0" anchor="t" anchorCtr="0">
            <a:noAutofit/>
          </a:bodyPr>
          <a:lstStyle/>
          <a:p>
            <a:r>
              <a:rPr lang="en"/>
              <a:t>How to choose Mean/St Dev. vs. Median/IQR</a:t>
            </a:r>
            <a:endParaRPr/>
          </a:p>
        </p:txBody>
      </p:sp>
      <p:sp>
        <p:nvSpPr>
          <p:cNvPr id="285" name="Google Shape;285;p45"/>
          <p:cNvSpPr txBox="1">
            <a:spLocks noGrp="1"/>
          </p:cNvSpPr>
          <p:nvPr>
            <p:ph type="body" idx="1"/>
          </p:nvPr>
        </p:nvSpPr>
        <p:spPr>
          <a:xfrm>
            <a:off x="415600" y="1688433"/>
            <a:ext cx="11360800" cy="4403600"/>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a:t>Generally we prefer to report mean and standard deviation, unless a data set has many extreme values or significant skew, because mean and standard deviation take into account all values in your data set.</a:t>
            </a:r>
            <a:br>
              <a:rPr lang="en"/>
            </a:br>
            <a:r>
              <a:rPr lang="en"/>
              <a:t>Examples:</a:t>
            </a:r>
            <a:endParaRPr/>
          </a:p>
        </p:txBody>
      </p:sp>
      <p:pic>
        <p:nvPicPr>
          <p:cNvPr id="286" name="Google Shape;286;p45"/>
          <p:cNvPicPr preferRelativeResize="0"/>
          <p:nvPr/>
        </p:nvPicPr>
        <p:blipFill>
          <a:blip r:embed="rId3">
            <a:alphaModFix/>
          </a:blip>
          <a:stretch>
            <a:fillRect/>
          </a:stretch>
        </p:blipFill>
        <p:spPr>
          <a:xfrm>
            <a:off x="415601" y="3541973"/>
            <a:ext cx="5680399" cy="3155761"/>
          </a:xfrm>
          <a:prstGeom prst="rect">
            <a:avLst/>
          </a:prstGeom>
          <a:noFill/>
          <a:ln>
            <a:noFill/>
          </a:ln>
        </p:spPr>
      </p:pic>
      <p:pic>
        <p:nvPicPr>
          <p:cNvPr id="287" name="Google Shape;287;p45"/>
          <p:cNvPicPr preferRelativeResize="0"/>
          <p:nvPr/>
        </p:nvPicPr>
        <p:blipFill>
          <a:blip r:embed="rId4">
            <a:alphaModFix/>
          </a:blip>
          <a:stretch>
            <a:fillRect/>
          </a:stretch>
        </p:blipFill>
        <p:spPr>
          <a:xfrm>
            <a:off x="6096000" y="2998301"/>
            <a:ext cx="5152168" cy="3699433"/>
          </a:xfrm>
          <a:prstGeom prst="rect">
            <a:avLst/>
          </a:prstGeom>
          <a:noFill/>
          <a:ln>
            <a:noFill/>
          </a:ln>
        </p:spPr>
      </p:pic>
    </p:spTree>
    <p:extLst>
      <p:ext uri="{BB962C8B-B14F-4D97-AF65-F5344CB8AC3E}">
        <p14:creationId xmlns:p14="http://schemas.microsoft.com/office/powerpoint/2010/main" val="3531631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6"/>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Shape</a:t>
            </a:r>
            <a:endParaRPr/>
          </a:p>
        </p:txBody>
      </p:sp>
      <p:sp>
        <p:nvSpPr>
          <p:cNvPr id="293" name="Google Shape;293;p46"/>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dirty="0"/>
              <a:t>Symmetry or Skew</a:t>
            </a:r>
            <a:endParaRPr dirty="0"/>
          </a:p>
          <a:p>
            <a:pPr marL="0" indent="0">
              <a:spcBef>
                <a:spcPts val="2133"/>
              </a:spcBef>
              <a:buNone/>
            </a:pPr>
            <a:r>
              <a:rPr lang="en" dirty="0"/>
              <a:t>Peaks (Unimodal, bimodal, bell-shaped)</a:t>
            </a:r>
            <a:endParaRPr dirty="0"/>
          </a:p>
        </p:txBody>
      </p:sp>
    </p:spTree>
    <p:extLst>
      <p:ext uri="{BB962C8B-B14F-4D97-AF65-F5344CB8AC3E}">
        <p14:creationId xmlns:p14="http://schemas.microsoft.com/office/powerpoint/2010/main" val="21392450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7"/>
          <p:cNvSpPr txBox="1">
            <a:spLocks noGrp="1"/>
          </p:cNvSpPr>
          <p:nvPr>
            <p:ph type="title"/>
          </p:nvPr>
        </p:nvSpPr>
        <p:spPr>
          <a:xfrm>
            <a:off x="573507" y="365125"/>
            <a:ext cx="10515600" cy="1325563"/>
          </a:xfrm>
          <a:prstGeom prst="rect">
            <a:avLst/>
          </a:prstGeom>
        </p:spPr>
        <p:txBody>
          <a:bodyPr spcFirstLastPara="1" vert="horz" wrap="square" lIns="121900" tIns="121900" rIns="121900" bIns="121900" rtlCol="0" anchor="t" anchorCtr="0">
            <a:noAutofit/>
          </a:bodyPr>
          <a:lstStyle/>
          <a:p>
            <a:r>
              <a:rPr lang="en"/>
              <a:t>Symmetry and Skew</a:t>
            </a:r>
            <a:endParaRPr/>
          </a:p>
        </p:txBody>
      </p:sp>
      <p:sp>
        <p:nvSpPr>
          <p:cNvPr id="299" name="Google Shape;299;p47"/>
          <p:cNvSpPr txBox="1">
            <a:spLocks noGrp="1"/>
          </p:cNvSpPr>
          <p:nvPr>
            <p:ph idx="1"/>
          </p:nvPr>
        </p:nvSpPr>
        <p:spPr>
          <a:xfrm>
            <a:off x="573507" y="1187732"/>
            <a:ext cx="10038347" cy="4351338"/>
          </a:xfrm>
          <a:prstGeom prst="rect">
            <a:avLst/>
          </a:prstGeom>
        </p:spPr>
        <p:txBody>
          <a:bodyPr spcFirstLastPara="1" vert="horz" wrap="square" lIns="121900" tIns="121900" rIns="121900" bIns="121900" rtlCol="0" anchor="t" anchorCtr="0">
            <a:noAutofit/>
          </a:bodyPr>
          <a:lstStyle/>
          <a:p>
            <a:pPr marL="0" indent="0">
              <a:buNone/>
            </a:pPr>
            <a:r>
              <a:rPr lang="en" dirty="0"/>
              <a:t>Data can be symmetric, if the left half and right half follow roughly the mirror distribution of each other.</a:t>
            </a:r>
            <a:endParaRPr dirty="0"/>
          </a:p>
          <a:p>
            <a:pPr marL="0" indent="0">
              <a:spcBef>
                <a:spcPts val="2133"/>
              </a:spcBef>
              <a:spcAft>
                <a:spcPts val="2133"/>
              </a:spcAft>
              <a:buNone/>
            </a:pPr>
            <a:r>
              <a:rPr lang="en" dirty="0"/>
              <a:t>When they are displayed graphically, some distributions have many more observations on one side of the graph than the other. Distributions with fewer observations on the right (toward higher values) are said to be skewed right; and distributions with fewer observations on the left (toward lower values) are said to be skewed left.</a:t>
            </a:r>
            <a:endParaRPr dirty="0"/>
          </a:p>
        </p:txBody>
      </p:sp>
      <p:pic>
        <p:nvPicPr>
          <p:cNvPr id="300" name="Google Shape;300;p47"/>
          <p:cNvPicPr preferRelativeResize="0"/>
          <p:nvPr/>
        </p:nvPicPr>
        <p:blipFill>
          <a:blip r:embed="rId3">
            <a:alphaModFix/>
          </a:blip>
          <a:stretch>
            <a:fillRect/>
          </a:stretch>
        </p:blipFill>
        <p:spPr>
          <a:xfrm>
            <a:off x="2280300" y="4823320"/>
            <a:ext cx="7631395" cy="943200"/>
          </a:xfrm>
          <a:prstGeom prst="rect">
            <a:avLst/>
          </a:prstGeom>
          <a:noFill/>
          <a:ln>
            <a:noFill/>
          </a:ln>
        </p:spPr>
      </p:pic>
      <p:pic>
        <p:nvPicPr>
          <p:cNvPr id="301" name="Google Shape;301;p47"/>
          <p:cNvPicPr preferRelativeResize="0"/>
          <p:nvPr/>
        </p:nvPicPr>
        <p:blipFill>
          <a:blip r:embed="rId4">
            <a:alphaModFix/>
          </a:blip>
          <a:stretch>
            <a:fillRect/>
          </a:stretch>
        </p:blipFill>
        <p:spPr>
          <a:xfrm>
            <a:off x="2280301" y="5718394"/>
            <a:ext cx="7631401" cy="1054033"/>
          </a:xfrm>
          <a:prstGeom prst="rect">
            <a:avLst/>
          </a:prstGeom>
          <a:noFill/>
          <a:ln>
            <a:noFill/>
          </a:ln>
        </p:spPr>
      </p:pic>
    </p:spTree>
    <p:extLst>
      <p:ext uri="{BB962C8B-B14F-4D97-AF65-F5344CB8AC3E}">
        <p14:creationId xmlns:p14="http://schemas.microsoft.com/office/powerpoint/2010/main" val="16267068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8"/>
          <p:cNvSpPr txBox="1">
            <a:spLocks noGrp="1"/>
          </p:cNvSpPr>
          <p:nvPr>
            <p:ph type="title"/>
          </p:nvPr>
        </p:nvSpPr>
        <p:spPr>
          <a:xfrm>
            <a:off x="645696" y="365125"/>
            <a:ext cx="10515600" cy="1325563"/>
          </a:xfrm>
          <a:prstGeom prst="rect">
            <a:avLst/>
          </a:prstGeom>
        </p:spPr>
        <p:txBody>
          <a:bodyPr spcFirstLastPara="1" vert="horz" wrap="square" lIns="121900" tIns="121900" rIns="121900" bIns="121900" rtlCol="0" anchor="t" anchorCtr="0">
            <a:noAutofit/>
          </a:bodyPr>
          <a:lstStyle/>
          <a:p>
            <a:r>
              <a:rPr lang="en" dirty="0"/>
              <a:t>Peaks (Unimodal, Bimodal, bell-shaped)</a:t>
            </a:r>
            <a:endParaRPr dirty="0"/>
          </a:p>
        </p:txBody>
      </p:sp>
      <p:sp>
        <p:nvSpPr>
          <p:cNvPr id="307" name="Google Shape;307;p48"/>
          <p:cNvSpPr txBox="1">
            <a:spLocks noGrp="1"/>
          </p:cNvSpPr>
          <p:nvPr>
            <p:ph idx="1"/>
          </p:nvPr>
        </p:nvSpPr>
        <p:spPr>
          <a:xfrm>
            <a:off x="645696" y="1825625"/>
            <a:ext cx="9893967" cy="4351338"/>
          </a:xfrm>
          <a:prstGeom prst="rect">
            <a:avLst/>
          </a:prstGeom>
        </p:spPr>
        <p:txBody>
          <a:bodyPr spcFirstLastPara="1" vert="horz" wrap="square" lIns="121900" tIns="121900" rIns="121900" bIns="121900" rtlCol="0" anchor="t" anchorCtr="0">
            <a:noAutofit/>
          </a:bodyPr>
          <a:lstStyle/>
          <a:p>
            <a:pPr marL="0" indent="0">
              <a:spcAft>
                <a:spcPts val="2133"/>
              </a:spcAft>
              <a:buNone/>
            </a:pPr>
            <a:r>
              <a:rPr lang="en" dirty="0"/>
              <a:t>Distributions can have few or many peaks. Distributions with one clear peak are called </a:t>
            </a:r>
            <a:r>
              <a:rPr lang="en" b="1" dirty="0"/>
              <a:t>unimodal</a:t>
            </a:r>
            <a:r>
              <a:rPr lang="en" dirty="0"/>
              <a:t>, and distributions with two clear peaks are called </a:t>
            </a:r>
            <a:r>
              <a:rPr lang="en" b="1" dirty="0"/>
              <a:t>bimodal</a:t>
            </a:r>
            <a:r>
              <a:rPr lang="en" dirty="0"/>
              <a:t>. When a symmetric distribution has a single peak at the center, it is referred to as </a:t>
            </a:r>
            <a:r>
              <a:rPr lang="en" b="1" dirty="0"/>
              <a:t>bell-shaped</a:t>
            </a:r>
            <a:r>
              <a:rPr lang="en" dirty="0"/>
              <a:t>.</a:t>
            </a:r>
            <a:endParaRPr dirty="0"/>
          </a:p>
        </p:txBody>
      </p:sp>
      <p:pic>
        <p:nvPicPr>
          <p:cNvPr id="308" name="Google Shape;308;p48"/>
          <p:cNvPicPr preferRelativeResize="0"/>
          <p:nvPr/>
        </p:nvPicPr>
        <p:blipFill>
          <a:blip r:embed="rId3">
            <a:alphaModFix/>
          </a:blip>
          <a:stretch>
            <a:fillRect/>
          </a:stretch>
        </p:blipFill>
        <p:spPr>
          <a:xfrm>
            <a:off x="2087796" y="4117468"/>
            <a:ext cx="7631395" cy="943200"/>
          </a:xfrm>
          <a:prstGeom prst="rect">
            <a:avLst/>
          </a:prstGeom>
          <a:noFill/>
          <a:ln>
            <a:noFill/>
          </a:ln>
        </p:spPr>
      </p:pic>
      <p:pic>
        <p:nvPicPr>
          <p:cNvPr id="309" name="Google Shape;309;p48"/>
          <p:cNvPicPr preferRelativeResize="0"/>
          <p:nvPr/>
        </p:nvPicPr>
        <p:blipFill>
          <a:blip r:embed="rId4">
            <a:alphaModFix/>
          </a:blip>
          <a:stretch>
            <a:fillRect/>
          </a:stretch>
        </p:blipFill>
        <p:spPr>
          <a:xfrm>
            <a:off x="2087797" y="5060668"/>
            <a:ext cx="7631401" cy="1054033"/>
          </a:xfrm>
          <a:prstGeom prst="rect">
            <a:avLst/>
          </a:prstGeom>
          <a:noFill/>
          <a:ln>
            <a:noFill/>
          </a:ln>
        </p:spPr>
      </p:pic>
    </p:spTree>
    <p:extLst>
      <p:ext uri="{BB962C8B-B14F-4D97-AF65-F5344CB8AC3E}">
        <p14:creationId xmlns:p14="http://schemas.microsoft.com/office/powerpoint/2010/main" val="1393679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12F27-5B86-B049-80C6-6FC24F94820B}"/>
              </a:ext>
            </a:extLst>
          </p:cNvPr>
          <p:cNvSpPr>
            <a:spLocks noGrp="1"/>
          </p:cNvSpPr>
          <p:nvPr>
            <p:ph type="title"/>
          </p:nvPr>
        </p:nvSpPr>
        <p:spPr/>
        <p:txBody>
          <a:bodyPr/>
          <a:lstStyle/>
          <a:p>
            <a:r>
              <a:rPr lang="en-US" dirty="0"/>
              <a:t>Visualizing Data</a:t>
            </a:r>
          </a:p>
        </p:txBody>
      </p:sp>
      <p:sp>
        <p:nvSpPr>
          <p:cNvPr id="3" name="Content Placeholder 2">
            <a:extLst>
              <a:ext uri="{FF2B5EF4-FFF2-40B4-BE49-F238E27FC236}">
                <a16:creationId xmlns:a16="http://schemas.microsoft.com/office/drawing/2014/main" id="{31AE8A3E-B26A-7D4F-8FFB-033538AE7E81}"/>
              </a:ext>
            </a:extLst>
          </p:cNvPr>
          <p:cNvSpPr>
            <a:spLocks noGrp="1"/>
          </p:cNvSpPr>
          <p:nvPr>
            <p:ph idx="1"/>
          </p:nvPr>
        </p:nvSpPr>
        <p:spPr>
          <a:xfrm>
            <a:off x="838200" y="1825625"/>
            <a:ext cx="9202271" cy="4351338"/>
          </a:xfrm>
        </p:spPr>
        <p:txBody>
          <a:bodyPr/>
          <a:lstStyle/>
          <a:p>
            <a:pPr fontAlgn="base"/>
            <a:r>
              <a:rPr lang="en-US" dirty="0"/>
              <a:t>Goals for visualizing data</a:t>
            </a:r>
          </a:p>
          <a:p>
            <a:pPr fontAlgn="base"/>
            <a:r>
              <a:rPr lang="en-US" dirty="0"/>
              <a:t>Categorical display types (Frequency Distribution Table, Bar Chart, Pie Chart)</a:t>
            </a:r>
          </a:p>
          <a:p>
            <a:pPr fontAlgn="base"/>
            <a:r>
              <a:rPr lang="en-US" dirty="0"/>
              <a:t>Numeric display types (Histogram, Box Plot, Scatter Plot, Line Chart)</a:t>
            </a:r>
          </a:p>
          <a:p>
            <a:endParaRPr lang="en-US" dirty="0"/>
          </a:p>
        </p:txBody>
      </p:sp>
    </p:spTree>
    <p:extLst>
      <p:ext uri="{BB962C8B-B14F-4D97-AF65-F5344CB8AC3E}">
        <p14:creationId xmlns:p14="http://schemas.microsoft.com/office/powerpoint/2010/main" val="17285109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405"/>
        <p:cNvGrpSpPr/>
        <p:nvPr/>
      </p:nvGrpSpPr>
      <p:grpSpPr>
        <a:xfrm>
          <a:off x="0" y="0"/>
          <a:ext cx="0" cy="0"/>
          <a:chOff x="0" y="0"/>
          <a:chExt cx="0" cy="0"/>
        </a:xfrm>
      </p:grpSpPr>
      <p:sp>
        <p:nvSpPr>
          <p:cNvPr id="406" name="Google Shape;406;p63"/>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Goals for Presenting Data Graphically</a:t>
            </a:r>
            <a:endParaRPr/>
          </a:p>
        </p:txBody>
      </p:sp>
      <p:sp>
        <p:nvSpPr>
          <p:cNvPr id="407" name="Google Shape;407;p63"/>
          <p:cNvSpPr txBox="1">
            <a:spLocks noGrp="1"/>
          </p:cNvSpPr>
          <p:nvPr>
            <p:ph idx="1"/>
          </p:nvPr>
        </p:nvSpPr>
        <p:spPr>
          <a:xfrm>
            <a:off x="838200" y="1460551"/>
            <a:ext cx="9990221" cy="4351338"/>
          </a:xfrm>
          <a:prstGeom prst="rect">
            <a:avLst/>
          </a:prstGeom>
        </p:spPr>
        <p:txBody>
          <a:bodyPr spcFirstLastPara="1" vert="horz" wrap="square" lIns="121900" tIns="121900" rIns="121900" bIns="121900" rtlCol="0" anchor="t" anchorCtr="0">
            <a:noAutofit/>
          </a:bodyPr>
          <a:lstStyle/>
          <a:p>
            <a:pPr marL="0" indent="0">
              <a:buClr>
                <a:schemeClr val="dk2"/>
              </a:buClr>
              <a:buSzPts val="1100"/>
              <a:buNone/>
            </a:pPr>
            <a:r>
              <a:rPr lang="en" dirty="0"/>
              <a:t>Data in raw form are usually not easy to use for decision making</a:t>
            </a:r>
            <a:endParaRPr dirty="0"/>
          </a:p>
          <a:p>
            <a:pPr marL="0" indent="0">
              <a:spcBef>
                <a:spcPts val="2133"/>
              </a:spcBef>
              <a:buClr>
                <a:schemeClr val="dk2"/>
              </a:buClr>
              <a:buSzPts val="1100"/>
              <a:buNone/>
            </a:pPr>
            <a:r>
              <a:rPr lang="en" dirty="0"/>
              <a:t>Some type of organization is needed (table, graph)</a:t>
            </a:r>
            <a:endParaRPr dirty="0"/>
          </a:p>
          <a:p>
            <a:pPr marL="0" indent="0">
              <a:spcBef>
                <a:spcPts val="2133"/>
              </a:spcBef>
              <a:buClr>
                <a:schemeClr val="dk2"/>
              </a:buClr>
              <a:buSzPts val="1100"/>
              <a:buNone/>
            </a:pPr>
            <a:r>
              <a:rPr lang="en" dirty="0"/>
              <a:t>The type of graph to use depends on the variable being summarized</a:t>
            </a:r>
            <a:endParaRPr dirty="0"/>
          </a:p>
          <a:p>
            <a:pPr marL="0" indent="0">
              <a:spcBef>
                <a:spcPts val="2133"/>
              </a:spcBef>
              <a:buClr>
                <a:schemeClr val="dk2"/>
              </a:buClr>
              <a:buSzPts val="1100"/>
              <a:buNone/>
            </a:pPr>
            <a:r>
              <a:rPr lang="en" dirty="0"/>
              <a:t>General goals for effective data presentation:</a:t>
            </a:r>
            <a:endParaRPr dirty="0"/>
          </a:p>
          <a:p>
            <a:pPr>
              <a:spcBef>
                <a:spcPts val="2133"/>
              </a:spcBef>
              <a:buAutoNum type="arabicPeriod"/>
            </a:pPr>
            <a:r>
              <a:rPr lang="en" dirty="0"/>
              <a:t>Present data to display essential information</a:t>
            </a:r>
            <a:endParaRPr dirty="0"/>
          </a:p>
          <a:p>
            <a:pPr>
              <a:buAutoNum type="arabicPeriod"/>
            </a:pPr>
            <a:r>
              <a:rPr lang="en" dirty="0"/>
              <a:t>Communicate complex ideas clearly and accurately</a:t>
            </a:r>
            <a:endParaRPr dirty="0"/>
          </a:p>
          <a:p>
            <a:pPr>
              <a:buAutoNum type="arabicPeriod"/>
            </a:pPr>
            <a:r>
              <a:rPr lang="en" dirty="0"/>
              <a:t>Avoid distortion that might convey the wrong message</a:t>
            </a:r>
            <a:endParaRPr dirty="0"/>
          </a:p>
        </p:txBody>
      </p:sp>
    </p:spTree>
    <p:extLst>
      <p:ext uri="{BB962C8B-B14F-4D97-AF65-F5344CB8AC3E}">
        <p14:creationId xmlns:p14="http://schemas.microsoft.com/office/powerpoint/2010/main" val="132629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65"/>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Common Display Types</a:t>
            </a:r>
            <a:endParaRPr/>
          </a:p>
        </p:txBody>
      </p:sp>
      <p:sp>
        <p:nvSpPr>
          <p:cNvPr id="420" name="Google Shape;420;p65"/>
          <p:cNvSpPr txBox="1">
            <a:spLocks noGrp="1"/>
          </p:cNvSpPr>
          <p:nvPr>
            <p:ph idx="1"/>
          </p:nvPr>
        </p:nvSpPr>
        <p:spPr>
          <a:xfrm>
            <a:off x="264459" y="1361744"/>
            <a:ext cx="10515600" cy="4351338"/>
          </a:xfrm>
          <a:prstGeom prst="rect">
            <a:avLst/>
          </a:prstGeom>
        </p:spPr>
        <p:txBody>
          <a:bodyPr spcFirstLastPara="1" vert="horz" wrap="square" lIns="121900" tIns="121900" rIns="121900" bIns="121900" rtlCol="0" anchor="t" anchorCtr="0">
            <a:noAutofit/>
          </a:bodyPr>
          <a:lstStyle/>
          <a:p>
            <a:pPr marL="0" indent="0">
              <a:buNone/>
            </a:pPr>
            <a:r>
              <a:rPr lang="en" sz="2400" b="1" dirty="0"/>
              <a:t>Categorical: </a:t>
            </a:r>
            <a:endParaRPr sz="2400" b="1" dirty="0"/>
          </a:p>
          <a:p>
            <a:pPr marL="0" indent="0">
              <a:spcBef>
                <a:spcPts val="2133"/>
              </a:spcBef>
              <a:buNone/>
            </a:pPr>
            <a:r>
              <a:rPr lang="en" sz="2400" dirty="0"/>
              <a:t>Frequency distribution </a:t>
            </a:r>
            <a:endParaRPr sz="2400" dirty="0"/>
          </a:p>
          <a:p>
            <a:pPr marL="0" indent="0">
              <a:spcBef>
                <a:spcPts val="2133"/>
              </a:spcBef>
              <a:buNone/>
            </a:pPr>
            <a:endParaRPr sz="2400" dirty="0"/>
          </a:p>
          <a:p>
            <a:pPr marL="0" indent="0">
              <a:spcBef>
                <a:spcPts val="2133"/>
              </a:spcBef>
              <a:buNone/>
            </a:pPr>
            <a:r>
              <a:rPr lang="en" sz="2400" dirty="0"/>
              <a:t> Bar chart</a:t>
            </a:r>
            <a:endParaRPr sz="2400" dirty="0"/>
          </a:p>
          <a:p>
            <a:pPr marL="0" indent="0">
              <a:spcBef>
                <a:spcPts val="2133"/>
              </a:spcBef>
              <a:buNone/>
            </a:pPr>
            <a:endParaRPr sz="2400" dirty="0"/>
          </a:p>
          <a:p>
            <a:pPr marL="0" indent="0">
              <a:spcBef>
                <a:spcPts val="2133"/>
              </a:spcBef>
              <a:buNone/>
            </a:pPr>
            <a:r>
              <a:rPr lang="en" sz="2400" dirty="0"/>
              <a:t> Pie chart</a:t>
            </a:r>
            <a:endParaRPr sz="2400" dirty="0"/>
          </a:p>
        </p:txBody>
      </p:sp>
      <p:pic>
        <p:nvPicPr>
          <p:cNvPr id="421" name="Google Shape;421;p65"/>
          <p:cNvPicPr preferRelativeResize="0"/>
          <p:nvPr/>
        </p:nvPicPr>
        <p:blipFill>
          <a:blip r:embed="rId3">
            <a:alphaModFix/>
          </a:blip>
          <a:stretch>
            <a:fillRect/>
          </a:stretch>
        </p:blipFill>
        <p:spPr>
          <a:xfrm>
            <a:off x="6750232" y="2254788"/>
            <a:ext cx="3751135" cy="2811167"/>
          </a:xfrm>
          <a:prstGeom prst="rect">
            <a:avLst/>
          </a:prstGeom>
          <a:noFill/>
          <a:ln>
            <a:noFill/>
          </a:ln>
        </p:spPr>
      </p:pic>
      <p:pic>
        <p:nvPicPr>
          <p:cNvPr id="423" name="Google Shape;423;p65"/>
          <p:cNvPicPr preferRelativeResize="0"/>
          <p:nvPr/>
        </p:nvPicPr>
        <p:blipFill>
          <a:blip r:embed="rId4">
            <a:alphaModFix/>
          </a:blip>
          <a:stretch>
            <a:fillRect/>
          </a:stretch>
        </p:blipFill>
        <p:spPr>
          <a:xfrm>
            <a:off x="1895542" y="4208606"/>
            <a:ext cx="4394700" cy="2575300"/>
          </a:xfrm>
          <a:prstGeom prst="rect">
            <a:avLst/>
          </a:prstGeom>
          <a:noFill/>
          <a:ln>
            <a:noFill/>
          </a:ln>
        </p:spPr>
      </p:pic>
      <p:graphicFrame>
        <p:nvGraphicFramePr>
          <p:cNvPr id="424" name="Google Shape;424;p65"/>
          <p:cNvGraphicFramePr/>
          <p:nvPr>
            <p:extLst>
              <p:ext uri="{D42A27DB-BD31-4B8C-83A1-F6EECF244321}">
                <p14:modId xmlns:p14="http://schemas.microsoft.com/office/powerpoint/2010/main" val="3436183039"/>
              </p:ext>
            </p:extLst>
          </p:nvPr>
        </p:nvGraphicFramePr>
        <p:xfrm>
          <a:off x="3689511" y="1351134"/>
          <a:ext cx="2858733" cy="2077866"/>
        </p:xfrm>
        <a:graphic>
          <a:graphicData uri="http://schemas.openxmlformats.org/drawingml/2006/table">
            <a:tbl>
              <a:tblPr>
                <a:noFill/>
              </a:tblPr>
              <a:tblGrid>
                <a:gridCol w="1538033">
                  <a:extLst>
                    <a:ext uri="{9D8B030D-6E8A-4147-A177-3AD203B41FA5}">
                      <a16:colId xmlns:a16="http://schemas.microsoft.com/office/drawing/2014/main" val="20000"/>
                    </a:ext>
                  </a:extLst>
                </a:gridCol>
                <a:gridCol w="1320700">
                  <a:extLst>
                    <a:ext uri="{9D8B030D-6E8A-4147-A177-3AD203B41FA5}">
                      <a16:colId xmlns:a16="http://schemas.microsoft.com/office/drawing/2014/main" val="20001"/>
                    </a:ext>
                  </a:extLst>
                </a:gridCol>
              </a:tblGrid>
              <a:tr h="600200">
                <a:tc>
                  <a:txBody>
                    <a:bodyPr/>
                    <a:lstStyle/>
                    <a:p>
                      <a:pPr marL="0" lvl="0" indent="0" algn="l" rtl="0">
                        <a:spcBef>
                          <a:spcPts val="0"/>
                        </a:spcBef>
                        <a:spcAft>
                          <a:spcPts val="0"/>
                        </a:spcAft>
                        <a:buNone/>
                      </a:pPr>
                      <a:r>
                        <a:rPr lang="en" sz="1500"/>
                        <a:t>Favorite Color</a:t>
                      </a:r>
                      <a:endParaRPr sz="1500"/>
                    </a:p>
                  </a:txBody>
                  <a:tcPr marL="121900" marR="121900" marT="121900" marB="121900">
                    <a:solidFill>
                      <a:schemeClr val="lt2"/>
                    </a:solidFill>
                  </a:tcPr>
                </a:tc>
                <a:tc>
                  <a:txBody>
                    <a:bodyPr/>
                    <a:lstStyle/>
                    <a:p>
                      <a:pPr marL="0" lvl="0" indent="0" algn="l" rtl="0">
                        <a:spcBef>
                          <a:spcPts val="0"/>
                        </a:spcBef>
                        <a:spcAft>
                          <a:spcPts val="0"/>
                        </a:spcAft>
                        <a:buNone/>
                      </a:pPr>
                      <a:r>
                        <a:rPr lang="en" sz="1500" dirty="0"/>
                        <a:t>Frequency</a:t>
                      </a:r>
                      <a:endParaRPr sz="1500" dirty="0"/>
                    </a:p>
                  </a:txBody>
                  <a:tcPr marL="121900" marR="121900" marT="121900" marB="121900">
                    <a:solidFill>
                      <a:schemeClr val="lt2"/>
                    </a:solidFill>
                  </a:tcPr>
                </a:tc>
                <a:extLst>
                  <a:ext uri="{0D108BD9-81ED-4DB2-BD59-A6C34878D82A}">
                    <a16:rowId xmlns:a16="http://schemas.microsoft.com/office/drawing/2014/main" val="10000"/>
                  </a:ext>
                </a:extLst>
              </a:tr>
              <a:tr h="502633">
                <a:tc>
                  <a:txBody>
                    <a:bodyPr/>
                    <a:lstStyle/>
                    <a:p>
                      <a:pPr marL="0" lvl="0" indent="0" algn="l" rtl="0">
                        <a:spcBef>
                          <a:spcPts val="0"/>
                        </a:spcBef>
                        <a:spcAft>
                          <a:spcPts val="0"/>
                        </a:spcAft>
                        <a:buNone/>
                      </a:pPr>
                      <a:r>
                        <a:rPr lang="en" sz="1500"/>
                        <a:t>Magenta</a:t>
                      </a:r>
                      <a:endParaRPr sz="1500"/>
                    </a:p>
                  </a:txBody>
                  <a:tcPr marL="121900" marR="121900" marT="121900" marB="121900"/>
                </a:tc>
                <a:tc>
                  <a:txBody>
                    <a:bodyPr/>
                    <a:lstStyle/>
                    <a:p>
                      <a:pPr marL="0" lvl="0" indent="0" algn="l" rtl="0">
                        <a:spcBef>
                          <a:spcPts val="0"/>
                        </a:spcBef>
                        <a:spcAft>
                          <a:spcPts val="0"/>
                        </a:spcAft>
                        <a:buNone/>
                      </a:pPr>
                      <a:r>
                        <a:rPr lang="en" sz="1500"/>
                        <a:t>4</a:t>
                      </a:r>
                      <a:endParaRPr sz="1500"/>
                    </a:p>
                  </a:txBody>
                  <a:tcPr marL="121900" marR="121900" marT="121900" marB="121900"/>
                </a:tc>
                <a:extLst>
                  <a:ext uri="{0D108BD9-81ED-4DB2-BD59-A6C34878D82A}">
                    <a16:rowId xmlns:a16="http://schemas.microsoft.com/office/drawing/2014/main" val="10001"/>
                  </a:ext>
                </a:extLst>
              </a:tr>
              <a:tr h="502633">
                <a:tc>
                  <a:txBody>
                    <a:bodyPr/>
                    <a:lstStyle/>
                    <a:p>
                      <a:pPr marL="0" lvl="0" indent="0" algn="l" rtl="0">
                        <a:spcBef>
                          <a:spcPts val="0"/>
                        </a:spcBef>
                        <a:spcAft>
                          <a:spcPts val="0"/>
                        </a:spcAft>
                        <a:buNone/>
                      </a:pPr>
                      <a:r>
                        <a:rPr lang="en" sz="1500"/>
                        <a:t>Cerulean</a:t>
                      </a:r>
                      <a:endParaRPr sz="1500"/>
                    </a:p>
                  </a:txBody>
                  <a:tcPr marL="121900" marR="121900" marT="121900" marB="121900"/>
                </a:tc>
                <a:tc>
                  <a:txBody>
                    <a:bodyPr/>
                    <a:lstStyle/>
                    <a:p>
                      <a:pPr marL="0" lvl="0" indent="0" algn="l" rtl="0">
                        <a:spcBef>
                          <a:spcPts val="0"/>
                        </a:spcBef>
                        <a:spcAft>
                          <a:spcPts val="0"/>
                        </a:spcAft>
                        <a:buNone/>
                      </a:pPr>
                      <a:r>
                        <a:rPr lang="en" sz="1500"/>
                        <a:t>2</a:t>
                      </a:r>
                      <a:endParaRPr sz="1500"/>
                    </a:p>
                  </a:txBody>
                  <a:tcPr marL="121900" marR="121900" marT="121900" marB="121900"/>
                </a:tc>
                <a:extLst>
                  <a:ext uri="{0D108BD9-81ED-4DB2-BD59-A6C34878D82A}">
                    <a16:rowId xmlns:a16="http://schemas.microsoft.com/office/drawing/2014/main" val="10002"/>
                  </a:ext>
                </a:extLst>
              </a:tr>
              <a:tr h="467320">
                <a:tc>
                  <a:txBody>
                    <a:bodyPr/>
                    <a:lstStyle/>
                    <a:p>
                      <a:pPr marL="0" lvl="0" indent="0" algn="l" rtl="0">
                        <a:spcBef>
                          <a:spcPts val="0"/>
                        </a:spcBef>
                        <a:spcAft>
                          <a:spcPts val="0"/>
                        </a:spcAft>
                        <a:buNone/>
                      </a:pPr>
                      <a:r>
                        <a:rPr lang="en" sz="1500" dirty="0"/>
                        <a:t>Black</a:t>
                      </a:r>
                      <a:endParaRPr sz="1500" dirty="0"/>
                    </a:p>
                  </a:txBody>
                  <a:tcPr marL="121900" marR="121900" marT="121900" marB="121900"/>
                </a:tc>
                <a:tc>
                  <a:txBody>
                    <a:bodyPr/>
                    <a:lstStyle/>
                    <a:p>
                      <a:pPr marL="0" lvl="0" indent="0" algn="l" rtl="0">
                        <a:spcBef>
                          <a:spcPts val="0"/>
                        </a:spcBef>
                        <a:spcAft>
                          <a:spcPts val="0"/>
                        </a:spcAft>
                        <a:buNone/>
                      </a:pPr>
                      <a:r>
                        <a:rPr lang="en" sz="1500" dirty="0"/>
                        <a:t>9</a:t>
                      </a:r>
                      <a:endParaRPr sz="1500" dirty="0"/>
                    </a:p>
                  </a:txBody>
                  <a:tcPr marL="121900" marR="121900" marT="121900" marB="12190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5737115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40"/>
        <p:cNvGrpSpPr/>
        <p:nvPr/>
      </p:nvGrpSpPr>
      <p:grpSpPr>
        <a:xfrm>
          <a:off x="0" y="0"/>
          <a:ext cx="0" cy="0"/>
          <a:chOff x="0" y="0"/>
          <a:chExt cx="0" cy="0"/>
        </a:xfrm>
      </p:grpSpPr>
      <p:sp>
        <p:nvSpPr>
          <p:cNvPr id="441" name="Google Shape;441;p68"/>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Frequency Distribution Table</a:t>
            </a:r>
            <a:endParaRPr/>
          </a:p>
        </p:txBody>
      </p:sp>
      <p:graphicFrame>
        <p:nvGraphicFramePr>
          <p:cNvPr id="442" name="Google Shape;442;p68"/>
          <p:cNvGraphicFramePr/>
          <p:nvPr/>
        </p:nvGraphicFramePr>
        <p:xfrm>
          <a:off x="415600" y="2819233"/>
          <a:ext cx="6670134" cy="3657360"/>
        </p:xfrm>
        <a:graphic>
          <a:graphicData uri="http://schemas.openxmlformats.org/drawingml/2006/table">
            <a:tbl>
              <a:tblPr>
                <a:noFill/>
              </a:tblPr>
              <a:tblGrid>
                <a:gridCol w="3335067">
                  <a:extLst>
                    <a:ext uri="{9D8B030D-6E8A-4147-A177-3AD203B41FA5}">
                      <a16:colId xmlns:a16="http://schemas.microsoft.com/office/drawing/2014/main" val="20000"/>
                    </a:ext>
                  </a:extLst>
                </a:gridCol>
                <a:gridCol w="3335067">
                  <a:extLst>
                    <a:ext uri="{9D8B030D-6E8A-4147-A177-3AD203B41FA5}">
                      <a16:colId xmlns:a16="http://schemas.microsoft.com/office/drawing/2014/main" val="20001"/>
                    </a:ext>
                  </a:extLst>
                </a:gridCol>
              </a:tblGrid>
              <a:tr h="609560">
                <a:tc>
                  <a:txBody>
                    <a:bodyPr/>
                    <a:lstStyle/>
                    <a:p>
                      <a:pPr marL="0" lvl="0" indent="0" algn="l" rtl="0">
                        <a:spcBef>
                          <a:spcPts val="0"/>
                        </a:spcBef>
                        <a:spcAft>
                          <a:spcPts val="0"/>
                        </a:spcAft>
                        <a:buNone/>
                      </a:pPr>
                      <a:r>
                        <a:rPr lang="en" sz="2400"/>
                        <a:t>Hospital Unit</a:t>
                      </a:r>
                      <a:endParaRPr sz="2400"/>
                    </a:p>
                  </a:txBody>
                  <a:tcPr marL="121900" marR="121900" marT="121900" marB="121900">
                    <a:solidFill>
                      <a:schemeClr val="dk1"/>
                    </a:solidFill>
                  </a:tcPr>
                </a:tc>
                <a:tc>
                  <a:txBody>
                    <a:bodyPr/>
                    <a:lstStyle/>
                    <a:p>
                      <a:pPr marL="0" lvl="0" indent="0" algn="l" rtl="0">
                        <a:spcBef>
                          <a:spcPts val="0"/>
                        </a:spcBef>
                        <a:spcAft>
                          <a:spcPts val="0"/>
                        </a:spcAft>
                        <a:buNone/>
                      </a:pPr>
                      <a:r>
                        <a:rPr lang="en" sz="2400"/>
                        <a:t>Number of Patients</a:t>
                      </a:r>
                      <a:endParaRPr sz="2400"/>
                    </a:p>
                  </a:txBody>
                  <a:tcPr marL="121900" marR="121900" marT="121900" marB="121900">
                    <a:solidFill>
                      <a:schemeClr val="dk1"/>
                    </a:solidFill>
                  </a:tcPr>
                </a:tc>
                <a:extLst>
                  <a:ext uri="{0D108BD9-81ED-4DB2-BD59-A6C34878D82A}">
                    <a16:rowId xmlns:a16="http://schemas.microsoft.com/office/drawing/2014/main" val="10000"/>
                  </a:ext>
                </a:extLst>
              </a:tr>
              <a:tr h="609560">
                <a:tc>
                  <a:txBody>
                    <a:bodyPr/>
                    <a:lstStyle/>
                    <a:p>
                      <a:pPr marL="0" lvl="0" indent="0" algn="l" rtl="0">
                        <a:spcBef>
                          <a:spcPts val="0"/>
                        </a:spcBef>
                        <a:spcAft>
                          <a:spcPts val="0"/>
                        </a:spcAft>
                        <a:buNone/>
                      </a:pPr>
                      <a:r>
                        <a:rPr lang="en" sz="2400"/>
                        <a:t>Cardiac Care</a:t>
                      </a:r>
                      <a:endParaRPr sz="2400"/>
                    </a:p>
                  </a:txBody>
                  <a:tcPr marL="121900" marR="121900" marT="121900" marB="121900"/>
                </a:tc>
                <a:tc>
                  <a:txBody>
                    <a:bodyPr/>
                    <a:lstStyle/>
                    <a:p>
                      <a:pPr marL="0" lvl="0" indent="0" algn="l" rtl="0">
                        <a:spcBef>
                          <a:spcPts val="0"/>
                        </a:spcBef>
                        <a:spcAft>
                          <a:spcPts val="0"/>
                        </a:spcAft>
                        <a:buNone/>
                      </a:pPr>
                      <a:r>
                        <a:rPr lang="en" sz="2400"/>
                        <a:t>1,052</a:t>
                      </a:r>
                      <a:endParaRPr sz="2400"/>
                    </a:p>
                  </a:txBody>
                  <a:tcPr marL="121900" marR="121900" marT="121900" marB="121900"/>
                </a:tc>
                <a:extLst>
                  <a:ext uri="{0D108BD9-81ED-4DB2-BD59-A6C34878D82A}">
                    <a16:rowId xmlns:a16="http://schemas.microsoft.com/office/drawing/2014/main" val="10001"/>
                  </a:ext>
                </a:extLst>
              </a:tr>
              <a:tr h="609560">
                <a:tc>
                  <a:txBody>
                    <a:bodyPr/>
                    <a:lstStyle/>
                    <a:p>
                      <a:pPr marL="0" lvl="0" indent="0" algn="l" rtl="0">
                        <a:spcBef>
                          <a:spcPts val="0"/>
                        </a:spcBef>
                        <a:spcAft>
                          <a:spcPts val="0"/>
                        </a:spcAft>
                        <a:buNone/>
                      </a:pPr>
                      <a:r>
                        <a:rPr lang="en" sz="2400"/>
                        <a:t>Emergency</a:t>
                      </a:r>
                      <a:endParaRPr sz="2400"/>
                    </a:p>
                  </a:txBody>
                  <a:tcPr marL="121900" marR="121900" marT="121900" marB="121900"/>
                </a:tc>
                <a:tc>
                  <a:txBody>
                    <a:bodyPr/>
                    <a:lstStyle/>
                    <a:p>
                      <a:pPr marL="0" lvl="0" indent="0" algn="l" rtl="0">
                        <a:spcBef>
                          <a:spcPts val="0"/>
                        </a:spcBef>
                        <a:spcAft>
                          <a:spcPts val="0"/>
                        </a:spcAft>
                        <a:buNone/>
                      </a:pPr>
                      <a:r>
                        <a:rPr lang="en" sz="2400"/>
                        <a:t>2,245</a:t>
                      </a:r>
                      <a:endParaRPr sz="2400"/>
                    </a:p>
                  </a:txBody>
                  <a:tcPr marL="121900" marR="121900" marT="121900" marB="121900"/>
                </a:tc>
                <a:extLst>
                  <a:ext uri="{0D108BD9-81ED-4DB2-BD59-A6C34878D82A}">
                    <a16:rowId xmlns:a16="http://schemas.microsoft.com/office/drawing/2014/main" val="10002"/>
                  </a:ext>
                </a:extLst>
              </a:tr>
              <a:tr h="609560">
                <a:tc>
                  <a:txBody>
                    <a:bodyPr/>
                    <a:lstStyle/>
                    <a:p>
                      <a:pPr marL="0" lvl="0" indent="0" algn="l" rtl="0">
                        <a:spcBef>
                          <a:spcPts val="0"/>
                        </a:spcBef>
                        <a:spcAft>
                          <a:spcPts val="0"/>
                        </a:spcAft>
                        <a:buNone/>
                      </a:pPr>
                      <a:r>
                        <a:rPr lang="en" sz="2400"/>
                        <a:t>Intensive Care</a:t>
                      </a:r>
                      <a:endParaRPr sz="2400"/>
                    </a:p>
                  </a:txBody>
                  <a:tcPr marL="121900" marR="121900" marT="121900" marB="121900"/>
                </a:tc>
                <a:tc>
                  <a:txBody>
                    <a:bodyPr/>
                    <a:lstStyle/>
                    <a:p>
                      <a:pPr marL="0" lvl="0" indent="0" algn="l" rtl="0">
                        <a:spcBef>
                          <a:spcPts val="0"/>
                        </a:spcBef>
                        <a:spcAft>
                          <a:spcPts val="0"/>
                        </a:spcAft>
                        <a:buNone/>
                      </a:pPr>
                      <a:r>
                        <a:rPr lang="en" sz="2400"/>
                        <a:t>340</a:t>
                      </a:r>
                      <a:endParaRPr sz="2400"/>
                    </a:p>
                  </a:txBody>
                  <a:tcPr marL="121900" marR="121900" marT="121900" marB="121900"/>
                </a:tc>
                <a:extLst>
                  <a:ext uri="{0D108BD9-81ED-4DB2-BD59-A6C34878D82A}">
                    <a16:rowId xmlns:a16="http://schemas.microsoft.com/office/drawing/2014/main" val="10003"/>
                  </a:ext>
                </a:extLst>
              </a:tr>
              <a:tr h="609560">
                <a:tc>
                  <a:txBody>
                    <a:bodyPr/>
                    <a:lstStyle/>
                    <a:p>
                      <a:pPr marL="0" lvl="0" indent="0" algn="l" rtl="0">
                        <a:spcBef>
                          <a:spcPts val="0"/>
                        </a:spcBef>
                        <a:spcAft>
                          <a:spcPts val="0"/>
                        </a:spcAft>
                        <a:buNone/>
                      </a:pPr>
                      <a:r>
                        <a:rPr lang="en" sz="2400"/>
                        <a:t>Maternity</a:t>
                      </a:r>
                      <a:endParaRPr sz="2400"/>
                    </a:p>
                  </a:txBody>
                  <a:tcPr marL="121900" marR="121900" marT="121900" marB="121900"/>
                </a:tc>
                <a:tc>
                  <a:txBody>
                    <a:bodyPr/>
                    <a:lstStyle/>
                    <a:p>
                      <a:pPr marL="0" lvl="0" indent="0" algn="l" rtl="0">
                        <a:spcBef>
                          <a:spcPts val="0"/>
                        </a:spcBef>
                        <a:spcAft>
                          <a:spcPts val="0"/>
                        </a:spcAft>
                        <a:buNone/>
                      </a:pPr>
                      <a:r>
                        <a:rPr lang="en" sz="2400"/>
                        <a:t>552</a:t>
                      </a:r>
                      <a:endParaRPr sz="2400"/>
                    </a:p>
                  </a:txBody>
                  <a:tcPr marL="121900" marR="121900" marT="121900" marB="121900"/>
                </a:tc>
                <a:extLst>
                  <a:ext uri="{0D108BD9-81ED-4DB2-BD59-A6C34878D82A}">
                    <a16:rowId xmlns:a16="http://schemas.microsoft.com/office/drawing/2014/main" val="10004"/>
                  </a:ext>
                </a:extLst>
              </a:tr>
              <a:tr h="609560">
                <a:tc>
                  <a:txBody>
                    <a:bodyPr/>
                    <a:lstStyle/>
                    <a:p>
                      <a:pPr marL="0" lvl="0" indent="0" algn="l" rtl="0">
                        <a:spcBef>
                          <a:spcPts val="0"/>
                        </a:spcBef>
                        <a:spcAft>
                          <a:spcPts val="0"/>
                        </a:spcAft>
                        <a:buNone/>
                      </a:pPr>
                      <a:r>
                        <a:rPr lang="en" sz="2400"/>
                        <a:t>Surgery</a:t>
                      </a:r>
                      <a:endParaRPr sz="2400"/>
                    </a:p>
                  </a:txBody>
                  <a:tcPr marL="121900" marR="121900" marT="121900" marB="121900"/>
                </a:tc>
                <a:tc>
                  <a:txBody>
                    <a:bodyPr/>
                    <a:lstStyle/>
                    <a:p>
                      <a:pPr marL="0" lvl="0" indent="0" algn="l" rtl="0">
                        <a:spcBef>
                          <a:spcPts val="0"/>
                        </a:spcBef>
                        <a:spcAft>
                          <a:spcPts val="0"/>
                        </a:spcAft>
                        <a:buNone/>
                      </a:pPr>
                      <a:r>
                        <a:rPr lang="en" sz="2400"/>
                        <a:t>4,630</a:t>
                      </a:r>
                      <a:endParaRPr sz="2400"/>
                    </a:p>
                  </a:txBody>
                  <a:tcPr marL="121900" marR="121900" marT="121900" marB="121900"/>
                </a:tc>
                <a:extLst>
                  <a:ext uri="{0D108BD9-81ED-4DB2-BD59-A6C34878D82A}">
                    <a16:rowId xmlns:a16="http://schemas.microsoft.com/office/drawing/2014/main" val="10005"/>
                  </a:ext>
                </a:extLst>
              </a:tr>
            </a:tbl>
          </a:graphicData>
        </a:graphic>
      </p:graphicFrame>
      <p:pic>
        <p:nvPicPr>
          <p:cNvPr id="443" name="Google Shape;443;p68"/>
          <p:cNvPicPr preferRelativeResize="0"/>
          <p:nvPr/>
        </p:nvPicPr>
        <p:blipFill>
          <a:blip r:embed="rId3">
            <a:alphaModFix/>
          </a:blip>
          <a:stretch>
            <a:fillRect/>
          </a:stretch>
        </p:blipFill>
        <p:spPr>
          <a:xfrm>
            <a:off x="8068834" y="2940034"/>
            <a:ext cx="4076700" cy="3009900"/>
          </a:xfrm>
          <a:prstGeom prst="rect">
            <a:avLst/>
          </a:prstGeom>
          <a:noFill/>
          <a:ln>
            <a:noFill/>
          </a:ln>
        </p:spPr>
      </p:pic>
      <p:sp>
        <p:nvSpPr>
          <p:cNvPr id="444" name="Google Shape;444;p68"/>
          <p:cNvSpPr/>
          <p:nvPr/>
        </p:nvSpPr>
        <p:spPr>
          <a:xfrm>
            <a:off x="7199633" y="4007800"/>
            <a:ext cx="869200" cy="468000"/>
          </a:xfrm>
          <a:prstGeom prst="rightArrow">
            <a:avLst>
              <a:gd name="adj1" fmla="val 50000"/>
              <a:gd name="adj2" fmla="val 50000"/>
            </a:avLst>
          </a:prstGeom>
          <a:solidFill>
            <a:schemeClr val="accent5"/>
          </a:solidFill>
          <a:ln w="9525" cap="flat" cmpd="sng">
            <a:solidFill>
              <a:schemeClr val="accent5"/>
            </a:solidFill>
            <a:prstDash val="solid"/>
            <a:round/>
            <a:headEnd type="none" w="sm" len="sm"/>
            <a:tailEnd type="none" w="sm" len="sm"/>
          </a:ln>
        </p:spPr>
        <p:txBody>
          <a:bodyPr spcFirstLastPara="1" wrap="square" lIns="121900" tIns="121900" rIns="121900" bIns="121900" anchor="ctr" anchorCtr="0">
            <a:noAutofit/>
          </a:bodyPr>
          <a:lstStyle/>
          <a:p>
            <a:endParaRPr sz="2400"/>
          </a:p>
        </p:txBody>
      </p:sp>
      <p:sp>
        <p:nvSpPr>
          <p:cNvPr id="445" name="Google Shape;445;p68"/>
          <p:cNvSpPr txBox="1"/>
          <p:nvPr/>
        </p:nvSpPr>
        <p:spPr>
          <a:xfrm>
            <a:off x="405833" y="1696433"/>
            <a:ext cx="9788000" cy="1142000"/>
          </a:xfrm>
          <a:prstGeom prst="rect">
            <a:avLst/>
          </a:prstGeom>
          <a:noFill/>
          <a:ln>
            <a:noFill/>
          </a:ln>
        </p:spPr>
        <p:txBody>
          <a:bodyPr spcFirstLastPara="1" wrap="square" lIns="121900" tIns="121900" rIns="121900" bIns="121900" anchor="t" anchorCtr="0">
            <a:noAutofit/>
          </a:bodyPr>
          <a:lstStyle/>
          <a:p>
            <a:r>
              <a:rPr lang="en" sz="2400" dirty="0">
                <a:latin typeface="Open Sans"/>
                <a:ea typeface="Open Sans"/>
                <a:cs typeface="Open Sans"/>
                <a:sym typeface="Open Sans"/>
              </a:rPr>
              <a:t>Key Vocabulary:</a:t>
            </a:r>
            <a:endParaRPr sz="2400" dirty="0">
              <a:latin typeface="Open Sans"/>
              <a:ea typeface="Open Sans"/>
              <a:cs typeface="Open Sans"/>
              <a:sym typeface="Open Sans"/>
            </a:endParaRPr>
          </a:p>
          <a:p>
            <a:r>
              <a:rPr lang="en" sz="2400" b="1" dirty="0">
                <a:latin typeface="Open Sans"/>
                <a:ea typeface="Open Sans"/>
                <a:cs typeface="Open Sans"/>
                <a:sym typeface="Open Sans"/>
              </a:rPr>
              <a:t>Frequency</a:t>
            </a:r>
            <a:r>
              <a:rPr lang="en" sz="2400" dirty="0">
                <a:latin typeface="Open Sans"/>
                <a:ea typeface="Open Sans"/>
                <a:cs typeface="Open Sans"/>
                <a:sym typeface="Open Sans"/>
              </a:rPr>
              <a:t> = Count = Number of Occurrences</a:t>
            </a:r>
            <a:endParaRPr sz="2400" dirty="0">
              <a:latin typeface="Open Sans"/>
              <a:ea typeface="Open Sans"/>
              <a:cs typeface="Open Sans"/>
              <a:sym typeface="Open Sans"/>
            </a:endParaRPr>
          </a:p>
        </p:txBody>
      </p:sp>
    </p:spTree>
    <p:extLst>
      <p:ext uri="{BB962C8B-B14F-4D97-AF65-F5344CB8AC3E}">
        <p14:creationId xmlns:p14="http://schemas.microsoft.com/office/powerpoint/2010/main" val="70172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444"/>
                                        </p:tgtEl>
                                        <p:attrNameLst>
                                          <p:attrName>style.visibility</p:attrName>
                                        </p:attrNameLst>
                                      </p:cBhvr>
                                      <p:to>
                                        <p:strVal val="visible"/>
                                      </p:to>
                                    </p:set>
                                    <p:anim calcmode="lin" valueType="num">
                                      <p:cBhvr additive="base">
                                        <p:cTn id="7" dur="1000"/>
                                        <p:tgtEl>
                                          <p:spTgt spid="444"/>
                                        </p:tgtEl>
                                        <p:attrNameLst>
                                          <p:attrName>ppt_x</p:attrName>
                                        </p:attrNameLst>
                                      </p:cBhvr>
                                      <p:tavLst>
                                        <p:tav tm="0">
                                          <p:val>
                                            <p:strVal val="#ppt_x+1"/>
                                          </p:val>
                                        </p:tav>
                                        <p:tav tm="100000">
                                          <p:val>
                                            <p:strVal val="#ppt_x"/>
                                          </p:val>
                                        </p:tav>
                                      </p:tavLst>
                                    </p:anim>
                                  </p:childTnLst>
                                </p:cTn>
                              </p:par>
                              <p:par>
                                <p:cTn id="8" presetID="2" presetClass="entr" presetSubtype="2" fill="hold" nodeType="withEffect">
                                  <p:stCondLst>
                                    <p:cond delay="0"/>
                                  </p:stCondLst>
                                  <p:childTnLst>
                                    <p:set>
                                      <p:cBhvr>
                                        <p:cTn id="9" dur="1" fill="hold">
                                          <p:stCondLst>
                                            <p:cond delay="0"/>
                                          </p:stCondLst>
                                        </p:cTn>
                                        <p:tgtEl>
                                          <p:spTgt spid="443"/>
                                        </p:tgtEl>
                                        <p:attrNameLst>
                                          <p:attrName>style.visibility</p:attrName>
                                        </p:attrNameLst>
                                      </p:cBhvr>
                                      <p:to>
                                        <p:strVal val="visible"/>
                                      </p:to>
                                    </p:set>
                                    <p:anim calcmode="lin" valueType="num">
                                      <p:cBhvr additive="base">
                                        <p:cTn id="10" dur="1000"/>
                                        <p:tgtEl>
                                          <p:spTgt spid="44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49"/>
        <p:cNvGrpSpPr/>
        <p:nvPr/>
      </p:nvGrpSpPr>
      <p:grpSpPr>
        <a:xfrm>
          <a:off x="0" y="0"/>
          <a:ext cx="0" cy="0"/>
          <a:chOff x="0" y="0"/>
          <a:chExt cx="0" cy="0"/>
        </a:xfrm>
      </p:grpSpPr>
      <p:sp>
        <p:nvSpPr>
          <p:cNvPr id="450" name="Google Shape;450;p69"/>
          <p:cNvSpPr txBox="1">
            <a:spLocks noGrp="1"/>
          </p:cNvSpPr>
          <p:nvPr>
            <p:ph type="title"/>
          </p:nvPr>
        </p:nvSpPr>
        <p:spPr>
          <a:prstGeom prst="rect">
            <a:avLst/>
          </a:prstGeom>
        </p:spPr>
        <p:txBody>
          <a:bodyPr spcFirstLastPara="1" vert="horz" wrap="square" lIns="121900" tIns="121900" rIns="121900" bIns="121900" rtlCol="0" anchor="t" anchorCtr="0">
            <a:noAutofit/>
          </a:bodyPr>
          <a:lstStyle/>
          <a:p>
            <a:r>
              <a:rPr lang="en"/>
              <a:t>Common Display Types</a:t>
            </a:r>
            <a:endParaRPr/>
          </a:p>
        </p:txBody>
      </p:sp>
      <p:sp>
        <p:nvSpPr>
          <p:cNvPr id="451" name="Google Shape;451;p69"/>
          <p:cNvSpPr txBox="1">
            <a:spLocks noGrp="1"/>
          </p:cNvSpPr>
          <p:nvPr>
            <p:ph idx="1"/>
          </p:nvPr>
        </p:nvSpPr>
        <p:spPr>
          <a:prstGeom prst="rect">
            <a:avLst/>
          </a:prstGeom>
        </p:spPr>
        <p:txBody>
          <a:bodyPr spcFirstLastPara="1" vert="horz" wrap="square" lIns="121900" tIns="121900" rIns="121900" bIns="121900" rtlCol="0" anchor="t" anchorCtr="0">
            <a:noAutofit/>
          </a:bodyPr>
          <a:lstStyle/>
          <a:p>
            <a:pPr marL="0" indent="0">
              <a:buNone/>
            </a:pPr>
            <a:r>
              <a:rPr lang="en" sz="2400" b="1" dirty="0"/>
              <a:t>Quantitative:</a:t>
            </a:r>
            <a:endParaRPr sz="2400" b="1" dirty="0"/>
          </a:p>
          <a:p>
            <a:pPr marL="0" indent="0">
              <a:spcBef>
                <a:spcPts val="2133"/>
              </a:spcBef>
              <a:buNone/>
            </a:pPr>
            <a:r>
              <a:rPr lang="en" dirty="0"/>
              <a:t>Line chart</a:t>
            </a:r>
            <a:endParaRPr dirty="0"/>
          </a:p>
          <a:p>
            <a:pPr marL="0" indent="0">
              <a:spcBef>
                <a:spcPts val="2133"/>
              </a:spcBef>
              <a:buNone/>
            </a:pPr>
            <a:r>
              <a:rPr lang="en" dirty="0"/>
              <a:t>Histogram</a:t>
            </a:r>
            <a:endParaRPr dirty="0"/>
          </a:p>
          <a:p>
            <a:pPr marL="0" indent="0">
              <a:spcBef>
                <a:spcPts val="2133"/>
              </a:spcBef>
              <a:buNone/>
            </a:pPr>
            <a:r>
              <a:rPr lang="en" dirty="0"/>
              <a:t>Boxplot</a:t>
            </a:r>
            <a:endParaRPr dirty="0"/>
          </a:p>
          <a:p>
            <a:pPr marL="0" indent="0">
              <a:spcBef>
                <a:spcPts val="2133"/>
              </a:spcBef>
              <a:spcAft>
                <a:spcPts val="2133"/>
              </a:spcAft>
              <a:buNone/>
            </a:pPr>
            <a:r>
              <a:rPr lang="en" dirty="0"/>
              <a:t>Scatter plot</a:t>
            </a:r>
            <a:endParaRPr dirty="0"/>
          </a:p>
        </p:txBody>
      </p:sp>
      <p:pic>
        <p:nvPicPr>
          <p:cNvPr id="452" name="Google Shape;452;p69"/>
          <p:cNvPicPr preferRelativeResize="0"/>
          <p:nvPr/>
        </p:nvPicPr>
        <p:blipFill>
          <a:blip r:embed="rId3">
            <a:alphaModFix/>
          </a:blip>
          <a:stretch>
            <a:fillRect/>
          </a:stretch>
        </p:blipFill>
        <p:spPr>
          <a:xfrm>
            <a:off x="3146548" y="1646399"/>
            <a:ext cx="3255967" cy="1970600"/>
          </a:xfrm>
          <a:prstGeom prst="rect">
            <a:avLst/>
          </a:prstGeom>
          <a:noFill/>
          <a:ln>
            <a:noFill/>
          </a:ln>
        </p:spPr>
      </p:pic>
      <p:pic>
        <p:nvPicPr>
          <p:cNvPr id="453" name="Google Shape;453;p69"/>
          <p:cNvPicPr preferRelativeResize="0"/>
          <p:nvPr/>
        </p:nvPicPr>
        <p:blipFill>
          <a:blip r:embed="rId4">
            <a:alphaModFix/>
          </a:blip>
          <a:stretch>
            <a:fillRect/>
          </a:stretch>
        </p:blipFill>
        <p:spPr>
          <a:xfrm>
            <a:off x="7092681" y="1473951"/>
            <a:ext cx="3473267" cy="2315500"/>
          </a:xfrm>
          <a:prstGeom prst="rect">
            <a:avLst/>
          </a:prstGeom>
          <a:noFill/>
          <a:ln>
            <a:noFill/>
          </a:ln>
        </p:spPr>
      </p:pic>
      <p:pic>
        <p:nvPicPr>
          <p:cNvPr id="454" name="Google Shape;454;p69"/>
          <p:cNvPicPr preferRelativeResize="0"/>
          <p:nvPr/>
        </p:nvPicPr>
        <p:blipFill rotWithShape="1">
          <a:blip r:embed="rId5">
            <a:alphaModFix/>
          </a:blip>
          <a:srcRect l="51774"/>
          <a:stretch/>
        </p:blipFill>
        <p:spPr>
          <a:xfrm>
            <a:off x="4062364" y="3789433"/>
            <a:ext cx="1879887" cy="2782800"/>
          </a:xfrm>
          <a:prstGeom prst="rect">
            <a:avLst/>
          </a:prstGeom>
          <a:noFill/>
          <a:ln>
            <a:noFill/>
          </a:ln>
        </p:spPr>
      </p:pic>
      <p:pic>
        <p:nvPicPr>
          <p:cNvPr id="455" name="Google Shape;455;p69"/>
          <p:cNvPicPr preferRelativeResize="0"/>
          <p:nvPr/>
        </p:nvPicPr>
        <p:blipFill>
          <a:blip r:embed="rId6">
            <a:alphaModFix/>
          </a:blip>
          <a:stretch>
            <a:fillRect/>
          </a:stretch>
        </p:blipFill>
        <p:spPr>
          <a:xfrm>
            <a:off x="7178151" y="4053516"/>
            <a:ext cx="3302319" cy="2518717"/>
          </a:xfrm>
          <a:prstGeom prst="rect">
            <a:avLst/>
          </a:prstGeom>
          <a:noFill/>
          <a:ln>
            <a:noFill/>
          </a:ln>
        </p:spPr>
      </p:pic>
    </p:spTree>
    <p:extLst>
      <p:ext uri="{BB962C8B-B14F-4D97-AF65-F5344CB8AC3E}">
        <p14:creationId xmlns:p14="http://schemas.microsoft.com/office/powerpoint/2010/main" val="3271218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29E4DA-27E4-6943-9284-CEAFBFA94DB3}"/>
              </a:ext>
            </a:extLst>
          </p:cNvPr>
          <p:cNvSpPr>
            <a:spLocks noGrp="1"/>
          </p:cNvSpPr>
          <p:nvPr>
            <p:ph type="title"/>
          </p:nvPr>
        </p:nvSpPr>
        <p:spPr/>
        <p:txBody>
          <a:bodyPr/>
          <a:lstStyle/>
          <a:p>
            <a:r>
              <a:rPr lang="en-US" dirty="0"/>
              <a:t>Key Terms</a:t>
            </a:r>
          </a:p>
        </p:txBody>
      </p:sp>
      <p:sp>
        <p:nvSpPr>
          <p:cNvPr id="3" name="Content Placeholder 2">
            <a:extLst>
              <a:ext uri="{FF2B5EF4-FFF2-40B4-BE49-F238E27FC236}">
                <a16:creationId xmlns:a16="http://schemas.microsoft.com/office/drawing/2014/main" id="{0C9BC423-6E49-8946-B455-CB55C67DCF62}"/>
              </a:ext>
            </a:extLst>
          </p:cNvPr>
          <p:cNvSpPr>
            <a:spLocks noGrp="1"/>
          </p:cNvSpPr>
          <p:nvPr>
            <p:ph idx="1"/>
          </p:nvPr>
        </p:nvSpPr>
        <p:spPr>
          <a:xfrm>
            <a:off x="838200" y="1825625"/>
            <a:ext cx="9273988" cy="4351338"/>
          </a:xfrm>
        </p:spPr>
        <p:txBody>
          <a:bodyPr/>
          <a:lstStyle/>
          <a:p>
            <a:pPr marL="0" indent="0">
              <a:buNone/>
            </a:pPr>
            <a:r>
              <a:rPr lang="en-US" dirty="0"/>
              <a:t>A </a:t>
            </a:r>
            <a:r>
              <a:rPr lang="en-US" b="1" dirty="0"/>
              <a:t>population</a:t>
            </a:r>
            <a:r>
              <a:rPr lang="en-US" dirty="0"/>
              <a:t> is the collection of all items of interest or under investigation</a:t>
            </a:r>
            <a:br>
              <a:rPr lang="en-US" dirty="0"/>
            </a:br>
            <a:r>
              <a:rPr lang="en-US" b="1" dirty="0"/>
              <a:t>N</a:t>
            </a:r>
            <a:r>
              <a:rPr lang="en-US" dirty="0"/>
              <a:t> represents the population size</a:t>
            </a:r>
          </a:p>
          <a:p>
            <a:pPr marL="0" indent="0">
              <a:buNone/>
            </a:pPr>
            <a:r>
              <a:rPr lang="en-US" dirty="0"/>
              <a:t>A </a:t>
            </a:r>
            <a:r>
              <a:rPr lang="en-US" b="1" dirty="0"/>
              <a:t>sample</a:t>
            </a:r>
            <a:r>
              <a:rPr lang="en-US" dirty="0"/>
              <a:t> is an observed subset of the population</a:t>
            </a:r>
            <a:br>
              <a:rPr lang="en-US" dirty="0"/>
            </a:br>
            <a:r>
              <a:rPr lang="en-US" b="1" dirty="0"/>
              <a:t>n</a:t>
            </a:r>
            <a:r>
              <a:rPr lang="en-US" dirty="0"/>
              <a:t> represents the sample size</a:t>
            </a:r>
          </a:p>
          <a:p>
            <a:pPr marL="0" indent="0">
              <a:buNone/>
            </a:pPr>
            <a:endParaRPr lang="en-US" dirty="0"/>
          </a:p>
          <a:p>
            <a:pPr marL="0" indent="0">
              <a:buNone/>
            </a:pPr>
            <a:r>
              <a:rPr lang="en-US" dirty="0"/>
              <a:t>A </a:t>
            </a:r>
            <a:r>
              <a:rPr lang="en-US" b="1" dirty="0"/>
              <a:t>parameter</a:t>
            </a:r>
            <a:r>
              <a:rPr lang="en-US" dirty="0"/>
              <a:t> is a specific characteristic of a population</a:t>
            </a:r>
          </a:p>
          <a:p>
            <a:pPr marL="0" indent="0">
              <a:buNone/>
            </a:pPr>
            <a:r>
              <a:rPr lang="en-US" dirty="0"/>
              <a:t>A </a:t>
            </a:r>
            <a:r>
              <a:rPr lang="en-US" b="1" dirty="0"/>
              <a:t>statistic</a:t>
            </a:r>
            <a:r>
              <a:rPr lang="en-US" dirty="0"/>
              <a:t> is a specific characteristic of a sample</a:t>
            </a:r>
          </a:p>
        </p:txBody>
      </p:sp>
    </p:spTree>
    <p:extLst>
      <p:ext uri="{BB962C8B-B14F-4D97-AF65-F5344CB8AC3E}">
        <p14:creationId xmlns:p14="http://schemas.microsoft.com/office/powerpoint/2010/main" val="14589886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719B5-17B0-FF4F-BD17-94BCC504581B}"/>
              </a:ext>
            </a:extLst>
          </p:cNvPr>
          <p:cNvSpPr>
            <a:spLocks noGrp="1"/>
          </p:cNvSpPr>
          <p:nvPr>
            <p:ph type="title"/>
          </p:nvPr>
        </p:nvSpPr>
        <p:spPr/>
        <p:txBody>
          <a:bodyPr/>
          <a:lstStyle/>
          <a:p>
            <a:r>
              <a:rPr lang="en-US" b="1" dirty="0"/>
              <a:t>Examples of Populations</a:t>
            </a:r>
            <a:endParaRPr lang="en-US" dirty="0"/>
          </a:p>
        </p:txBody>
      </p:sp>
      <p:sp>
        <p:nvSpPr>
          <p:cNvPr id="3" name="Content Placeholder 2">
            <a:extLst>
              <a:ext uri="{FF2B5EF4-FFF2-40B4-BE49-F238E27FC236}">
                <a16:creationId xmlns:a16="http://schemas.microsoft.com/office/drawing/2014/main" id="{F88C1B71-0E80-504F-B26C-800B6B71E915}"/>
              </a:ext>
            </a:extLst>
          </p:cNvPr>
          <p:cNvSpPr>
            <a:spLocks noGrp="1"/>
          </p:cNvSpPr>
          <p:nvPr>
            <p:ph idx="1"/>
          </p:nvPr>
        </p:nvSpPr>
        <p:spPr>
          <a:xfrm>
            <a:off x="838200" y="1825625"/>
            <a:ext cx="9381565" cy="4351338"/>
          </a:xfrm>
        </p:spPr>
        <p:txBody>
          <a:bodyPr/>
          <a:lstStyle/>
          <a:p>
            <a:pPr marL="0" indent="0">
              <a:lnSpc>
                <a:spcPct val="150000"/>
              </a:lnSpc>
              <a:buNone/>
            </a:pPr>
            <a:r>
              <a:rPr lang="en-US" dirty="0"/>
              <a:t>Ages of all registered voters in the United States</a:t>
            </a:r>
          </a:p>
          <a:p>
            <a:pPr marL="0" indent="0">
              <a:lnSpc>
                <a:spcPct val="150000"/>
              </a:lnSpc>
              <a:buNone/>
            </a:pPr>
            <a:r>
              <a:rPr lang="en-US" dirty="0"/>
              <a:t>Incomes of all families living in Daytona Beach, FL</a:t>
            </a:r>
          </a:p>
          <a:p>
            <a:pPr marL="0" indent="0">
              <a:lnSpc>
                <a:spcPct val="150000"/>
              </a:lnSpc>
              <a:buNone/>
            </a:pPr>
            <a:r>
              <a:rPr lang="en-US" dirty="0"/>
              <a:t>Annual returns of all stocks traded on the New York Stock Exchange</a:t>
            </a:r>
          </a:p>
          <a:p>
            <a:pPr marL="0" indent="0">
              <a:lnSpc>
                <a:spcPct val="150000"/>
              </a:lnSpc>
              <a:buNone/>
            </a:pPr>
            <a:br>
              <a:rPr lang="en-US" dirty="0"/>
            </a:br>
            <a:r>
              <a:rPr lang="en-US" dirty="0"/>
              <a:t>Why do we bother with sampling?</a:t>
            </a:r>
          </a:p>
        </p:txBody>
      </p:sp>
    </p:spTree>
    <p:extLst>
      <p:ext uri="{BB962C8B-B14F-4D97-AF65-F5344CB8AC3E}">
        <p14:creationId xmlns:p14="http://schemas.microsoft.com/office/powerpoint/2010/main" val="6691777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AE8D-8155-F549-A9EF-30C78C9CD046}"/>
              </a:ext>
            </a:extLst>
          </p:cNvPr>
          <p:cNvSpPr>
            <a:spLocks noGrp="1"/>
          </p:cNvSpPr>
          <p:nvPr>
            <p:ph type="title"/>
          </p:nvPr>
        </p:nvSpPr>
        <p:spPr/>
        <p:txBody>
          <a:bodyPr/>
          <a:lstStyle/>
          <a:p>
            <a:r>
              <a:rPr lang="en-US" b="1" dirty="0"/>
              <a:t>Examples of Sampling</a:t>
            </a:r>
            <a:endParaRPr lang="en-US" dirty="0"/>
          </a:p>
        </p:txBody>
      </p:sp>
      <p:sp>
        <p:nvSpPr>
          <p:cNvPr id="3" name="Content Placeholder 2">
            <a:extLst>
              <a:ext uri="{FF2B5EF4-FFF2-40B4-BE49-F238E27FC236}">
                <a16:creationId xmlns:a16="http://schemas.microsoft.com/office/drawing/2014/main" id="{77ABB121-AF71-C647-93FA-FD110FB4F071}"/>
              </a:ext>
            </a:extLst>
          </p:cNvPr>
          <p:cNvSpPr>
            <a:spLocks noGrp="1"/>
          </p:cNvSpPr>
          <p:nvPr>
            <p:ph idx="1"/>
          </p:nvPr>
        </p:nvSpPr>
        <p:spPr>
          <a:xfrm>
            <a:off x="838200" y="1825625"/>
            <a:ext cx="9309847" cy="4667250"/>
          </a:xfrm>
        </p:spPr>
        <p:txBody>
          <a:bodyPr/>
          <a:lstStyle/>
          <a:p>
            <a:pPr marL="0" indent="0">
              <a:buNone/>
            </a:pPr>
            <a:r>
              <a:rPr lang="en-US" dirty="0"/>
              <a:t>Consider a researcher for a soft drink company who wants to determine the sweetness preferences of Americans between the ages of 15 and 25.</a:t>
            </a:r>
            <a:br>
              <a:rPr lang="en-US" dirty="0"/>
            </a:br>
            <a:endParaRPr lang="en-US" dirty="0"/>
          </a:p>
          <a:p>
            <a:pPr marL="0" indent="0">
              <a:buNone/>
            </a:pPr>
            <a:r>
              <a:rPr lang="en-US" dirty="0"/>
              <a:t>What’s the population?</a:t>
            </a:r>
            <a:br>
              <a:rPr lang="en-US" dirty="0"/>
            </a:br>
            <a:endParaRPr lang="en-US" dirty="0"/>
          </a:p>
          <a:p>
            <a:pPr marL="0" indent="0">
              <a:buNone/>
            </a:pPr>
            <a:r>
              <a:rPr lang="en-US" dirty="0"/>
              <a:t>For a sample to be unbiased, it must be:</a:t>
            </a:r>
          </a:p>
          <a:p>
            <a:r>
              <a:rPr lang="en-US" dirty="0"/>
              <a:t>Representative of the population</a:t>
            </a:r>
          </a:p>
          <a:p>
            <a:r>
              <a:rPr lang="en-US" dirty="0"/>
              <a:t>Randomly selected</a:t>
            </a:r>
          </a:p>
          <a:p>
            <a:r>
              <a:rPr lang="en-US" dirty="0"/>
              <a:t>Sufficiently large</a:t>
            </a:r>
          </a:p>
          <a:p>
            <a:pPr marL="0" indent="0">
              <a:buNone/>
            </a:pPr>
            <a:endParaRPr lang="en-US" dirty="0"/>
          </a:p>
        </p:txBody>
      </p:sp>
    </p:spTree>
    <p:extLst>
      <p:ext uri="{BB962C8B-B14F-4D97-AF65-F5344CB8AC3E}">
        <p14:creationId xmlns:p14="http://schemas.microsoft.com/office/powerpoint/2010/main" val="1738650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A6AE8D-8155-F549-A9EF-30C78C9CD046}"/>
              </a:ext>
            </a:extLst>
          </p:cNvPr>
          <p:cNvSpPr>
            <a:spLocks noGrp="1"/>
          </p:cNvSpPr>
          <p:nvPr>
            <p:ph type="title"/>
          </p:nvPr>
        </p:nvSpPr>
        <p:spPr/>
        <p:txBody>
          <a:bodyPr/>
          <a:lstStyle/>
          <a:p>
            <a:r>
              <a:rPr lang="en-US" b="1" dirty="0"/>
              <a:t>Examples of Sampling</a:t>
            </a:r>
            <a:endParaRPr lang="en-US" dirty="0"/>
          </a:p>
        </p:txBody>
      </p:sp>
      <p:sp>
        <p:nvSpPr>
          <p:cNvPr id="3" name="Content Placeholder 2">
            <a:extLst>
              <a:ext uri="{FF2B5EF4-FFF2-40B4-BE49-F238E27FC236}">
                <a16:creationId xmlns:a16="http://schemas.microsoft.com/office/drawing/2014/main" id="{77ABB121-AF71-C647-93FA-FD110FB4F071}"/>
              </a:ext>
            </a:extLst>
          </p:cNvPr>
          <p:cNvSpPr>
            <a:spLocks noGrp="1"/>
          </p:cNvSpPr>
          <p:nvPr>
            <p:ph idx="1"/>
          </p:nvPr>
        </p:nvSpPr>
        <p:spPr>
          <a:xfrm>
            <a:off x="551333" y="1825625"/>
            <a:ext cx="10080810" cy="4667250"/>
          </a:xfrm>
        </p:spPr>
        <p:txBody>
          <a:bodyPr/>
          <a:lstStyle/>
          <a:p>
            <a:pPr marL="0" indent="0">
              <a:buNone/>
            </a:pPr>
            <a:r>
              <a:rPr lang="en-US" dirty="0"/>
              <a:t>Consider a researcher for a soft drink company trying to create a new flavor. They want to target the new flavor to the preferences of Americans between the ages of 15 and 25.</a:t>
            </a:r>
            <a:br>
              <a:rPr lang="en-US" dirty="0"/>
            </a:br>
            <a:endParaRPr lang="en-US" dirty="0"/>
          </a:p>
          <a:p>
            <a:pPr marL="0" indent="0">
              <a:buNone/>
            </a:pPr>
            <a:r>
              <a:rPr lang="en-US" dirty="0"/>
              <a:t>What’s the population of interest?</a:t>
            </a:r>
            <a:br>
              <a:rPr lang="en-US" dirty="0"/>
            </a:br>
            <a:endParaRPr lang="en-US" dirty="0"/>
          </a:p>
          <a:p>
            <a:pPr marL="0" indent="0">
              <a:buNone/>
            </a:pPr>
            <a:r>
              <a:rPr lang="en-US" dirty="0"/>
              <a:t>For a sample to be unbiased, it must be:</a:t>
            </a:r>
          </a:p>
          <a:p>
            <a:r>
              <a:rPr lang="en-US" dirty="0"/>
              <a:t>Representative of the population</a:t>
            </a:r>
          </a:p>
          <a:p>
            <a:r>
              <a:rPr lang="en-US" dirty="0"/>
              <a:t>Randomly selected</a:t>
            </a:r>
          </a:p>
          <a:p>
            <a:r>
              <a:rPr lang="en-US" dirty="0"/>
              <a:t>Sufficiently large</a:t>
            </a:r>
          </a:p>
          <a:p>
            <a:pPr marL="0" indent="0">
              <a:buNone/>
            </a:pPr>
            <a:endParaRPr lang="en-US" dirty="0"/>
          </a:p>
        </p:txBody>
      </p:sp>
    </p:spTree>
    <p:extLst>
      <p:ext uri="{BB962C8B-B14F-4D97-AF65-F5344CB8AC3E}">
        <p14:creationId xmlns:p14="http://schemas.microsoft.com/office/powerpoint/2010/main" val="2020804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9F0-26AF-B64B-9A3E-8CBD47F10F0A}"/>
              </a:ext>
            </a:extLst>
          </p:cNvPr>
          <p:cNvSpPr>
            <a:spLocks noGrp="1"/>
          </p:cNvSpPr>
          <p:nvPr>
            <p:ph type="title"/>
          </p:nvPr>
        </p:nvSpPr>
        <p:spPr/>
        <p:txBody>
          <a:bodyPr/>
          <a:lstStyle/>
          <a:p>
            <a:r>
              <a:rPr lang="en-US" dirty="0"/>
              <a:t>Types of Data</a:t>
            </a:r>
          </a:p>
        </p:txBody>
      </p:sp>
      <p:sp>
        <p:nvSpPr>
          <p:cNvPr id="4" name="TextBox 3">
            <a:extLst>
              <a:ext uri="{FF2B5EF4-FFF2-40B4-BE49-F238E27FC236}">
                <a16:creationId xmlns:a16="http://schemas.microsoft.com/office/drawing/2014/main" id="{0AC21BF0-3428-CC44-9DFC-AA1FE6AEE67F}"/>
              </a:ext>
            </a:extLst>
          </p:cNvPr>
          <p:cNvSpPr txBox="1"/>
          <p:nvPr/>
        </p:nvSpPr>
        <p:spPr>
          <a:xfrm>
            <a:off x="5235387" y="1990165"/>
            <a:ext cx="1189475" cy="646331"/>
          </a:xfrm>
          <a:prstGeom prst="rect">
            <a:avLst/>
          </a:prstGeom>
          <a:solidFill>
            <a:schemeClr val="accent6">
              <a:lumMod val="40000"/>
              <a:lumOff val="60000"/>
            </a:schemeClr>
          </a:solidFill>
        </p:spPr>
        <p:txBody>
          <a:bodyPr wrap="square" rtlCol="0">
            <a:spAutoFit/>
          </a:bodyPr>
          <a:lstStyle/>
          <a:p>
            <a:pPr algn="ctr"/>
            <a:r>
              <a:rPr lang="en-US" sz="3600" b="1" dirty="0"/>
              <a:t>Data</a:t>
            </a:r>
          </a:p>
        </p:txBody>
      </p:sp>
      <p:sp>
        <p:nvSpPr>
          <p:cNvPr id="5" name="TextBox 4">
            <a:extLst>
              <a:ext uri="{FF2B5EF4-FFF2-40B4-BE49-F238E27FC236}">
                <a16:creationId xmlns:a16="http://schemas.microsoft.com/office/drawing/2014/main" id="{01387854-A7BC-5D47-88BA-E293DC9F66B3}"/>
              </a:ext>
            </a:extLst>
          </p:cNvPr>
          <p:cNvSpPr txBox="1"/>
          <p:nvPr/>
        </p:nvSpPr>
        <p:spPr>
          <a:xfrm>
            <a:off x="2168987" y="3433207"/>
            <a:ext cx="2416696" cy="954107"/>
          </a:xfrm>
          <a:prstGeom prst="rect">
            <a:avLst/>
          </a:prstGeom>
          <a:solidFill>
            <a:schemeClr val="accent4">
              <a:lumMod val="40000"/>
              <a:lumOff val="60000"/>
            </a:schemeClr>
          </a:solidFill>
        </p:spPr>
        <p:txBody>
          <a:bodyPr wrap="square" rtlCol="0">
            <a:spAutoFit/>
          </a:bodyPr>
          <a:lstStyle/>
          <a:p>
            <a:pPr algn="ctr"/>
            <a:r>
              <a:rPr lang="en-US" sz="2800" dirty="0"/>
              <a:t>Categorical</a:t>
            </a:r>
          </a:p>
          <a:p>
            <a:pPr algn="ctr"/>
            <a:r>
              <a:rPr lang="en-US" sz="2800" dirty="0"/>
              <a:t>(Qualitative)</a:t>
            </a:r>
          </a:p>
        </p:txBody>
      </p:sp>
      <p:sp>
        <p:nvSpPr>
          <p:cNvPr id="6" name="TextBox 5">
            <a:extLst>
              <a:ext uri="{FF2B5EF4-FFF2-40B4-BE49-F238E27FC236}">
                <a16:creationId xmlns:a16="http://schemas.microsoft.com/office/drawing/2014/main" id="{67B3D9CF-80F9-B34F-8228-15A463B7992C}"/>
              </a:ext>
            </a:extLst>
          </p:cNvPr>
          <p:cNvSpPr txBox="1"/>
          <p:nvPr/>
        </p:nvSpPr>
        <p:spPr>
          <a:xfrm>
            <a:off x="6797131" y="3433207"/>
            <a:ext cx="2416696" cy="954107"/>
          </a:xfrm>
          <a:prstGeom prst="rect">
            <a:avLst/>
          </a:prstGeom>
          <a:solidFill>
            <a:schemeClr val="accent1">
              <a:lumMod val="40000"/>
              <a:lumOff val="60000"/>
            </a:schemeClr>
          </a:solidFill>
        </p:spPr>
        <p:txBody>
          <a:bodyPr wrap="square" rtlCol="0">
            <a:spAutoFit/>
          </a:bodyPr>
          <a:lstStyle/>
          <a:p>
            <a:pPr algn="ctr"/>
            <a:r>
              <a:rPr lang="en-US" sz="2800" dirty="0"/>
              <a:t>Numeric</a:t>
            </a:r>
          </a:p>
          <a:p>
            <a:pPr algn="ctr"/>
            <a:r>
              <a:rPr lang="en-US" sz="2800" dirty="0"/>
              <a:t>(Quantitative)</a:t>
            </a:r>
          </a:p>
        </p:txBody>
      </p:sp>
      <p:sp>
        <p:nvSpPr>
          <p:cNvPr id="7" name="TextBox 6">
            <a:extLst>
              <a:ext uri="{FF2B5EF4-FFF2-40B4-BE49-F238E27FC236}">
                <a16:creationId xmlns:a16="http://schemas.microsoft.com/office/drawing/2014/main" id="{4B2B5ED4-70B3-6243-BD58-15DF497FB317}"/>
              </a:ext>
            </a:extLst>
          </p:cNvPr>
          <p:cNvSpPr txBox="1"/>
          <p:nvPr/>
        </p:nvSpPr>
        <p:spPr>
          <a:xfrm>
            <a:off x="5141260" y="5228681"/>
            <a:ext cx="1909479" cy="523220"/>
          </a:xfrm>
          <a:prstGeom prst="rect">
            <a:avLst/>
          </a:prstGeom>
          <a:solidFill>
            <a:schemeClr val="accent1">
              <a:lumMod val="40000"/>
              <a:lumOff val="60000"/>
            </a:schemeClr>
          </a:solidFill>
        </p:spPr>
        <p:txBody>
          <a:bodyPr wrap="square" rtlCol="0">
            <a:spAutoFit/>
          </a:bodyPr>
          <a:lstStyle/>
          <a:p>
            <a:pPr algn="ctr"/>
            <a:r>
              <a:rPr lang="en-US" sz="2800" dirty="0"/>
              <a:t>Discrete</a:t>
            </a:r>
          </a:p>
        </p:txBody>
      </p:sp>
      <p:sp>
        <p:nvSpPr>
          <p:cNvPr id="8" name="TextBox 7">
            <a:extLst>
              <a:ext uri="{FF2B5EF4-FFF2-40B4-BE49-F238E27FC236}">
                <a16:creationId xmlns:a16="http://schemas.microsoft.com/office/drawing/2014/main" id="{6CF54F6B-4C58-D047-A6E5-D5528ABDBDA2}"/>
              </a:ext>
            </a:extLst>
          </p:cNvPr>
          <p:cNvSpPr txBox="1"/>
          <p:nvPr/>
        </p:nvSpPr>
        <p:spPr>
          <a:xfrm>
            <a:off x="8259087" y="5228681"/>
            <a:ext cx="1909479" cy="523220"/>
          </a:xfrm>
          <a:prstGeom prst="rect">
            <a:avLst/>
          </a:prstGeom>
          <a:solidFill>
            <a:schemeClr val="accent1">
              <a:lumMod val="40000"/>
              <a:lumOff val="60000"/>
            </a:schemeClr>
          </a:solidFill>
        </p:spPr>
        <p:txBody>
          <a:bodyPr wrap="square" rtlCol="0">
            <a:spAutoFit/>
          </a:bodyPr>
          <a:lstStyle/>
          <a:p>
            <a:pPr algn="ctr"/>
            <a:r>
              <a:rPr lang="en-US" sz="2800" dirty="0"/>
              <a:t>Continuous</a:t>
            </a:r>
          </a:p>
        </p:txBody>
      </p:sp>
      <p:cxnSp>
        <p:nvCxnSpPr>
          <p:cNvPr id="11" name="Elbow Connector 10">
            <a:extLst>
              <a:ext uri="{FF2B5EF4-FFF2-40B4-BE49-F238E27FC236}">
                <a16:creationId xmlns:a16="http://schemas.microsoft.com/office/drawing/2014/main" id="{A432CFEB-B9E5-EE48-B8E7-CD0EA9C60EBA}"/>
              </a:ext>
            </a:extLst>
          </p:cNvPr>
          <p:cNvCxnSpPr>
            <a:stCxn id="4" idx="2"/>
            <a:endCxn id="5" idx="0"/>
          </p:cNvCxnSpPr>
          <p:nvPr/>
        </p:nvCxnSpPr>
        <p:spPr>
          <a:xfrm rot="5400000">
            <a:off x="4205375" y="1808456"/>
            <a:ext cx="796711" cy="2452790"/>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3" name="Elbow Connector 12">
            <a:extLst>
              <a:ext uri="{FF2B5EF4-FFF2-40B4-BE49-F238E27FC236}">
                <a16:creationId xmlns:a16="http://schemas.microsoft.com/office/drawing/2014/main" id="{9655B9CB-6BB9-D445-BCA9-965A92C0A086}"/>
              </a:ext>
            </a:extLst>
          </p:cNvPr>
          <p:cNvCxnSpPr>
            <a:stCxn id="4" idx="2"/>
            <a:endCxn id="6" idx="0"/>
          </p:cNvCxnSpPr>
          <p:nvPr/>
        </p:nvCxnSpPr>
        <p:spPr>
          <a:xfrm rot="16200000" flipH="1">
            <a:off x="6519447" y="1947174"/>
            <a:ext cx="796711" cy="2175354"/>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5" name="Elbow Connector 14">
            <a:extLst>
              <a:ext uri="{FF2B5EF4-FFF2-40B4-BE49-F238E27FC236}">
                <a16:creationId xmlns:a16="http://schemas.microsoft.com/office/drawing/2014/main" id="{34F98D77-47DB-A445-9906-CC3D8499ABC9}"/>
              </a:ext>
            </a:extLst>
          </p:cNvPr>
          <p:cNvCxnSpPr>
            <a:stCxn id="6" idx="2"/>
            <a:endCxn id="7" idx="0"/>
          </p:cNvCxnSpPr>
          <p:nvPr/>
        </p:nvCxnSpPr>
        <p:spPr>
          <a:xfrm rot="5400000">
            <a:off x="6630057" y="3853258"/>
            <a:ext cx="841367" cy="1909479"/>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7" name="Elbow Connector 16">
            <a:extLst>
              <a:ext uri="{FF2B5EF4-FFF2-40B4-BE49-F238E27FC236}">
                <a16:creationId xmlns:a16="http://schemas.microsoft.com/office/drawing/2014/main" id="{578D14E8-146F-E544-A65C-2696F95D0136}"/>
              </a:ext>
            </a:extLst>
          </p:cNvPr>
          <p:cNvCxnSpPr>
            <a:stCxn id="6" idx="2"/>
            <a:endCxn id="8" idx="0"/>
          </p:cNvCxnSpPr>
          <p:nvPr/>
        </p:nvCxnSpPr>
        <p:spPr>
          <a:xfrm rot="16200000" flipH="1">
            <a:off x="8188970" y="4203823"/>
            <a:ext cx="841367" cy="1208348"/>
          </a:xfrm>
          <a:prstGeom prst="bentConnector3">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9901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C40D9B3D-18FD-3E41-96EF-825971A9C342}"/>
              </a:ext>
            </a:extLst>
          </p:cNvPr>
          <p:cNvSpPr>
            <a:spLocks noGrp="1"/>
          </p:cNvSpPr>
          <p:nvPr>
            <p:ph type="ctrTitle"/>
          </p:nvPr>
        </p:nvSpPr>
        <p:spPr/>
        <p:txBody>
          <a:bodyPr/>
          <a:lstStyle/>
          <a:p>
            <a:r>
              <a:rPr lang="en-US" dirty="0"/>
              <a:t>Describing </a:t>
            </a:r>
            <a:r>
              <a:rPr lang="en-US" dirty="0" err="1"/>
              <a:t>Quanitative</a:t>
            </a:r>
            <a:r>
              <a:rPr lang="en-US" dirty="0"/>
              <a:t> Data</a:t>
            </a:r>
          </a:p>
        </p:txBody>
      </p:sp>
      <p:sp>
        <p:nvSpPr>
          <p:cNvPr id="5" name="Subtitle 4">
            <a:extLst>
              <a:ext uri="{FF2B5EF4-FFF2-40B4-BE49-F238E27FC236}">
                <a16:creationId xmlns:a16="http://schemas.microsoft.com/office/drawing/2014/main" id="{BE822F3D-2258-5748-9688-6ACBD77A715F}"/>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92846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61822E-01C4-5149-9F84-ED2C7FDDF3BB}"/>
              </a:ext>
            </a:extLst>
          </p:cNvPr>
          <p:cNvSpPr>
            <a:spLocks noGrp="1"/>
          </p:cNvSpPr>
          <p:nvPr>
            <p:ph type="title"/>
          </p:nvPr>
        </p:nvSpPr>
        <p:spPr/>
        <p:txBody>
          <a:bodyPr/>
          <a:lstStyle/>
          <a:p>
            <a:r>
              <a:rPr lang="en-US" b="1" dirty="0"/>
              <a:t>Measures of Central Tendency, Variance &amp; Skew (AKA Center, Spread, and Shape)</a:t>
            </a:r>
            <a:endParaRPr lang="en-US" dirty="0"/>
          </a:p>
        </p:txBody>
      </p:sp>
      <p:sp>
        <p:nvSpPr>
          <p:cNvPr id="5" name="Content Placeholder 4">
            <a:extLst>
              <a:ext uri="{FF2B5EF4-FFF2-40B4-BE49-F238E27FC236}">
                <a16:creationId xmlns:a16="http://schemas.microsoft.com/office/drawing/2014/main" id="{A95D4FEC-8A96-E64F-A27F-7EBBAA844226}"/>
              </a:ext>
            </a:extLst>
          </p:cNvPr>
          <p:cNvSpPr>
            <a:spLocks noGrp="1"/>
          </p:cNvSpPr>
          <p:nvPr>
            <p:ph idx="1"/>
          </p:nvPr>
        </p:nvSpPr>
        <p:spPr>
          <a:xfrm>
            <a:off x="838200" y="1825625"/>
            <a:ext cx="9436768" cy="4351338"/>
          </a:xfrm>
        </p:spPr>
        <p:txBody>
          <a:bodyPr/>
          <a:lstStyle/>
          <a:p>
            <a:pPr marL="0" indent="0">
              <a:buNone/>
            </a:pPr>
            <a:r>
              <a:rPr lang="en-US" dirty="0"/>
              <a:t>Generally, when describing a distribution of quantitative data, the properties of center, shape, and spread give a good general overview of the key properties of the distribution. They provide a quick starting point and can inform how you interpret more detailed descriptions of the distribution.</a:t>
            </a:r>
          </a:p>
          <a:p>
            <a:pPr marL="0" indent="0">
              <a:buNone/>
            </a:pPr>
            <a:br>
              <a:rPr lang="en-US" dirty="0"/>
            </a:br>
            <a:endParaRPr lang="en-US" dirty="0"/>
          </a:p>
        </p:txBody>
      </p:sp>
    </p:spTree>
    <p:extLst>
      <p:ext uri="{BB962C8B-B14F-4D97-AF65-F5344CB8AC3E}">
        <p14:creationId xmlns:p14="http://schemas.microsoft.com/office/powerpoint/2010/main" val="2164541134"/>
      </p:ext>
    </p:extLst>
  </p:cSld>
  <p:clrMapOvr>
    <a:masterClrMapping/>
  </p:clrMapOvr>
</p:sld>
</file>

<file path=ppt/theme/theme1.xml><?xml version="1.0" encoding="utf-8"?>
<a:theme xmlns:a="http://schemas.openxmlformats.org/drawingml/2006/main" name="SCS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 Online" id="{4508173C-9AA5-F148-AEF8-5FA419265B3D}" vid="{C56C8CEA-8820-4442-8D9D-CB681F64B79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SCS Theme</Template>
  <TotalTime>2678</TotalTime>
  <Words>1349</Words>
  <Application>Microsoft Macintosh PowerPoint</Application>
  <PresentationFormat>Widescreen</PresentationFormat>
  <Paragraphs>160</Paragraphs>
  <Slides>28</Slides>
  <Notes>14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Arial</vt:lpstr>
      <vt:lpstr>Calibri</vt:lpstr>
      <vt:lpstr>Charis SIL</vt:lpstr>
      <vt:lpstr>Impact</vt:lpstr>
      <vt:lpstr>Open Sans</vt:lpstr>
      <vt:lpstr>Raleway</vt:lpstr>
      <vt:lpstr>Raleway SemiBold</vt:lpstr>
      <vt:lpstr>SCS Theme</vt:lpstr>
      <vt:lpstr>Module 2: Statistics for Data Analysis</vt:lpstr>
      <vt:lpstr>Describing Data</vt:lpstr>
      <vt:lpstr>Key Terms</vt:lpstr>
      <vt:lpstr>Examples of Populations</vt:lpstr>
      <vt:lpstr>Examples of Sampling</vt:lpstr>
      <vt:lpstr>Examples of Sampling</vt:lpstr>
      <vt:lpstr>Types of Data</vt:lpstr>
      <vt:lpstr>Describing Quanitative Data</vt:lpstr>
      <vt:lpstr>Measures of Central Tendency, Variance &amp; Skew (AKA Center, Spread, and Shape)</vt:lpstr>
      <vt:lpstr>Arithmetic Mean</vt:lpstr>
      <vt:lpstr>Median</vt:lpstr>
      <vt:lpstr>Measures of Center: Key Points</vt:lpstr>
      <vt:lpstr>Measures of Spread</vt:lpstr>
      <vt:lpstr>PowerPoint Presentation</vt:lpstr>
      <vt:lpstr>Variance &amp; Standard Deviation</vt:lpstr>
      <vt:lpstr>Visualizing Standard Deviation</vt:lpstr>
      <vt:lpstr>IQR - Interquartile Range</vt:lpstr>
      <vt:lpstr>Range</vt:lpstr>
      <vt:lpstr>Measures of Spread: Key Points</vt:lpstr>
      <vt:lpstr>How to choose Mean/St Dev. vs. Median/IQR</vt:lpstr>
      <vt:lpstr>Shape</vt:lpstr>
      <vt:lpstr>Symmetry and Skew</vt:lpstr>
      <vt:lpstr>Peaks (Unimodal, Bimodal, bell-shaped)</vt:lpstr>
      <vt:lpstr>Visualizing Data</vt:lpstr>
      <vt:lpstr>Goals for Presenting Data Graphically</vt:lpstr>
      <vt:lpstr>Common Display Types</vt:lpstr>
      <vt:lpstr>Frequency Distribution Table</vt:lpstr>
      <vt:lpstr>Common Display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2: Statistics for Data Analysis</dc:title>
  <dc:creator>David Waterman</dc:creator>
  <cp:lastModifiedBy>David Waterman</cp:lastModifiedBy>
  <cp:revision>7</cp:revision>
  <dcterms:created xsi:type="dcterms:W3CDTF">2020-07-15T15:37:21Z</dcterms:created>
  <dcterms:modified xsi:type="dcterms:W3CDTF">2020-07-17T12:16:00Z</dcterms:modified>
</cp:coreProperties>
</file>