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Raleway"/>
      <p:regular r:id="rId24"/>
      <p:bold r:id="rId25"/>
      <p:italic r:id="rId26"/>
      <p:boldItalic r:id="rId27"/>
    </p:embeddedFont>
    <p:embeddedFont>
      <p:font typeface="Raleway Thin"/>
      <p:regular r:id="rId28"/>
      <p:bold r:id="rId29"/>
      <p:italic r:id="rId30"/>
      <p:boldItalic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RalewayThin-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Thin-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Thin-boldItalic.fntdata"/><Relationship Id="rId30" Type="http://schemas.openxmlformats.org/officeDocument/2006/relationships/font" Target="fonts/RalewayThin-italic.fntdata"/><Relationship Id="rId11" Type="http://schemas.openxmlformats.org/officeDocument/2006/relationships/slide" Target="slides/slide6.xml"/><Relationship Id="rId33" Type="http://schemas.openxmlformats.org/officeDocument/2006/relationships/font" Target="fonts/OpenSans-bold.fntdata"/><Relationship Id="rId10" Type="http://schemas.openxmlformats.org/officeDocument/2006/relationships/slide" Target="slides/slide5.xml"/><Relationship Id="rId32" Type="http://schemas.openxmlformats.org/officeDocument/2006/relationships/font" Target="fonts/OpenSans-regular.fntdata"/><Relationship Id="rId13" Type="http://schemas.openxmlformats.org/officeDocument/2006/relationships/slide" Target="slides/slide8.xml"/><Relationship Id="rId35" Type="http://schemas.openxmlformats.org/officeDocument/2006/relationships/font" Target="fonts/OpenSans-boldItalic.fntdata"/><Relationship Id="rId12" Type="http://schemas.openxmlformats.org/officeDocument/2006/relationships/slide" Target="slides/slide7.xml"/><Relationship Id="rId34" Type="http://schemas.openxmlformats.org/officeDocument/2006/relationships/font" Target="fonts/Open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b1ff2a6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9b1ff2a67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b1ff2a67f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9b1ff2a67f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b1ff2a67f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9b1ff2a67f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b1ff2a67f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b1ff2a67f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b1ff2a67f_0_4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9b1ff2a67f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b1ff2a67f_0_5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9b1ff2a67f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b1ff2a67f_0_5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9b1ff2a67f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9b1ff2a67f_0_5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9b1ff2a67f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9b1ff2a67f_0_5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9b1ff2a67f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9b1ff2a67f_0_5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9b1ff2a67f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b1ff2a67f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b1ff2a67f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b1ff2a67f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b1ff2a67f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Independent variable is the variable that is changed or controlled in an experiment, denoted by </a:t>
            </a:r>
            <a:r>
              <a:rPr i="1" lang="en-US"/>
              <a:t>x</a:t>
            </a:r>
            <a:r>
              <a:rPr lang="en-US"/>
              <a:t>. Dependent variable is the variable that is being tested or measured, denoted by </a:t>
            </a:r>
            <a:r>
              <a:rPr i="1" lang="en-US"/>
              <a:t>y</a:t>
            </a:r>
            <a:r>
              <a:rPr lang="en-US"/>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9b1ff2a67f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9b1ff2a67f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Independent variable is the variable that is changed or controlled in an experiment, denoted by </a:t>
            </a:r>
            <a:r>
              <a:rPr i="1" lang="en-US"/>
              <a:t>x</a:t>
            </a:r>
            <a:r>
              <a:rPr lang="en-US"/>
              <a:t>. Dependent variable is the variable that is being tested or measured, denoted by </a:t>
            </a:r>
            <a:r>
              <a:rPr i="1" lang="en-US"/>
              <a:t>y</a:t>
            </a:r>
            <a:r>
              <a:rPr lang="en-US"/>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b1ff2a67f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b1ff2a67f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b1ff2a67f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b1ff2a67f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9b1ff2a67f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9b1ff2a67f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b1ff2a67f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b1ff2a67f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b1ff2a67f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b1ff2a67f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23181" y="-1"/>
            <a:ext cx="1378581" cy="6858003"/>
            <a:chOff x="1028299" y="-6"/>
            <a:chExt cx="1378581" cy="6858003"/>
          </a:xfrm>
        </p:grpSpPr>
        <p:sp>
          <p:nvSpPr>
            <p:cNvPr id="11" name="Google Shape;11;p2"/>
            <p:cNvSpPr/>
            <p:nvPr/>
          </p:nvSpPr>
          <p:spPr>
            <a:xfrm flipH="1" rot="10800000">
              <a:off x="1415478" y="-6"/>
              <a:ext cx="991402" cy="6857999"/>
            </a:xfrm>
            <a:prstGeom prst="parallelogram">
              <a:avLst>
                <a:gd fmla="val 25000" name="adj"/>
              </a:avLst>
            </a:prstGeom>
            <a:solidFill>
              <a:srgbClr val="121A4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 name="Google Shape;12;p2"/>
            <p:cNvSpPr/>
            <p:nvPr/>
          </p:nvSpPr>
          <p:spPr>
            <a:xfrm>
              <a:off x="1028299" y="0"/>
              <a:ext cx="991402" cy="6857998"/>
            </a:xfrm>
            <a:prstGeom prst="parallelogram">
              <a:avLst>
                <a:gd fmla="val 25000" name="adj"/>
              </a:avLst>
            </a:prstGeom>
            <a:solidFill>
              <a:srgbClr val="26389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3" name="Google Shape;13;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Impac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_Blank">
  <p:cSld name="Title and Image_Blank">
    <p:spTree>
      <p:nvGrpSpPr>
        <p:cNvPr id="51" name="Shape 51"/>
        <p:cNvGrpSpPr/>
        <p:nvPr/>
      </p:nvGrpSpPr>
      <p:grpSpPr>
        <a:xfrm>
          <a:off x="0" y="0"/>
          <a:ext cx="0" cy="0"/>
          <a:chOff x="0" y="0"/>
          <a:chExt cx="0" cy="0"/>
        </a:xfrm>
      </p:grpSpPr>
      <p:sp>
        <p:nvSpPr>
          <p:cNvPr id="52" name="Google Shape;52;p11"/>
          <p:cNvSpPr txBox="1"/>
          <p:nvPr>
            <p:ph type="title"/>
          </p:nvPr>
        </p:nvSpPr>
        <p:spPr>
          <a:xfrm>
            <a:off x="838200" y="365125"/>
            <a:ext cx="10515600"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1"/>
          <p:cNvSpPr/>
          <p:nvPr>
            <p:ph idx="2" type="pic"/>
          </p:nvPr>
        </p:nvSpPr>
        <p:spPr>
          <a:xfrm>
            <a:off x="838200" y="1828800"/>
            <a:ext cx="10517188" cy="403225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Raleway"/>
                <a:ea typeface="Raleway"/>
                <a:cs typeface="Raleway"/>
                <a:sym typeface="Raleway"/>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Raleway"/>
                <a:ea typeface="Raleway"/>
                <a:cs typeface="Raleway"/>
                <a:sym typeface="Raleway"/>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Raleway"/>
                <a:ea typeface="Raleway"/>
                <a:cs typeface="Raleway"/>
                <a:sym typeface="Raleway"/>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aleway"/>
                <a:ea typeface="Raleway"/>
                <a:cs typeface="Raleway"/>
                <a:sym typeface="Raleway"/>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aleway"/>
                <a:ea typeface="Raleway"/>
                <a:cs typeface="Raleway"/>
                <a:sym typeface="Raleway"/>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Image_Left Aligned" type="picTx">
  <p:cSld name="PICTURE_WITH_CAPTION_TEXT">
    <p:spTree>
      <p:nvGrpSpPr>
        <p:cNvPr id="57" name="Shape 57"/>
        <p:cNvGrpSpPr/>
        <p:nvPr/>
      </p:nvGrpSpPr>
      <p:grpSpPr>
        <a:xfrm>
          <a:off x="0" y="0"/>
          <a:ext cx="0" cy="0"/>
          <a:chOff x="0" y="0"/>
          <a:chExt cx="0" cy="0"/>
        </a:xfrm>
      </p:grpSpPr>
      <p:sp>
        <p:nvSpPr>
          <p:cNvPr id="58" name="Google Shape;58;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Impac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3"/>
          <p:cNvSpPr/>
          <p:nvPr>
            <p:ph idx="2" type="pic"/>
          </p:nvPr>
        </p:nvSpPr>
        <p:spPr>
          <a:xfrm>
            <a:off x="5183188" y="457201"/>
            <a:ext cx="6172200" cy="540385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Raleway"/>
                <a:ea typeface="Raleway"/>
                <a:cs typeface="Raleway"/>
                <a:sym typeface="Raleway"/>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Raleway"/>
                <a:ea typeface="Raleway"/>
                <a:cs typeface="Raleway"/>
                <a:sym typeface="Raleway"/>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Raleway"/>
                <a:ea typeface="Raleway"/>
                <a:cs typeface="Raleway"/>
                <a:sym typeface="Raleway"/>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aleway"/>
                <a:ea typeface="Raleway"/>
                <a:cs typeface="Raleway"/>
                <a:sym typeface="Raleway"/>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aleway"/>
                <a:ea typeface="Raleway"/>
                <a:cs typeface="Raleway"/>
                <a:sym typeface="Raleway"/>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0" name="Google Shape;60;p1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with Image_Left Aligned">
  <p:cSld name="1_Title and Content with Image_Left Aligned">
    <p:spTree>
      <p:nvGrpSpPr>
        <p:cNvPr id="62" name="Shape 62"/>
        <p:cNvGrpSpPr/>
        <p:nvPr/>
      </p:nvGrpSpPr>
      <p:grpSpPr>
        <a:xfrm>
          <a:off x="0" y="0"/>
          <a:ext cx="0" cy="0"/>
          <a:chOff x="0" y="0"/>
          <a:chExt cx="0" cy="0"/>
        </a:xfrm>
      </p:grpSpPr>
      <p:sp>
        <p:nvSpPr>
          <p:cNvPr id="63" name="Google Shape;63;p14"/>
          <p:cNvSpPr txBox="1"/>
          <p:nvPr>
            <p:ph type="title"/>
          </p:nvPr>
        </p:nvSpPr>
        <p:spPr>
          <a:xfrm>
            <a:off x="7419975" y="581025"/>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Impac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4"/>
          <p:cNvSpPr/>
          <p:nvPr>
            <p:ph idx="2" type="pic"/>
          </p:nvPr>
        </p:nvSpPr>
        <p:spPr>
          <a:xfrm>
            <a:off x="839788" y="581026"/>
            <a:ext cx="6172200" cy="543635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Raleway"/>
                <a:ea typeface="Raleway"/>
                <a:cs typeface="Raleway"/>
                <a:sym typeface="Raleway"/>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Raleway"/>
                <a:ea typeface="Raleway"/>
                <a:cs typeface="Raleway"/>
                <a:sym typeface="Raleway"/>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Raleway"/>
                <a:ea typeface="Raleway"/>
                <a:cs typeface="Raleway"/>
                <a:sym typeface="Raleway"/>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aleway"/>
                <a:ea typeface="Raleway"/>
                <a:cs typeface="Raleway"/>
                <a:sym typeface="Raleway"/>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aleway"/>
                <a:ea typeface="Raleway"/>
                <a:cs typeface="Raleway"/>
                <a:sym typeface="Raleway"/>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5" name="Google Shape;65;p14"/>
          <p:cNvSpPr txBox="1"/>
          <p:nvPr>
            <p:ph idx="1" type="body"/>
          </p:nvPr>
        </p:nvSpPr>
        <p:spPr>
          <a:xfrm>
            <a:off x="7419974" y="2196305"/>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sign_No Text">
  <p:cSld name="Design_No Text">
    <p:spTree>
      <p:nvGrpSpPr>
        <p:cNvPr id="67" name="Shape 67"/>
        <p:cNvGrpSpPr/>
        <p:nvPr/>
      </p:nvGrpSpPr>
      <p:grpSpPr>
        <a:xfrm>
          <a:off x="0" y="0"/>
          <a:ext cx="0" cy="0"/>
          <a:chOff x="0" y="0"/>
          <a:chExt cx="0" cy="0"/>
        </a:xfrm>
      </p:grpSpPr>
      <p:grpSp>
        <p:nvGrpSpPr>
          <p:cNvPr id="68" name="Google Shape;68;p15"/>
          <p:cNvGrpSpPr/>
          <p:nvPr/>
        </p:nvGrpSpPr>
        <p:grpSpPr>
          <a:xfrm rot="-5400000">
            <a:off x="5406708" y="-201718"/>
            <a:ext cx="1378581" cy="12192001"/>
            <a:chOff x="1028299" y="-6"/>
            <a:chExt cx="1378581" cy="6858003"/>
          </a:xfrm>
        </p:grpSpPr>
        <p:sp>
          <p:nvSpPr>
            <p:cNvPr id="69" name="Google Shape;69;p15"/>
            <p:cNvSpPr/>
            <p:nvPr/>
          </p:nvSpPr>
          <p:spPr>
            <a:xfrm flipH="1" rot="10800000">
              <a:off x="1415478" y="-6"/>
              <a:ext cx="991402" cy="6857999"/>
            </a:xfrm>
            <a:prstGeom prst="parallelogram">
              <a:avLst>
                <a:gd fmla="val 25000" name="adj"/>
              </a:avLst>
            </a:prstGeom>
            <a:solidFill>
              <a:srgbClr val="121A4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0" name="Google Shape;70;p15"/>
            <p:cNvSpPr/>
            <p:nvPr/>
          </p:nvSpPr>
          <p:spPr>
            <a:xfrm>
              <a:off x="1028299" y="0"/>
              <a:ext cx="991402" cy="6857998"/>
            </a:xfrm>
            <a:prstGeom prst="parallelogram">
              <a:avLst>
                <a:gd fmla="val 25000" name="adj"/>
              </a:avLst>
            </a:prstGeom>
            <a:solidFill>
              <a:srgbClr val="26389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6"/>
          <p:cNvSpPr txBox="1"/>
          <p:nvPr>
            <p:ph type="title"/>
          </p:nvPr>
        </p:nvSpPr>
        <p:spPr>
          <a:xfrm>
            <a:off x="415600" y="593367"/>
            <a:ext cx="11360700" cy="943200"/>
          </a:xfrm>
          <a:prstGeom prst="rect">
            <a:avLst/>
          </a:prstGeom>
        </p:spPr>
        <p:txBody>
          <a:bodyPr anchorCtr="0" anchor="ctr" bIns="45700" lIns="91425" spcFirstLastPara="1" rIns="91425" wrap="square" tIns="45700">
            <a:no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 name="Google Shape;73;p16"/>
          <p:cNvSpPr txBox="1"/>
          <p:nvPr>
            <p:ph idx="1" type="body"/>
          </p:nvPr>
        </p:nvSpPr>
        <p:spPr>
          <a:xfrm>
            <a:off x="415600" y="1688233"/>
            <a:ext cx="5333100" cy="4403700"/>
          </a:xfrm>
          <a:prstGeom prst="rect">
            <a:avLst/>
          </a:prstGeom>
        </p:spPr>
        <p:txBody>
          <a:bodyPr anchorCtr="0" anchor="t" bIns="45700" lIns="91425" spcFirstLastPara="1" rIns="91425" wrap="square" tIns="45700">
            <a:noAutofit/>
          </a:bodyPr>
          <a:lstStyle>
            <a:lvl1pPr indent="-349250" lvl="0" marL="457200" rtl="0">
              <a:spcBef>
                <a:spcPts val="1000"/>
              </a:spcBef>
              <a:spcAft>
                <a:spcPts val="0"/>
              </a:spcAft>
              <a:buSzPts val="1900"/>
              <a:buChar char="•"/>
              <a:defRPr sz="1900"/>
            </a:lvl1pPr>
            <a:lvl2pPr indent="-330200" lvl="1" marL="914400" rtl="0">
              <a:spcBef>
                <a:spcPts val="500"/>
              </a:spcBef>
              <a:spcAft>
                <a:spcPts val="0"/>
              </a:spcAft>
              <a:buSzPts val="1600"/>
              <a:buChar char="•"/>
              <a:defRPr sz="1600"/>
            </a:lvl2pPr>
            <a:lvl3pPr indent="-330200" lvl="2" marL="1371600" rtl="0">
              <a:spcBef>
                <a:spcPts val="500"/>
              </a:spcBef>
              <a:spcAft>
                <a:spcPts val="0"/>
              </a:spcAft>
              <a:buSzPts val="1600"/>
              <a:buChar char="•"/>
              <a:defRPr sz="1600"/>
            </a:lvl3pPr>
            <a:lvl4pPr indent="-330200" lvl="3" marL="1828800" rtl="0">
              <a:spcBef>
                <a:spcPts val="500"/>
              </a:spcBef>
              <a:spcAft>
                <a:spcPts val="0"/>
              </a:spcAft>
              <a:buSzPts val="1600"/>
              <a:buChar char="•"/>
              <a:defRPr sz="1600"/>
            </a:lvl4pPr>
            <a:lvl5pPr indent="-330200" lvl="4" marL="2286000" rtl="0">
              <a:spcBef>
                <a:spcPts val="500"/>
              </a:spcBef>
              <a:spcAft>
                <a:spcPts val="0"/>
              </a:spcAft>
              <a:buSzPts val="1600"/>
              <a:buChar char="•"/>
              <a:defRPr sz="1600"/>
            </a:lvl5pPr>
            <a:lvl6pPr indent="-330200" lvl="5" marL="2743200" rtl="0">
              <a:spcBef>
                <a:spcPts val="500"/>
              </a:spcBef>
              <a:spcAft>
                <a:spcPts val="0"/>
              </a:spcAft>
              <a:buSzPts val="1600"/>
              <a:buChar char="•"/>
              <a:defRPr sz="1600"/>
            </a:lvl6pPr>
            <a:lvl7pPr indent="-330200" lvl="6" marL="3200400" rtl="0">
              <a:spcBef>
                <a:spcPts val="500"/>
              </a:spcBef>
              <a:spcAft>
                <a:spcPts val="0"/>
              </a:spcAft>
              <a:buSzPts val="1600"/>
              <a:buChar char="•"/>
              <a:defRPr sz="1600"/>
            </a:lvl7pPr>
            <a:lvl8pPr indent="-330200" lvl="7" marL="3657600" rtl="0">
              <a:spcBef>
                <a:spcPts val="500"/>
              </a:spcBef>
              <a:spcAft>
                <a:spcPts val="0"/>
              </a:spcAft>
              <a:buSzPts val="1600"/>
              <a:buChar char="•"/>
              <a:defRPr sz="1600"/>
            </a:lvl8pPr>
            <a:lvl9pPr indent="-330200" lvl="8" marL="4114800" rtl="0">
              <a:spcBef>
                <a:spcPts val="500"/>
              </a:spcBef>
              <a:spcAft>
                <a:spcPts val="0"/>
              </a:spcAft>
              <a:buSzPts val="1600"/>
              <a:buChar char="•"/>
              <a:defRPr sz="1600"/>
            </a:lvl9pPr>
          </a:lstStyle>
          <a:p/>
        </p:txBody>
      </p:sp>
      <p:sp>
        <p:nvSpPr>
          <p:cNvPr id="74" name="Google Shape;74;p16"/>
          <p:cNvSpPr txBox="1"/>
          <p:nvPr>
            <p:ph idx="2" type="body"/>
          </p:nvPr>
        </p:nvSpPr>
        <p:spPr>
          <a:xfrm>
            <a:off x="6443200" y="1688233"/>
            <a:ext cx="5333100" cy="4403700"/>
          </a:xfrm>
          <a:prstGeom prst="rect">
            <a:avLst/>
          </a:prstGeom>
        </p:spPr>
        <p:txBody>
          <a:bodyPr anchorCtr="0" anchor="t" bIns="45700" lIns="91425" spcFirstLastPara="1" rIns="91425" wrap="square" tIns="45700">
            <a:noAutofit/>
          </a:bodyPr>
          <a:lstStyle>
            <a:lvl1pPr indent="-349250" lvl="0" marL="457200" rtl="0">
              <a:spcBef>
                <a:spcPts val="1000"/>
              </a:spcBef>
              <a:spcAft>
                <a:spcPts val="0"/>
              </a:spcAft>
              <a:buSzPts val="1900"/>
              <a:buChar char="•"/>
              <a:defRPr sz="1900"/>
            </a:lvl1pPr>
            <a:lvl2pPr indent="-330200" lvl="1" marL="914400" rtl="0">
              <a:spcBef>
                <a:spcPts val="500"/>
              </a:spcBef>
              <a:spcAft>
                <a:spcPts val="0"/>
              </a:spcAft>
              <a:buSzPts val="1600"/>
              <a:buChar char="•"/>
              <a:defRPr sz="1600"/>
            </a:lvl2pPr>
            <a:lvl3pPr indent="-330200" lvl="2" marL="1371600" rtl="0">
              <a:spcBef>
                <a:spcPts val="500"/>
              </a:spcBef>
              <a:spcAft>
                <a:spcPts val="0"/>
              </a:spcAft>
              <a:buSzPts val="1600"/>
              <a:buChar char="•"/>
              <a:defRPr sz="1600"/>
            </a:lvl3pPr>
            <a:lvl4pPr indent="-330200" lvl="3" marL="1828800" rtl="0">
              <a:spcBef>
                <a:spcPts val="500"/>
              </a:spcBef>
              <a:spcAft>
                <a:spcPts val="0"/>
              </a:spcAft>
              <a:buSzPts val="1600"/>
              <a:buChar char="•"/>
              <a:defRPr sz="1600"/>
            </a:lvl4pPr>
            <a:lvl5pPr indent="-330200" lvl="4" marL="2286000" rtl="0">
              <a:spcBef>
                <a:spcPts val="500"/>
              </a:spcBef>
              <a:spcAft>
                <a:spcPts val="0"/>
              </a:spcAft>
              <a:buSzPts val="1600"/>
              <a:buChar char="•"/>
              <a:defRPr sz="1600"/>
            </a:lvl5pPr>
            <a:lvl6pPr indent="-330200" lvl="5" marL="2743200" rtl="0">
              <a:spcBef>
                <a:spcPts val="500"/>
              </a:spcBef>
              <a:spcAft>
                <a:spcPts val="0"/>
              </a:spcAft>
              <a:buSzPts val="1600"/>
              <a:buChar char="•"/>
              <a:defRPr sz="1600"/>
            </a:lvl6pPr>
            <a:lvl7pPr indent="-330200" lvl="6" marL="3200400" rtl="0">
              <a:spcBef>
                <a:spcPts val="500"/>
              </a:spcBef>
              <a:spcAft>
                <a:spcPts val="0"/>
              </a:spcAft>
              <a:buSzPts val="1600"/>
              <a:buChar char="•"/>
              <a:defRPr sz="1600"/>
            </a:lvl7pPr>
            <a:lvl8pPr indent="-330200" lvl="7" marL="3657600" rtl="0">
              <a:spcBef>
                <a:spcPts val="500"/>
              </a:spcBef>
              <a:spcAft>
                <a:spcPts val="0"/>
              </a:spcAft>
              <a:buSzPts val="1600"/>
              <a:buChar char="•"/>
              <a:defRPr sz="1600"/>
            </a:lvl8pPr>
            <a:lvl9pPr indent="-330200" lvl="8" marL="4114800" rtl="0">
              <a:spcBef>
                <a:spcPts val="500"/>
              </a:spcBef>
              <a:spcAft>
                <a:spcPts val="0"/>
              </a:spcAft>
              <a:buSzPts val="1600"/>
              <a:buChar char="•"/>
              <a:defRPr sz="1600"/>
            </a:lvl9pPr>
          </a:lstStyle>
          <a:p/>
        </p:txBody>
      </p:sp>
      <p:sp>
        <p:nvSpPr>
          <p:cNvPr id="75" name="Google Shape;75;p1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6" name="Shape 76"/>
        <p:cNvGrpSpPr/>
        <p:nvPr/>
      </p:nvGrpSpPr>
      <p:grpSpPr>
        <a:xfrm>
          <a:off x="0" y="0"/>
          <a:ext cx="0" cy="0"/>
          <a:chOff x="0" y="0"/>
          <a:chExt cx="0" cy="0"/>
        </a:xfrm>
      </p:grpSpPr>
      <p:sp>
        <p:nvSpPr>
          <p:cNvPr id="77" name="Google Shape;77;p17"/>
          <p:cNvSpPr/>
          <p:nvPr/>
        </p:nvSpPr>
        <p:spPr>
          <a:xfrm>
            <a:off x="-100" y="6727600"/>
            <a:ext cx="12192000" cy="1305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p17"/>
          <p:cNvSpPr txBox="1"/>
          <p:nvPr>
            <p:ph type="title"/>
          </p:nvPr>
        </p:nvSpPr>
        <p:spPr>
          <a:xfrm>
            <a:off x="415600" y="593367"/>
            <a:ext cx="11360700" cy="943200"/>
          </a:xfrm>
          <a:prstGeom prst="rect">
            <a:avLst/>
          </a:prstGeom>
        </p:spPr>
        <p:txBody>
          <a:bodyPr anchorCtr="0" anchor="ctr" bIns="45700" lIns="91425" spcFirstLastPara="1" rIns="91425" wrap="square" tIns="45700">
            <a:no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9" name="Google Shape;79;p17"/>
          <p:cNvSpPr txBox="1"/>
          <p:nvPr>
            <p:ph idx="1" type="body"/>
          </p:nvPr>
        </p:nvSpPr>
        <p:spPr>
          <a:xfrm>
            <a:off x="415600" y="1688433"/>
            <a:ext cx="11360700" cy="4403700"/>
          </a:xfrm>
          <a:prstGeom prst="rect">
            <a:avLst/>
          </a:prstGeom>
        </p:spPr>
        <p:txBody>
          <a:bodyPr anchorCtr="0" anchor="t" bIns="45700" lIns="91425" spcFirstLastPara="1" rIns="91425" wrap="square" tIns="45700">
            <a:noAutofit/>
          </a:bodyPr>
          <a:lstStyle>
            <a:lvl1pPr indent="-406400" lvl="0" marL="457200" rtl="0">
              <a:spcBef>
                <a:spcPts val="1000"/>
              </a:spcBef>
              <a:spcAft>
                <a:spcPts val="0"/>
              </a:spcAft>
              <a:buSzPts val="2800"/>
              <a:buChar char="•"/>
              <a:defRPr/>
            </a:lvl1pPr>
            <a:lvl2pPr indent="-381000" lvl="1" marL="914400" rtl="0">
              <a:spcBef>
                <a:spcPts val="500"/>
              </a:spcBef>
              <a:spcAft>
                <a:spcPts val="0"/>
              </a:spcAft>
              <a:buSzPts val="2400"/>
              <a:buChar char="•"/>
              <a:defRPr/>
            </a:lvl2pPr>
            <a:lvl3pPr indent="-355600" lvl="2" marL="1371600" rtl="0">
              <a:spcBef>
                <a:spcPts val="500"/>
              </a:spcBef>
              <a:spcAft>
                <a:spcPts val="0"/>
              </a:spcAft>
              <a:buSzPts val="2000"/>
              <a:buChar char="•"/>
              <a:defRPr/>
            </a:lvl3pPr>
            <a:lvl4pPr indent="-342900" lvl="3" marL="1828800" rtl="0">
              <a:spcBef>
                <a:spcPts val="500"/>
              </a:spcBef>
              <a:spcAft>
                <a:spcPts val="0"/>
              </a:spcAft>
              <a:buSzPts val="1800"/>
              <a:buChar char="•"/>
              <a:defRPr/>
            </a:lvl4pPr>
            <a:lvl5pPr indent="-342900" lvl="4" marL="2286000" rtl="0">
              <a:spcBef>
                <a:spcPts val="500"/>
              </a:spcBef>
              <a:spcAft>
                <a:spcPts val="0"/>
              </a:spcAft>
              <a:buSzPts val="1800"/>
              <a:buChar char="•"/>
              <a:defRPr/>
            </a:lvl5pPr>
            <a:lvl6pPr indent="-342900" lvl="5" marL="2743200" rtl="0">
              <a:spcBef>
                <a:spcPts val="500"/>
              </a:spcBef>
              <a:spcAft>
                <a:spcPts val="0"/>
              </a:spcAft>
              <a:buSzPts val="1800"/>
              <a:buChar char="•"/>
              <a:defRPr/>
            </a:lvl6pPr>
            <a:lvl7pPr indent="-342900" lvl="6" marL="3200400" rtl="0">
              <a:spcBef>
                <a:spcPts val="500"/>
              </a:spcBef>
              <a:spcAft>
                <a:spcPts val="0"/>
              </a:spcAft>
              <a:buSzPts val="1800"/>
              <a:buChar char="•"/>
              <a:defRPr/>
            </a:lvl7pPr>
            <a:lvl8pPr indent="-342900" lvl="7" marL="3657600" rtl="0">
              <a:spcBef>
                <a:spcPts val="500"/>
              </a:spcBef>
              <a:spcAft>
                <a:spcPts val="0"/>
              </a:spcAft>
              <a:buSzPts val="1800"/>
              <a:buChar char="•"/>
              <a:defRPr/>
            </a:lvl8pPr>
            <a:lvl9pPr indent="-342900" lvl="8" marL="4114800" rtl="0">
              <a:spcBef>
                <a:spcPts val="500"/>
              </a:spcBef>
              <a:spcAft>
                <a:spcPts val="0"/>
              </a:spcAft>
              <a:buSzPts val="1800"/>
              <a:buChar char="•"/>
              <a:defRPr/>
            </a:lvl9pPr>
          </a:lstStyle>
          <a:p/>
        </p:txBody>
      </p:sp>
      <p:sp>
        <p:nvSpPr>
          <p:cNvPr id="80" name="Google Shape;80;p1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_Blank">
  <p:cSld name="Title Slide_Blank">
    <p:spTree>
      <p:nvGrpSpPr>
        <p:cNvPr id="16" name="Shape 16"/>
        <p:cNvGrpSpPr/>
        <p:nvPr/>
      </p:nvGrpSpPr>
      <p:grpSpPr>
        <a:xfrm>
          <a:off x="0" y="0"/>
          <a:ext cx="0" cy="0"/>
          <a:chOff x="0" y="0"/>
          <a:chExt cx="0" cy="0"/>
        </a:xfrm>
      </p:grpSpPr>
      <p:sp>
        <p:nvSpPr>
          <p:cNvPr id="17" name="Google Shape;17;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Impac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grpSp>
        <p:nvGrpSpPr>
          <p:cNvPr id="21" name="Google Shape;21;p4"/>
          <p:cNvGrpSpPr/>
          <p:nvPr/>
        </p:nvGrpSpPr>
        <p:grpSpPr>
          <a:xfrm>
            <a:off x="10320216" y="-1"/>
            <a:ext cx="1378581" cy="6858003"/>
            <a:chOff x="1028299" y="-6"/>
            <a:chExt cx="1378581" cy="6858003"/>
          </a:xfrm>
        </p:grpSpPr>
        <p:sp>
          <p:nvSpPr>
            <p:cNvPr id="22" name="Google Shape;22;p4"/>
            <p:cNvSpPr/>
            <p:nvPr/>
          </p:nvSpPr>
          <p:spPr>
            <a:xfrm flipH="1" rot="10800000">
              <a:off x="1415478" y="-6"/>
              <a:ext cx="991402" cy="6857999"/>
            </a:xfrm>
            <a:prstGeom prst="parallelogram">
              <a:avLst>
                <a:gd fmla="val 25000" name="adj"/>
              </a:avLst>
            </a:prstGeom>
            <a:solidFill>
              <a:srgbClr val="121A4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 name="Google Shape;23;p4"/>
            <p:cNvSpPr/>
            <p:nvPr/>
          </p:nvSpPr>
          <p:spPr>
            <a:xfrm>
              <a:off x="1028299" y="0"/>
              <a:ext cx="991402" cy="6857998"/>
            </a:xfrm>
            <a:prstGeom prst="parallelogram">
              <a:avLst>
                <a:gd fmla="val 25000" name="adj"/>
              </a:avLst>
            </a:prstGeom>
            <a:solidFill>
              <a:srgbClr val="26389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4" name="Google Shape;24;p4"/>
          <p:cNvSpPr txBox="1"/>
          <p:nvPr>
            <p:ph type="title"/>
          </p:nvPr>
        </p:nvSpPr>
        <p:spPr>
          <a:xfrm>
            <a:off x="838200" y="365125"/>
            <a:ext cx="10515600"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_Blank">
  <p:cSld name="Title and Content_Blank">
    <p:spTree>
      <p:nvGrpSpPr>
        <p:cNvPr id="26" name="Shape 26"/>
        <p:cNvGrpSpPr/>
        <p:nvPr/>
      </p:nvGrpSpPr>
      <p:grpSpPr>
        <a:xfrm>
          <a:off x="0" y="0"/>
          <a:ext cx="0" cy="0"/>
          <a:chOff x="0" y="0"/>
          <a:chExt cx="0" cy="0"/>
        </a:xfrm>
      </p:grpSpPr>
      <p:sp>
        <p:nvSpPr>
          <p:cNvPr id="27" name="Google Shape;27;p5"/>
          <p:cNvSpPr txBox="1"/>
          <p:nvPr>
            <p:ph type="title"/>
          </p:nvPr>
        </p:nvSpPr>
        <p:spPr>
          <a:xfrm>
            <a:off x="838200" y="365125"/>
            <a:ext cx="10515600"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type="secHead">
  <p:cSld name="SECTION_HEADER">
    <p:spTree>
      <p:nvGrpSpPr>
        <p:cNvPr id="29" name="Shape 29"/>
        <p:cNvGrpSpPr/>
        <p:nvPr/>
      </p:nvGrpSpPr>
      <p:grpSpPr>
        <a:xfrm>
          <a:off x="0" y="0"/>
          <a:ext cx="0" cy="0"/>
          <a:chOff x="0" y="0"/>
          <a:chExt cx="0" cy="0"/>
        </a:xfrm>
      </p:grpSpPr>
      <p:grpSp>
        <p:nvGrpSpPr>
          <p:cNvPr id="30" name="Google Shape;30;p6"/>
          <p:cNvGrpSpPr/>
          <p:nvPr/>
        </p:nvGrpSpPr>
        <p:grpSpPr>
          <a:xfrm rot="-5400000">
            <a:off x="5406708" y="-201718"/>
            <a:ext cx="1378581" cy="12192001"/>
            <a:chOff x="1028299" y="-6"/>
            <a:chExt cx="1378581" cy="6858003"/>
          </a:xfrm>
        </p:grpSpPr>
        <p:sp>
          <p:nvSpPr>
            <p:cNvPr id="31" name="Google Shape;31;p6"/>
            <p:cNvSpPr/>
            <p:nvPr/>
          </p:nvSpPr>
          <p:spPr>
            <a:xfrm flipH="1" rot="10800000">
              <a:off x="1415478" y="-6"/>
              <a:ext cx="991402" cy="6857999"/>
            </a:xfrm>
            <a:prstGeom prst="parallelogram">
              <a:avLst>
                <a:gd fmla="val 25000" name="adj"/>
              </a:avLst>
            </a:prstGeom>
            <a:solidFill>
              <a:srgbClr val="121A4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 name="Google Shape;32;p6"/>
            <p:cNvSpPr/>
            <p:nvPr/>
          </p:nvSpPr>
          <p:spPr>
            <a:xfrm>
              <a:off x="1028299" y="0"/>
              <a:ext cx="991402" cy="6857998"/>
            </a:xfrm>
            <a:prstGeom prst="parallelogram">
              <a:avLst>
                <a:gd fmla="val 25000" name="adj"/>
              </a:avLst>
            </a:prstGeom>
            <a:solidFill>
              <a:srgbClr val="26389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33" name="Google Shape;33;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Impac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_Blank">
  <p:cSld name="Section Title_Blank">
    <p:spTree>
      <p:nvGrpSpPr>
        <p:cNvPr id="35" name="Shape 35"/>
        <p:cNvGrpSpPr/>
        <p:nvPr/>
      </p:nvGrpSpPr>
      <p:grpSpPr>
        <a:xfrm>
          <a:off x="0" y="0"/>
          <a:ext cx="0" cy="0"/>
          <a:chOff x="0" y="0"/>
          <a:chExt cx="0" cy="0"/>
        </a:xfrm>
      </p:grpSpPr>
      <p:sp>
        <p:nvSpPr>
          <p:cNvPr id="36" name="Google Shape;36;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Impac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_Left Aligned_Blank">
  <p:cSld name="Content_Left Aligned_Blank">
    <p:spTree>
      <p:nvGrpSpPr>
        <p:cNvPr id="38" name="Shape 38"/>
        <p:cNvGrpSpPr/>
        <p:nvPr/>
      </p:nvGrpSpPr>
      <p:grpSpPr>
        <a:xfrm>
          <a:off x="0" y="0"/>
          <a:ext cx="0" cy="0"/>
          <a:chOff x="0" y="0"/>
          <a:chExt cx="0" cy="0"/>
        </a:xfrm>
      </p:grpSpPr>
      <p:sp>
        <p:nvSpPr>
          <p:cNvPr id="39" name="Google Shape;39;p8"/>
          <p:cNvSpPr txBox="1"/>
          <p:nvPr>
            <p:ph type="title"/>
          </p:nvPr>
        </p:nvSpPr>
        <p:spPr>
          <a:xfrm>
            <a:off x="838200" y="365125"/>
            <a:ext cx="10515600"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_Right Aligned_Blank">
  <p:cSld name="Content_Right Aligned_Blank">
    <p:spTree>
      <p:nvGrpSpPr>
        <p:cNvPr id="41" name="Shape 41"/>
        <p:cNvGrpSpPr/>
        <p:nvPr/>
      </p:nvGrpSpPr>
      <p:grpSpPr>
        <a:xfrm>
          <a:off x="0" y="0"/>
          <a:ext cx="0" cy="0"/>
          <a:chOff x="0" y="0"/>
          <a:chExt cx="0" cy="0"/>
        </a:xfrm>
      </p:grpSpPr>
      <p:sp>
        <p:nvSpPr>
          <p:cNvPr id="42" name="Google Shape;42;p9"/>
          <p:cNvSpPr txBox="1"/>
          <p:nvPr>
            <p:ph type="title"/>
          </p:nvPr>
        </p:nvSpPr>
        <p:spPr>
          <a:xfrm>
            <a:off x="838200" y="365125"/>
            <a:ext cx="10515600" cy="1325563"/>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dk1"/>
              </a:buClr>
              <a:buSzPts val="4400"/>
              <a:buFont typeface="Impac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9"/>
          <p:cNvSpPr txBox="1"/>
          <p:nvPr>
            <p:ph idx="1"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_Two Columns_Blank" type="twoTxTwoObj">
  <p:cSld name="TWO_OBJECTS_WITH_TEXT">
    <p:spTree>
      <p:nvGrpSpPr>
        <p:cNvPr id="44" name="Shape 44"/>
        <p:cNvGrpSpPr/>
        <p:nvPr/>
      </p:nvGrpSpPr>
      <p:grpSpPr>
        <a:xfrm>
          <a:off x="0" y="0"/>
          <a:ext cx="0" cy="0"/>
          <a:chOff x="0" y="0"/>
          <a:chExt cx="0" cy="0"/>
        </a:xfrm>
      </p:grpSpPr>
      <p:sp>
        <p:nvSpPr>
          <p:cNvPr id="45" name="Google Shape;45;p10"/>
          <p:cNvSpPr txBox="1"/>
          <p:nvPr>
            <p:ph type="title"/>
          </p:nvPr>
        </p:nvSpPr>
        <p:spPr>
          <a:xfrm>
            <a:off x="839788" y="365125"/>
            <a:ext cx="10515600"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0"/>
          <p:cNvSpPr txBox="1"/>
          <p:nvPr>
            <p:ph idx="1" type="body"/>
          </p:nvPr>
        </p:nvSpPr>
        <p:spPr>
          <a:xfrm>
            <a:off x="839788" y="1681163"/>
            <a:ext cx="5157787" cy="82391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b="1" sz="28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000"/>
              </a:spcBef>
              <a:spcAft>
                <a:spcPts val="0"/>
              </a:spcAft>
              <a:buClr>
                <a:schemeClr val="dk1"/>
              </a:buClr>
              <a:buSzPts val="2400"/>
              <a:buChar char="•"/>
              <a:defRPr sz="2400"/>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0"/>
          <p:cNvSpPr txBox="1"/>
          <p:nvPr>
            <p:ph idx="3" type="body"/>
          </p:nvPr>
        </p:nvSpPr>
        <p:spPr>
          <a:xfrm>
            <a:off x="6172200" y="1681163"/>
            <a:ext cx="5183188" cy="82391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b="1" sz="28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000"/>
              </a:spcBef>
              <a:spcAft>
                <a:spcPts val="0"/>
              </a:spcAft>
              <a:buClr>
                <a:schemeClr val="dk1"/>
              </a:buClr>
              <a:buSzPts val="2400"/>
              <a:buChar char="•"/>
              <a:defRPr sz="2400"/>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0"/>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Raleway"/>
                <a:ea typeface="Raleway"/>
                <a:cs typeface="Raleway"/>
                <a:sym typeface="Raleway"/>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aleway"/>
                <a:ea typeface="Raleway"/>
                <a:cs typeface="Raleway"/>
                <a:sym typeface="Raleway"/>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aleway"/>
                <a:ea typeface="Raleway"/>
                <a:cs typeface="Raleway"/>
                <a:sym typeface="Raleway"/>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aleway"/>
                <a:ea typeface="Raleway"/>
                <a:cs typeface="Raleway"/>
                <a:sym typeface="Raleway"/>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aleway"/>
                <a:ea typeface="Raleway"/>
                <a:cs typeface="Raleway"/>
                <a:sym typeface="Raleway"/>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 name="Google Shape;7;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Impact"/>
              <a:buNone/>
              <a:defRPr b="0" i="0" sz="4400" u="none" cap="none" strike="noStrike">
                <a:solidFill>
                  <a:schemeClr val="dk1"/>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hyperlink" Target="https://xkcd.com/552/"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phet.colorado.edu/sims/html/least-squares-regression/latest/least-squares-regression_en.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digitalfirst.bfwpub.com/stats_applet/stats_applet_5_correg.html" TargetMode="Externa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Impact"/>
              <a:buNone/>
            </a:pPr>
            <a:r>
              <a:rPr lang="en-US"/>
              <a:t>ReBoot Module 2: Statistics</a:t>
            </a:r>
            <a:endParaRPr/>
          </a:p>
        </p:txBody>
      </p:sp>
      <p:sp>
        <p:nvSpPr>
          <p:cNvPr id="86" name="Google Shape;86;p18"/>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b="1" lang="en-US">
                <a:latin typeface="Raleway Thin"/>
                <a:ea typeface="Raleway Thin"/>
                <a:cs typeface="Raleway Thin"/>
                <a:sym typeface="Raleway Thin"/>
              </a:rPr>
              <a:t>Week 1 Saturday Lecture:</a:t>
            </a:r>
            <a:endParaRPr b="1">
              <a:latin typeface="Raleway Thin"/>
              <a:ea typeface="Raleway Thin"/>
              <a:cs typeface="Raleway Thin"/>
              <a:sym typeface="Raleway Thin"/>
            </a:endParaRPr>
          </a:p>
          <a:p>
            <a:pPr indent="0" lvl="0" marL="0" rtl="0" algn="ctr">
              <a:lnSpc>
                <a:spcPct val="90000"/>
              </a:lnSpc>
              <a:spcBef>
                <a:spcPts val="0"/>
              </a:spcBef>
              <a:spcAft>
                <a:spcPts val="0"/>
              </a:spcAft>
              <a:buClr>
                <a:schemeClr val="dk1"/>
              </a:buClr>
              <a:buSzPts val="2400"/>
              <a:buNone/>
            </a:pPr>
            <a:r>
              <a:rPr b="1" lang="en-US">
                <a:latin typeface="Raleway Thin"/>
                <a:ea typeface="Raleway Thin"/>
                <a:cs typeface="Raleway Thin"/>
                <a:sym typeface="Raleway Thin"/>
              </a:rPr>
              <a:t>Correlation &amp; Regression</a:t>
            </a:r>
            <a:endParaRPr b="1">
              <a:latin typeface="Raleway Thin"/>
              <a:ea typeface="Raleway Thin"/>
              <a:cs typeface="Raleway Thin"/>
              <a:sym typeface="Raleway Th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609600" y="212725"/>
            <a:ext cx="10515600" cy="1325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Correlation vs. Causation</a:t>
            </a:r>
            <a:endParaRPr/>
          </a:p>
          <a:p>
            <a:pPr indent="0" lvl="0" marL="0" rtl="0" algn="l">
              <a:spcBef>
                <a:spcPts val="0"/>
              </a:spcBef>
              <a:spcAft>
                <a:spcPts val="0"/>
              </a:spcAft>
              <a:buNone/>
            </a:pPr>
            <a:r>
              <a:t/>
            </a:r>
            <a:endParaRPr/>
          </a:p>
        </p:txBody>
      </p:sp>
      <p:sp>
        <p:nvSpPr>
          <p:cNvPr id="156" name="Google Shape;156;p27"/>
          <p:cNvSpPr txBox="1"/>
          <p:nvPr>
            <p:ph idx="1" type="body"/>
          </p:nvPr>
        </p:nvSpPr>
        <p:spPr>
          <a:xfrm>
            <a:off x="609600" y="911225"/>
            <a:ext cx="99681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u="sng"/>
              <a:t>Correlation does not imply causation.</a:t>
            </a:r>
            <a:endParaRPr b="1" u="sng"/>
          </a:p>
          <a:p>
            <a:pPr indent="0" lvl="0" marL="0" rtl="0" algn="l">
              <a:spcBef>
                <a:spcPts val="1000"/>
              </a:spcBef>
              <a:spcAft>
                <a:spcPts val="0"/>
              </a:spcAft>
              <a:buNone/>
            </a:pPr>
            <a:r>
              <a:rPr lang="en-US"/>
              <a:t>There are many alternative explanations for a relationship between two correlated events A and B:</a:t>
            </a:r>
            <a:endParaRPr/>
          </a:p>
          <a:p>
            <a:pPr indent="-419100" lvl="0" marL="609600" rtl="0" algn="l">
              <a:spcBef>
                <a:spcPts val="1000"/>
              </a:spcBef>
              <a:spcAft>
                <a:spcPts val="0"/>
              </a:spcAft>
              <a:buSzPts val="1800"/>
              <a:buChar char="•"/>
            </a:pPr>
            <a:r>
              <a:rPr lang="en-US"/>
              <a:t>A causes B (direct causation);</a:t>
            </a:r>
            <a:endParaRPr/>
          </a:p>
          <a:p>
            <a:pPr indent="-419100" lvl="0" marL="609600" rtl="0" algn="l">
              <a:spcBef>
                <a:spcPts val="0"/>
              </a:spcBef>
              <a:spcAft>
                <a:spcPts val="0"/>
              </a:spcAft>
              <a:buSzPts val="1800"/>
              <a:buChar char="•"/>
            </a:pPr>
            <a:r>
              <a:rPr lang="en-US"/>
              <a:t>B causes A (reverse causation);</a:t>
            </a:r>
            <a:endParaRPr/>
          </a:p>
          <a:p>
            <a:pPr indent="-419100" lvl="0" marL="609600" rtl="0" algn="l">
              <a:spcBef>
                <a:spcPts val="0"/>
              </a:spcBef>
              <a:spcAft>
                <a:spcPts val="0"/>
              </a:spcAft>
              <a:buSzPts val="1800"/>
              <a:buChar char="•"/>
            </a:pPr>
            <a:r>
              <a:rPr lang="en-US"/>
              <a:t>A and B are consequences of a common cause, but do not cause each other (a </a:t>
            </a:r>
            <a:r>
              <a:rPr b="1" lang="en-US"/>
              <a:t>confounding variable</a:t>
            </a:r>
            <a:r>
              <a:rPr lang="en-US"/>
              <a:t>);</a:t>
            </a:r>
            <a:endParaRPr/>
          </a:p>
          <a:p>
            <a:pPr indent="-419100" lvl="0" marL="609600" rtl="0" algn="l">
              <a:spcBef>
                <a:spcPts val="0"/>
              </a:spcBef>
              <a:spcAft>
                <a:spcPts val="0"/>
              </a:spcAft>
              <a:buSzPts val="1800"/>
              <a:buChar char="•"/>
            </a:pPr>
            <a:r>
              <a:rPr lang="en-US"/>
              <a:t>A and B both cause C, which is (explicitly or implicitly) conditioned on;</a:t>
            </a:r>
            <a:endParaRPr/>
          </a:p>
          <a:p>
            <a:pPr indent="-419100" lvl="0" marL="609600" rtl="0" algn="l">
              <a:spcBef>
                <a:spcPts val="0"/>
              </a:spcBef>
              <a:spcAft>
                <a:spcPts val="0"/>
              </a:spcAft>
              <a:buSzPts val="1800"/>
              <a:buChar char="•"/>
            </a:pPr>
            <a:r>
              <a:rPr lang="en-US"/>
              <a:t>A causes B and B causes A (bidirectional or cyclic causation);</a:t>
            </a:r>
            <a:endParaRPr/>
          </a:p>
          <a:p>
            <a:pPr indent="-419100" lvl="0" marL="609600" rtl="0" algn="l">
              <a:spcBef>
                <a:spcPts val="0"/>
              </a:spcBef>
              <a:spcAft>
                <a:spcPts val="0"/>
              </a:spcAft>
              <a:buSzPts val="1800"/>
              <a:buChar char="•"/>
            </a:pPr>
            <a:r>
              <a:rPr lang="en-US"/>
              <a:t>A causes C which causes B (indirect causation);</a:t>
            </a:r>
            <a:endParaRPr/>
          </a:p>
          <a:p>
            <a:pPr indent="-419100" lvl="0" marL="609600" rtl="0" algn="l">
              <a:spcBef>
                <a:spcPts val="0"/>
              </a:spcBef>
              <a:spcAft>
                <a:spcPts val="0"/>
              </a:spcAft>
              <a:buSzPts val="1800"/>
              <a:buChar char="•"/>
            </a:pPr>
            <a:r>
              <a:rPr lang="en-US"/>
              <a:t>There is no connection between A and B; the correlation is a coincidence.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838200" y="365125"/>
            <a:ext cx="10515600" cy="1325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Correlation vs. Causation</a:t>
            </a:r>
            <a:endParaRPr/>
          </a:p>
          <a:p>
            <a:pPr indent="0" lvl="0" marL="0" rtl="0" algn="l">
              <a:spcBef>
                <a:spcPts val="0"/>
              </a:spcBef>
              <a:spcAft>
                <a:spcPts val="0"/>
              </a:spcAft>
              <a:buNone/>
            </a:pPr>
            <a:r>
              <a:t/>
            </a:r>
            <a:endParaRPr/>
          </a:p>
        </p:txBody>
      </p:sp>
      <p:pic>
        <p:nvPicPr>
          <p:cNvPr id="162" name="Google Shape;162;p28"/>
          <p:cNvPicPr preferRelativeResize="0"/>
          <p:nvPr/>
        </p:nvPicPr>
        <p:blipFill>
          <a:blip r:embed="rId3">
            <a:alphaModFix/>
          </a:blip>
          <a:stretch>
            <a:fillRect/>
          </a:stretch>
        </p:blipFill>
        <p:spPr>
          <a:xfrm>
            <a:off x="2419350" y="2977483"/>
            <a:ext cx="5829300" cy="2349500"/>
          </a:xfrm>
          <a:prstGeom prst="rect">
            <a:avLst/>
          </a:prstGeom>
          <a:noFill/>
          <a:ln>
            <a:noFill/>
          </a:ln>
        </p:spPr>
      </p:pic>
      <p:sp>
        <p:nvSpPr>
          <p:cNvPr id="163" name="Google Shape;163;p28"/>
          <p:cNvSpPr txBox="1"/>
          <p:nvPr/>
        </p:nvSpPr>
        <p:spPr>
          <a:xfrm>
            <a:off x="2419350" y="5327000"/>
            <a:ext cx="3521700" cy="6015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u="sng">
                <a:solidFill>
                  <a:schemeClr val="hlink"/>
                </a:solidFill>
                <a:latin typeface="Open Sans"/>
                <a:ea typeface="Open Sans"/>
                <a:cs typeface="Open Sans"/>
                <a:sym typeface="Open Sans"/>
                <a:hlinkClick r:id="rId4"/>
              </a:rPr>
              <a:t>https://xkcd.com/552/</a:t>
            </a:r>
            <a:endParaRPr sz="1900">
              <a:latin typeface="Open Sans"/>
              <a:ea typeface="Open Sans"/>
              <a:cs typeface="Open Sans"/>
              <a:sym typeface="Open Sans"/>
            </a:endParaRPr>
          </a:p>
        </p:txBody>
      </p:sp>
      <p:sp>
        <p:nvSpPr>
          <p:cNvPr id="164" name="Google Shape;164;p28"/>
          <p:cNvSpPr txBox="1"/>
          <p:nvPr>
            <p:ph idx="1" type="body"/>
          </p:nvPr>
        </p:nvSpPr>
        <p:spPr>
          <a:xfrm>
            <a:off x="685800" y="15970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Generally, to determine causation you must have a well-designed </a:t>
            </a:r>
            <a:r>
              <a:rPr b="1" lang="en-US"/>
              <a:t>experiment</a:t>
            </a:r>
            <a:r>
              <a:rPr lang="en-US"/>
              <a:t> or </a:t>
            </a:r>
            <a:r>
              <a:rPr b="1" lang="en-US"/>
              <a:t>study.</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838200" y="365125"/>
            <a:ext cx="10515600" cy="1325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Simple Linear Regression (Single Regression)</a:t>
            </a:r>
            <a:endParaRPr/>
          </a:p>
        </p:txBody>
      </p:sp>
      <p:sp>
        <p:nvSpPr>
          <p:cNvPr id="170" name="Google Shape;170;p29"/>
          <p:cNvSpPr txBox="1"/>
          <p:nvPr>
            <p:ph idx="1" type="body"/>
          </p:nvPr>
        </p:nvSpPr>
        <p:spPr>
          <a:xfrm>
            <a:off x="838200" y="1825625"/>
            <a:ext cx="94521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a:t>Linear regression</a:t>
            </a:r>
            <a:r>
              <a:rPr lang="en-US"/>
              <a:t> is a linear approach to modelling the relationship between a response variable </a:t>
            </a:r>
            <a:r>
              <a:rPr i="1" lang="en-US"/>
              <a:t>y</a:t>
            </a:r>
            <a:r>
              <a:rPr lang="en-US"/>
              <a:t> (or dependent variable) and one or more explanatory variables </a:t>
            </a:r>
            <a:r>
              <a:rPr i="1" lang="en-US"/>
              <a:t>x</a:t>
            </a:r>
            <a:r>
              <a:rPr lang="en-US"/>
              <a:t> (or independent variables). In this course we will focus on a single explanatory variable (aka single regression). </a:t>
            </a:r>
            <a:endParaRPr/>
          </a:p>
          <a:p>
            <a:pPr indent="0" lvl="0" marL="0" rtl="0" algn="l">
              <a:spcBef>
                <a:spcPts val="1000"/>
              </a:spcBef>
              <a:spcAft>
                <a:spcPts val="0"/>
              </a:spcAft>
              <a:buNone/>
            </a:pPr>
            <a:r>
              <a:rPr lang="en-US"/>
              <a:t>The goal of all types of regression is to be able to make </a:t>
            </a:r>
            <a:r>
              <a:rPr b="1" lang="en-US"/>
              <a:t>predictions</a:t>
            </a:r>
            <a:r>
              <a:rPr lang="en-US"/>
              <a:t> of a dependent variable. When we fit a regression line, it gives us predictions of </a:t>
            </a:r>
            <a:r>
              <a:rPr i="1" lang="en-US"/>
              <a:t>y</a:t>
            </a:r>
            <a:r>
              <a:rPr lang="en-US"/>
              <a:t> for values of </a:t>
            </a:r>
            <a:r>
              <a:rPr i="1" lang="en-US"/>
              <a:t>x</a:t>
            </a:r>
            <a:r>
              <a:rPr lang="en-US"/>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04800" y="365125"/>
            <a:ext cx="10515600" cy="1325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Least Squares Regression</a:t>
            </a:r>
            <a:endParaRPr/>
          </a:p>
        </p:txBody>
      </p:sp>
      <p:sp>
        <p:nvSpPr>
          <p:cNvPr id="176" name="Google Shape;176;p30"/>
          <p:cNvSpPr txBox="1"/>
          <p:nvPr>
            <p:ph idx="1" type="body"/>
          </p:nvPr>
        </p:nvSpPr>
        <p:spPr>
          <a:xfrm>
            <a:off x="304800" y="1825625"/>
            <a:ext cx="10103700" cy="458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Simple linear regression is also called Least Squares regression. That is because it minimizes the square of the residuals for all of the points to the line. Residuals are the prediction error for the actual points (the vertical distance from each point to the line).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n-US"/>
              <a:t>To visualize what the LSRL is minimizing, explore this applet: </a:t>
            </a:r>
            <a:endParaRPr/>
          </a:p>
          <a:p>
            <a:pPr indent="0" lvl="0" marL="0" rtl="0" algn="l">
              <a:spcBef>
                <a:spcPts val="1000"/>
              </a:spcBef>
              <a:spcAft>
                <a:spcPts val="0"/>
              </a:spcAft>
              <a:buClr>
                <a:schemeClr val="dk1"/>
              </a:buClr>
              <a:buSzPts val="1100"/>
              <a:buFont typeface="Arial"/>
              <a:buNone/>
            </a:pPr>
            <a:r>
              <a:rPr lang="en-US" u="sng">
                <a:solidFill>
                  <a:schemeClr val="hlink"/>
                </a:solidFill>
                <a:hlinkClick r:id="rId3"/>
              </a:rPr>
              <a:t>https://phet.colorado.edu/sims/html/least-squares-regression/latest/least-squares-regression_en.html</a:t>
            </a:r>
            <a:endParaRPr/>
          </a:p>
          <a:p>
            <a:pPr indent="0" lvl="0" marL="0" rtl="0" algn="l">
              <a:spcBef>
                <a:spcPts val="10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838200" y="365125"/>
            <a:ext cx="10515600" cy="1325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Regression Notebook</a:t>
            </a:r>
            <a:endParaRPr/>
          </a:p>
        </p:txBody>
      </p:sp>
      <p:sp>
        <p:nvSpPr>
          <p:cNvPr id="182" name="Google Shape;182;p31"/>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We’ll now walk through Notebook 3_Regression.ipynb</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838200" y="365125"/>
            <a:ext cx="10515600" cy="1325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Residuals</a:t>
            </a:r>
            <a:endParaRPr/>
          </a:p>
        </p:txBody>
      </p:sp>
      <p:sp>
        <p:nvSpPr>
          <p:cNvPr id="188" name="Google Shape;188;p32"/>
          <p:cNvSpPr txBox="1"/>
          <p:nvPr>
            <p:ph idx="1" type="body"/>
          </p:nvPr>
        </p:nvSpPr>
        <p:spPr>
          <a:xfrm>
            <a:off x="838200" y="1825625"/>
            <a:ext cx="94818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As mentioned before, </a:t>
            </a:r>
            <a:r>
              <a:rPr b="1" lang="en-US"/>
              <a:t>Residuals</a:t>
            </a:r>
            <a:r>
              <a:rPr lang="en-US"/>
              <a:t> are the prediction error for the actual points (the vertical distance from each point to the line). </a:t>
            </a:r>
            <a:endParaRPr/>
          </a:p>
          <a:p>
            <a:pPr indent="0" lvl="0" marL="0" rtl="0" algn="l">
              <a:spcBef>
                <a:spcPts val="1000"/>
              </a:spcBef>
              <a:spcAft>
                <a:spcPts val="0"/>
              </a:spcAft>
              <a:buNone/>
            </a:pPr>
            <a:br>
              <a:rPr lang="en-US"/>
            </a:br>
            <a:r>
              <a:rPr lang="en-US"/>
              <a:t>Residuals can also be used to evaluate the appropriateness of our chosen model. By plotting the residuals, we can look for any patterns. If there is a pattern to the residual plot, that means there is information not being captured by our selected model.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609600" y="-168275"/>
            <a:ext cx="10515600" cy="1325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Residual Plots</a:t>
            </a:r>
            <a:endParaRPr/>
          </a:p>
        </p:txBody>
      </p:sp>
      <p:sp>
        <p:nvSpPr>
          <p:cNvPr id="194" name="Google Shape;194;p33"/>
          <p:cNvSpPr txBox="1"/>
          <p:nvPr>
            <p:ph idx="1" type="body"/>
          </p:nvPr>
        </p:nvSpPr>
        <p:spPr>
          <a:xfrm>
            <a:off x="609600" y="1292225"/>
            <a:ext cx="9894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Compare the two plots. The plot on the left looks like a random scatterplot. The plot on the right looks more like a quadratic curve. That means that the data on the right have a relationship that is not completely captured by the regression model.</a:t>
            </a:r>
            <a:endParaRPr/>
          </a:p>
        </p:txBody>
      </p:sp>
      <p:pic>
        <p:nvPicPr>
          <p:cNvPr id="195" name="Google Shape;195;p33"/>
          <p:cNvPicPr preferRelativeResize="0"/>
          <p:nvPr/>
        </p:nvPicPr>
        <p:blipFill>
          <a:blip r:embed="rId3">
            <a:alphaModFix/>
          </a:blip>
          <a:stretch>
            <a:fillRect/>
          </a:stretch>
        </p:blipFill>
        <p:spPr>
          <a:xfrm>
            <a:off x="549425" y="3556600"/>
            <a:ext cx="4652575" cy="3101725"/>
          </a:xfrm>
          <a:prstGeom prst="rect">
            <a:avLst/>
          </a:prstGeom>
          <a:noFill/>
          <a:ln>
            <a:noFill/>
          </a:ln>
        </p:spPr>
      </p:pic>
      <p:pic>
        <p:nvPicPr>
          <p:cNvPr id="196" name="Google Shape;196;p33"/>
          <p:cNvPicPr preferRelativeResize="0"/>
          <p:nvPr/>
        </p:nvPicPr>
        <p:blipFill>
          <a:blip r:embed="rId4">
            <a:alphaModFix/>
          </a:blip>
          <a:stretch>
            <a:fillRect/>
          </a:stretch>
        </p:blipFill>
        <p:spPr>
          <a:xfrm>
            <a:off x="5549600" y="3556618"/>
            <a:ext cx="4652575" cy="310170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609600" y="-168275"/>
            <a:ext cx="10515600" cy="1325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Residual Plots</a:t>
            </a:r>
            <a:endParaRPr/>
          </a:p>
        </p:txBody>
      </p:sp>
      <p:sp>
        <p:nvSpPr>
          <p:cNvPr id="202" name="Google Shape;202;p34"/>
          <p:cNvSpPr txBox="1"/>
          <p:nvPr>
            <p:ph idx="1" type="body"/>
          </p:nvPr>
        </p:nvSpPr>
        <p:spPr>
          <a:xfrm>
            <a:off x="609600" y="1292225"/>
            <a:ext cx="9894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The model chosen for the left graph is appropriate. The model chosen for the right graph is not.</a:t>
            </a:r>
            <a:endParaRPr/>
          </a:p>
        </p:txBody>
      </p:sp>
      <p:pic>
        <p:nvPicPr>
          <p:cNvPr id="203" name="Google Shape;203;p34"/>
          <p:cNvPicPr preferRelativeResize="0"/>
          <p:nvPr/>
        </p:nvPicPr>
        <p:blipFill>
          <a:blip r:embed="rId3">
            <a:alphaModFix/>
          </a:blip>
          <a:stretch>
            <a:fillRect/>
          </a:stretch>
        </p:blipFill>
        <p:spPr>
          <a:xfrm>
            <a:off x="549425" y="3556600"/>
            <a:ext cx="4652575" cy="3101725"/>
          </a:xfrm>
          <a:prstGeom prst="rect">
            <a:avLst/>
          </a:prstGeom>
          <a:noFill/>
          <a:ln>
            <a:noFill/>
          </a:ln>
        </p:spPr>
      </p:pic>
      <p:pic>
        <p:nvPicPr>
          <p:cNvPr id="204" name="Google Shape;204;p34"/>
          <p:cNvPicPr preferRelativeResize="0"/>
          <p:nvPr/>
        </p:nvPicPr>
        <p:blipFill>
          <a:blip r:embed="rId4">
            <a:alphaModFix/>
          </a:blip>
          <a:stretch>
            <a:fillRect/>
          </a:stretch>
        </p:blipFill>
        <p:spPr>
          <a:xfrm>
            <a:off x="5549600" y="3556618"/>
            <a:ext cx="4652575" cy="310170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838200" y="365125"/>
            <a:ext cx="10515600" cy="1325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Residual Plots Notebook</a:t>
            </a:r>
            <a:endParaRPr/>
          </a:p>
        </p:txBody>
      </p:sp>
      <p:sp>
        <p:nvSpPr>
          <p:cNvPr id="210" name="Google Shape;210;p3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We’ll now walk through Notebook 4_Residual_Plots.ipynb</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838200" y="-15875"/>
            <a:ext cx="10515600" cy="1325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Correlation </a:t>
            </a:r>
            <a:endParaRPr/>
          </a:p>
        </p:txBody>
      </p:sp>
      <p:sp>
        <p:nvSpPr>
          <p:cNvPr id="92" name="Google Shape;92;p19"/>
          <p:cNvSpPr txBox="1"/>
          <p:nvPr>
            <p:ph idx="1" type="body"/>
          </p:nvPr>
        </p:nvSpPr>
        <p:spPr>
          <a:xfrm>
            <a:off x="838200" y="1444625"/>
            <a:ext cx="93645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Correlation is used to describe the relationship between quantitative variables when you have </a:t>
            </a:r>
            <a:r>
              <a:rPr b="1" lang="en-US"/>
              <a:t>bivariate</a:t>
            </a:r>
            <a:r>
              <a:rPr lang="en-US"/>
              <a:t> or </a:t>
            </a:r>
            <a:r>
              <a:rPr b="1" lang="en-US"/>
              <a:t>multivariate </a:t>
            </a:r>
            <a:r>
              <a:rPr lang="en-US"/>
              <a:t>data. We will begin by exploring bivariate correlation.</a:t>
            </a:r>
            <a:endParaRPr/>
          </a:p>
          <a:p>
            <a:pPr indent="0" lvl="0" marL="0" rtl="0" algn="l">
              <a:spcBef>
                <a:spcPts val="1000"/>
              </a:spcBef>
              <a:spcAft>
                <a:spcPts val="0"/>
              </a:spcAft>
              <a:buNone/>
            </a:pPr>
            <a:r>
              <a:rPr lang="en-US"/>
              <a:t>If two variables are </a:t>
            </a:r>
            <a:r>
              <a:rPr b="1" lang="en-US"/>
              <a:t>correlated</a:t>
            </a:r>
            <a:r>
              <a:rPr lang="en-US"/>
              <a:t>, having information about one variable provides you additional information about the other. </a:t>
            </a:r>
            <a:endParaRPr/>
          </a:p>
          <a:p>
            <a:pPr indent="0" lvl="0" marL="0" rtl="0" algn="l">
              <a:spcBef>
                <a:spcPts val="1000"/>
              </a:spcBef>
              <a:spcAft>
                <a:spcPts val="0"/>
              </a:spcAft>
              <a:buNone/>
            </a:pPr>
            <a:r>
              <a:rPr lang="en-US"/>
              <a:t>Example:</a:t>
            </a:r>
            <a:br>
              <a:rPr lang="en-US"/>
            </a:br>
            <a:r>
              <a:rPr lang="en-US"/>
              <a:t>Because age and salary are strongly correlated, I know someone who is older is more likely to make more money than someone who is younger. It does not guarantee this relationship, but it tells me that it is likely.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838200" y="-168275"/>
            <a:ext cx="10515600" cy="1325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Pearson Coefficient of Correlation: </a:t>
            </a:r>
            <a:r>
              <a:rPr i="1" lang="en-US"/>
              <a:t>r</a:t>
            </a:r>
            <a:endParaRPr/>
          </a:p>
        </p:txBody>
      </p:sp>
      <p:sp>
        <p:nvSpPr>
          <p:cNvPr id="98" name="Google Shape;98;p20"/>
          <p:cNvSpPr txBox="1"/>
          <p:nvPr>
            <p:ph idx="1" type="body"/>
          </p:nvPr>
        </p:nvSpPr>
        <p:spPr>
          <a:xfrm>
            <a:off x="838200" y="1292225"/>
            <a:ext cx="96009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The Pearson correlation coefficient, </a:t>
            </a:r>
            <a:r>
              <a:rPr i="1" lang="en-US"/>
              <a:t>r</a:t>
            </a:r>
            <a:r>
              <a:rPr lang="en-US"/>
              <a:t>, is a number between -1 and 1 that indicates the strength and direction of the linear relationship between two variables.</a:t>
            </a:r>
            <a:endParaRPr/>
          </a:p>
          <a:p>
            <a:pPr indent="0" lvl="0" marL="0" rtl="0" algn="l">
              <a:spcBef>
                <a:spcPts val="1000"/>
              </a:spcBef>
              <a:spcAft>
                <a:spcPts val="0"/>
              </a:spcAft>
              <a:buNone/>
            </a:pPr>
            <a:r>
              <a:rPr i="1" lang="en-US"/>
              <a:t>r</a:t>
            </a:r>
            <a:r>
              <a:rPr lang="en-US"/>
              <a:t> = 1 is a perfect, positive linear relationship (the data forms a straight line with a positive slope). </a:t>
            </a:r>
            <a:endParaRPr/>
          </a:p>
          <a:p>
            <a:pPr indent="0" lvl="0" marL="0" rtl="0" algn="l">
              <a:spcBef>
                <a:spcPts val="1000"/>
              </a:spcBef>
              <a:spcAft>
                <a:spcPts val="0"/>
              </a:spcAft>
              <a:buNone/>
            </a:pPr>
            <a:r>
              <a:rPr lang="en-US"/>
              <a:t>r = -1 is a perfect, negative linear relationship (straight line, negative slope).</a:t>
            </a:r>
            <a:endParaRPr/>
          </a:p>
          <a:p>
            <a:pPr indent="0" lvl="0" marL="0" rtl="0" algn="l">
              <a:spcBef>
                <a:spcPts val="1000"/>
              </a:spcBef>
              <a:spcAft>
                <a:spcPts val="0"/>
              </a:spcAft>
              <a:buNone/>
            </a:pPr>
            <a:r>
              <a:rPr lang="en-US"/>
              <a:t>r = 0 indicates there is no linear relationship between the variables</a:t>
            </a:r>
            <a:endParaRPr/>
          </a:p>
          <a:p>
            <a:pPr indent="0" lvl="0" marL="0" rtl="0" algn="l">
              <a:spcBef>
                <a:spcPts val="1000"/>
              </a:spcBef>
              <a:spcAft>
                <a:spcPts val="0"/>
              </a:spcAft>
              <a:buNone/>
            </a:pPr>
            <a:r>
              <a:rPr lang="en-US"/>
              <a:t>A non-zero value for </a:t>
            </a:r>
            <a:r>
              <a:rPr i="1" lang="en-US"/>
              <a:t>r</a:t>
            </a:r>
            <a:r>
              <a:rPr lang="en-US"/>
              <a:t> implies that knowing a value for the </a:t>
            </a:r>
            <a:r>
              <a:rPr b="1" lang="en-US"/>
              <a:t>independent variable</a:t>
            </a:r>
            <a:r>
              <a:rPr lang="en-US"/>
              <a:t> provides you </a:t>
            </a:r>
            <a:r>
              <a:rPr i="1" lang="en-US"/>
              <a:t>some</a:t>
            </a:r>
            <a:r>
              <a:rPr lang="en-US"/>
              <a:t> information about the </a:t>
            </a:r>
            <a:r>
              <a:rPr b="1" lang="en-US"/>
              <a:t>dependent variable</a:t>
            </a:r>
            <a:r>
              <a:rPr lang="en-US"/>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838200" y="365125"/>
            <a:ext cx="10515600" cy="1325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Pearson Coefficient of Correlation: </a:t>
            </a:r>
            <a:r>
              <a:rPr i="1" lang="en-US"/>
              <a:t>r</a:t>
            </a:r>
            <a:endParaRPr/>
          </a:p>
        </p:txBody>
      </p:sp>
      <p:sp>
        <p:nvSpPr>
          <p:cNvPr id="104" name="Google Shape;104;p21"/>
          <p:cNvSpPr txBox="1"/>
          <p:nvPr>
            <p:ph idx="1" type="body"/>
          </p:nvPr>
        </p:nvSpPr>
        <p:spPr>
          <a:xfrm>
            <a:off x="838200" y="1825625"/>
            <a:ext cx="94488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We will use software to calculate the value of </a:t>
            </a:r>
            <a:r>
              <a:rPr i="1" lang="en-US"/>
              <a:t>r</a:t>
            </a:r>
            <a:r>
              <a:rPr lang="en-US"/>
              <a:t>, but note in the formula that it comes from the distance from each value’s </a:t>
            </a:r>
            <a:r>
              <a:rPr i="1" lang="en-US"/>
              <a:t>x </a:t>
            </a:r>
            <a:r>
              <a:rPr lang="en-US"/>
              <a:t>and </a:t>
            </a:r>
            <a:r>
              <a:rPr i="1" lang="en-US"/>
              <a:t>y</a:t>
            </a:r>
            <a:r>
              <a:rPr lang="en-US"/>
              <a:t> to the mean </a:t>
            </a:r>
            <a:r>
              <a:rPr i="1" lang="en-US"/>
              <a:t>x </a:t>
            </a:r>
            <a:r>
              <a:rPr lang="en-US"/>
              <a:t>and </a:t>
            </a:r>
            <a:r>
              <a:rPr i="1" lang="en-US"/>
              <a:t>y</a:t>
            </a:r>
            <a:r>
              <a:rPr lang="en-US"/>
              <a:t>. </a:t>
            </a:r>
            <a:endParaRPr/>
          </a:p>
        </p:txBody>
      </p:sp>
      <p:pic>
        <p:nvPicPr>
          <p:cNvPr id="105" name="Google Shape;105;p21"/>
          <p:cNvPicPr preferRelativeResize="0"/>
          <p:nvPr/>
        </p:nvPicPr>
        <p:blipFill>
          <a:blip r:embed="rId3">
            <a:alphaModFix/>
          </a:blip>
          <a:stretch>
            <a:fillRect/>
          </a:stretch>
        </p:blipFill>
        <p:spPr>
          <a:xfrm>
            <a:off x="1951483" y="3539280"/>
            <a:ext cx="7374633" cy="157536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838200" y="365125"/>
            <a:ext cx="10515600" cy="1325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Visualizing Pearson Correlation</a:t>
            </a:r>
            <a:endParaRPr/>
          </a:p>
        </p:txBody>
      </p:sp>
      <p:grpSp>
        <p:nvGrpSpPr>
          <p:cNvPr id="111" name="Google Shape;111;p22"/>
          <p:cNvGrpSpPr/>
          <p:nvPr/>
        </p:nvGrpSpPr>
        <p:grpSpPr>
          <a:xfrm>
            <a:off x="203200" y="2425968"/>
            <a:ext cx="5910300" cy="3019500"/>
            <a:chOff x="203200" y="2425968"/>
            <a:chExt cx="5910300" cy="3019500"/>
          </a:xfrm>
        </p:grpSpPr>
        <p:pic>
          <p:nvPicPr>
            <p:cNvPr id="112" name="Google Shape;112;p22"/>
            <p:cNvPicPr preferRelativeResize="0"/>
            <p:nvPr/>
          </p:nvPicPr>
          <p:blipFill rotWithShape="1">
            <a:blip r:embed="rId3">
              <a:alphaModFix/>
            </a:blip>
            <a:srcRect b="0" l="0" r="0" t="11213"/>
            <a:stretch/>
          </p:blipFill>
          <p:spPr>
            <a:xfrm>
              <a:off x="203200" y="2425968"/>
              <a:ext cx="5910300" cy="3019500"/>
            </a:xfrm>
            <a:prstGeom prst="rect">
              <a:avLst/>
            </a:prstGeom>
            <a:noFill/>
            <a:ln>
              <a:noFill/>
            </a:ln>
          </p:spPr>
        </p:pic>
        <p:sp>
          <p:nvSpPr>
            <p:cNvPr id="113" name="Google Shape;113;p22"/>
            <p:cNvSpPr/>
            <p:nvPr/>
          </p:nvSpPr>
          <p:spPr>
            <a:xfrm>
              <a:off x="4058333" y="3497500"/>
              <a:ext cx="1420500" cy="486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4" name="Google Shape;114;p22"/>
          <p:cNvGrpSpPr/>
          <p:nvPr/>
        </p:nvGrpSpPr>
        <p:grpSpPr>
          <a:xfrm>
            <a:off x="6316967" y="2250097"/>
            <a:ext cx="5671833" cy="3371167"/>
            <a:chOff x="6316967" y="2250097"/>
            <a:chExt cx="5671833" cy="3371167"/>
          </a:xfrm>
        </p:grpSpPr>
        <p:pic>
          <p:nvPicPr>
            <p:cNvPr id="115" name="Google Shape;115;p22"/>
            <p:cNvPicPr preferRelativeResize="0"/>
            <p:nvPr/>
          </p:nvPicPr>
          <p:blipFill rotWithShape="1">
            <a:blip r:embed="rId4">
              <a:alphaModFix/>
            </a:blip>
            <a:srcRect b="0" l="0" r="0" t="20835"/>
            <a:stretch/>
          </p:blipFill>
          <p:spPr>
            <a:xfrm>
              <a:off x="6316967" y="2250097"/>
              <a:ext cx="5671833" cy="3371167"/>
            </a:xfrm>
            <a:prstGeom prst="rect">
              <a:avLst/>
            </a:prstGeom>
            <a:noFill/>
            <a:ln>
              <a:noFill/>
            </a:ln>
          </p:spPr>
        </p:pic>
        <p:sp>
          <p:nvSpPr>
            <p:cNvPr id="116" name="Google Shape;116;p22"/>
            <p:cNvSpPr/>
            <p:nvPr/>
          </p:nvSpPr>
          <p:spPr>
            <a:xfrm>
              <a:off x="10003942" y="2498479"/>
              <a:ext cx="1420500" cy="486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p22"/>
            <p:cNvSpPr/>
            <p:nvPr/>
          </p:nvSpPr>
          <p:spPr>
            <a:xfrm rot="-236137">
              <a:off x="9996777" y="2845496"/>
              <a:ext cx="1420550" cy="344317"/>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685800" y="365125"/>
            <a:ext cx="10515600" cy="1325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Visualizing </a:t>
            </a:r>
            <a:r>
              <a:rPr i="1" lang="en-US"/>
              <a:t>r</a:t>
            </a:r>
            <a:endParaRPr i="1"/>
          </a:p>
        </p:txBody>
      </p:sp>
      <p:sp>
        <p:nvSpPr>
          <p:cNvPr id="123" name="Google Shape;123;p23"/>
          <p:cNvSpPr txBox="1"/>
          <p:nvPr>
            <p:ph idx="1" type="body"/>
          </p:nvPr>
        </p:nvSpPr>
        <p:spPr>
          <a:xfrm>
            <a:off x="685800" y="1825625"/>
            <a:ext cx="92799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Estimae</a:t>
            </a:r>
            <a:r>
              <a:rPr lang="en-US"/>
              <a:t> the correlation </a:t>
            </a:r>
            <a:br>
              <a:rPr lang="en-US"/>
            </a:br>
            <a:r>
              <a:rPr lang="en-US"/>
              <a:t>coefficient of each scatter plot:</a:t>
            </a:r>
            <a:br>
              <a:rPr lang="en-US"/>
            </a:br>
            <a:br>
              <a:rPr lang="en-US"/>
            </a:br>
            <a:br>
              <a:rPr lang="en-US"/>
            </a:br>
            <a:br>
              <a:rPr lang="en-US"/>
            </a:b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Explore more for yourself:</a:t>
            </a:r>
            <a:br>
              <a:rPr lang="en-US"/>
            </a:br>
            <a:r>
              <a:rPr lang="en-US" u="sng">
                <a:solidFill>
                  <a:schemeClr val="hlink"/>
                </a:solidFill>
                <a:hlinkClick r:id="rId3"/>
              </a:rPr>
              <a:t>http://digitalfirst.bfwpub.com/stats_applet/stats_applet_5_correg.html</a:t>
            </a:r>
            <a:endParaRPr/>
          </a:p>
        </p:txBody>
      </p:sp>
      <p:pic>
        <p:nvPicPr>
          <p:cNvPr id="124" name="Google Shape;124;p23"/>
          <p:cNvPicPr preferRelativeResize="0"/>
          <p:nvPr/>
        </p:nvPicPr>
        <p:blipFill>
          <a:blip r:embed="rId4">
            <a:alphaModFix/>
          </a:blip>
          <a:stretch>
            <a:fillRect/>
          </a:stretch>
        </p:blipFill>
        <p:spPr>
          <a:xfrm>
            <a:off x="6079450" y="593367"/>
            <a:ext cx="5930900" cy="5080000"/>
          </a:xfrm>
          <a:prstGeom prst="rect">
            <a:avLst/>
          </a:prstGeom>
          <a:noFill/>
          <a:ln>
            <a:noFill/>
          </a:ln>
        </p:spPr>
      </p:pic>
      <p:sp>
        <p:nvSpPr>
          <p:cNvPr id="125" name="Google Shape;125;p23"/>
          <p:cNvSpPr txBox="1"/>
          <p:nvPr/>
        </p:nvSpPr>
        <p:spPr>
          <a:xfrm>
            <a:off x="6295100" y="929500"/>
            <a:ext cx="1448700" cy="8280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2400">
                <a:solidFill>
                  <a:schemeClr val="accent2"/>
                </a:solidFill>
                <a:latin typeface="Open Sans"/>
                <a:ea typeface="Open Sans"/>
                <a:cs typeface="Open Sans"/>
                <a:sym typeface="Open Sans"/>
              </a:rPr>
              <a:t>1.0</a:t>
            </a:r>
            <a:endParaRPr b="1" sz="2400">
              <a:solidFill>
                <a:schemeClr val="accent2"/>
              </a:solidFill>
              <a:latin typeface="Open Sans"/>
              <a:ea typeface="Open Sans"/>
              <a:cs typeface="Open Sans"/>
              <a:sym typeface="Open Sans"/>
            </a:endParaRPr>
          </a:p>
        </p:txBody>
      </p:sp>
      <p:sp>
        <p:nvSpPr>
          <p:cNvPr id="126" name="Google Shape;126;p23"/>
          <p:cNvSpPr txBox="1"/>
          <p:nvPr/>
        </p:nvSpPr>
        <p:spPr>
          <a:xfrm>
            <a:off x="9395867" y="2094833"/>
            <a:ext cx="1448700" cy="8280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2400">
                <a:solidFill>
                  <a:schemeClr val="accent2"/>
                </a:solidFill>
                <a:latin typeface="Open Sans"/>
                <a:ea typeface="Open Sans"/>
                <a:cs typeface="Open Sans"/>
                <a:sym typeface="Open Sans"/>
              </a:rPr>
              <a:t>-0.5</a:t>
            </a:r>
            <a:endParaRPr b="1" sz="2400">
              <a:solidFill>
                <a:schemeClr val="accent2"/>
              </a:solidFill>
              <a:latin typeface="Open Sans"/>
              <a:ea typeface="Open Sans"/>
              <a:cs typeface="Open Sans"/>
              <a:sym typeface="Open Sans"/>
            </a:endParaRPr>
          </a:p>
        </p:txBody>
      </p:sp>
      <p:sp>
        <p:nvSpPr>
          <p:cNvPr id="127" name="Google Shape;127;p23"/>
          <p:cNvSpPr txBox="1"/>
          <p:nvPr/>
        </p:nvSpPr>
        <p:spPr>
          <a:xfrm>
            <a:off x="7570767" y="4679233"/>
            <a:ext cx="1448700" cy="8280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2400">
                <a:solidFill>
                  <a:schemeClr val="accent2"/>
                </a:solidFill>
                <a:latin typeface="Open Sans"/>
                <a:ea typeface="Open Sans"/>
                <a:cs typeface="Open Sans"/>
                <a:sym typeface="Open Sans"/>
              </a:rPr>
              <a:t>0.85</a:t>
            </a:r>
            <a:endParaRPr b="1" sz="2400">
              <a:solidFill>
                <a:schemeClr val="accent2"/>
              </a:solidFill>
              <a:latin typeface="Open Sans"/>
              <a:ea typeface="Open Sans"/>
              <a:cs typeface="Open Sans"/>
              <a:sym typeface="Open Sans"/>
            </a:endParaRPr>
          </a:p>
        </p:txBody>
      </p:sp>
      <p:sp>
        <p:nvSpPr>
          <p:cNvPr id="128" name="Google Shape;128;p23"/>
          <p:cNvSpPr txBox="1"/>
          <p:nvPr/>
        </p:nvSpPr>
        <p:spPr>
          <a:xfrm>
            <a:off x="9246500" y="3255367"/>
            <a:ext cx="1448700" cy="8280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2400">
                <a:solidFill>
                  <a:schemeClr val="accent2"/>
                </a:solidFill>
                <a:latin typeface="Open Sans"/>
                <a:ea typeface="Open Sans"/>
                <a:cs typeface="Open Sans"/>
                <a:sym typeface="Open Sans"/>
              </a:rPr>
              <a:t>0.15</a:t>
            </a:r>
            <a:endParaRPr b="1" sz="2400">
              <a:solidFill>
                <a:schemeClr val="accent2"/>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81000" y="-15875"/>
            <a:ext cx="10515600" cy="1325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Coefficient of Determination, </a:t>
            </a:r>
            <a:r>
              <a:rPr i="1" lang="en-US"/>
              <a:t>r²</a:t>
            </a:r>
            <a:endParaRPr i="1"/>
          </a:p>
        </p:txBody>
      </p:sp>
      <p:sp>
        <p:nvSpPr>
          <p:cNvPr id="134" name="Google Shape;134;p24"/>
          <p:cNvSpPr txBox="1"/>
          <p:nvPr>
            <p:ph idx="1" type="body"/>
          </p:nvPr>
        </p:nvSpPr>
        <p:spPr>
          <a:xfrm>
            <a:off x="381000" y="1444625"/>
            <a:ext cx="100752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Often, </a:t>
            </a:r>
            <a:r>
              <a:rPr i="1" lang="en-US"/>
              <a:t>r²</a:t>
            </a:r>
            <a:r>
              <a:rPr lang="en-US"/>
              <a:t> is reported along with </a:t>
            </a:r>
            <a:r>
              <a:rPr i="1" lang="en-US"/>
              <a:t>r</a:t>
            </a:r>
            <a:r>
              <a:rPr lang="en-US"/>
              <a:t>. It has its own name and definition. </a:t>
            </a:r>
            <a:r>
              <a:rPr i="1" lang="en-US"/>
              <a:t>r² </a:t>
            </a:r>
            <a:r>
              <a:rPr lang="en-US"/>
              <a:t>is called the </a:t>
            </a:r>
            <a:r>
              <a:rPr b="1" lang="en-US"/>
              <a:t>Coefficient of Determination</a:t>
            </a:r>
            <a:r>
              <a:rPr lang="en-US"/>
              <a:t>. It describes what percent of the variability in </a:t>
            </a:r>
            <a:r>
              <a:rPr i="1" lang="en-US"/>
              <a:t>y</a:t>
            </a:r>
            <a:r>
              <a:rPr lang="en-US"/>
              <a:t> is explained by changes in </a:t>
            </a:r>
            <a:r>
              <a:rPr i="1" lang="en-US"/>
              <a:t>x</a:t>
            </a:r>
            <a:r>
              <a:rPr lang="en-US"/>
              <a:t>.</a:t>
            </a:r>
            <a:br>
              <a:rPr lang="en-US"/>
            </a:br>
            <a:endParaRPr/>
          </a:p>
          <a:p>
            <a:pPr indent="0" lvl="0" marL="0" rtl="0" algn="l">
              <a:spcBef>
                <a:spcPts val="1000"/>
              </a:spcBef>
              <a:spcAft>
                <a:spcPts val="0"/>
              </a:spcAft>
              <a:buNone/>
            </a:pPr>
            <a:r>
              <a:rPr lang="en-US"/>
              <a:t>Example:</a:t>
            </a:r>
            <a:endParaRPr/>
          </a:p>
          <a:p>
            <a:pPr indent="0" lvl="0" marL="0" rtl="0" algn="l">
              <a:spcBef>
                <a:spcPts val="1000"/>
              </a:spcBef>
              <a:spcAft>
                <a:spcPts val="0"/>
              </a:spcAft>
              <a:buNone/>
            </a:pPr>
            <a:r>
              <a:rPr lang="en-US"/>
              <a:t>According to this scatter plot,</a:t>
            </a:r>
            <a:br>
              <a:rPr lang="en-US"/>
            </a:br>
            <a:r>
              <a:rPr lang="en-US"/>
              <a:t>approximately </a:t>
            </a:r>
            <a:r>
              <a:rPr b="1" lang="en-US"/>
              <a:t>94%</a:t>
            </a:r>
            <a:r>
              <a:rPr lang="en-US"/>
              <a:t> of the change </a:t>
            </a:r>
            <a:br>
              <a:rPr lang="en-US"/>
            </a:br>
            <a:r>
              <a:rPr lang="en-US"/>
              <a:t>in weight gain is explained by</a:t>
            </a:r>
            <a:br>
              <a:rPr lang="en-US"/>
            </a:br>
            <a:r>
              <a:rPr lang="en-US"/>
              <a:t>change in calories consumed.</a:t>
            </a:r>
            <a:endParaRPr/>
          </a:p>
          <a:p>
            <a:pPr indent="0" lvl="0" marL="0" rtl="0" algn="l">
              <a:spcBef>
                <a:spcPts val="1000"/>
              </a:spcBef>
              <a:spcAft>
                <a:spcPts val="0"/>
              </a:spcAft>
              <a:buNone/>
            </a:pPr>
            <a:r>
              <a:rPr lang="en-US"/>
              <a:t>What could possibly explain the other 6% of change in weight gain?</a:t>
            </a:r>
            <a:endParaRPr/>
          </a:p>
        </p:txBody>
      </p:sp>
      <p:pic>
        <p:nvPicPr>
          <p:cNvPr id="135" name="Google Shape;135;p24"/>
          <p:cNvPicPr preferRelativeResize="0"/>
          <p:nvPr/>
        </p:nvPicPr>
        <p:blipFill rotWithShape="1">
          <a:blip r:embed="rId3">
            <a:alphaModFix/>
          </a:blip>
          <a:srcRect b="0" l="0" r="0" t="11213"/>
          <a:stretch/>
        </p:blipFill>
        <p:spPr>
          <a:xfrm>
            <a:off x="6214167" y="2967601"/>
            <a:ext cx="5306100" cy="2710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457200" y="288925"/>
            <a:ext cx="10515600" cy="1325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Pearson Correlation Coefficient Key Points: </a:t>
            </a:r>
            <a:endParaRPr/>
          </a:p>
        </p:txBody>
      </p:sp>
      <p:sp>
        <p:nvSpPr>
          <p:cNvPr id="141" name="Google Shape;141;p25"/>
          <p:cNvSpPr txBox="1"/>
          <p:nvPr>
            <p:ph idx="1" type="body"/>
          </p:nvPr>
        </p:nvSpPr>
        <p:spPr>
          <a:xfrm>
            <a:off x="457200" y="1749425"/>
            <a:ext cx="100158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i="1" lang="en-US"/>
              <a:t>r</a:t>
            </a:r>
            <a:r>
              <a:rPr lang="en-US"/>
              <a:t> gives you strength and direction of a linear relationship</a:t>
            </a:r>
            <a:endParaRPr/>
          </a:p>
          <a:p>
            <a:pPr indent="0" lvl="0" marL="0" rtl="0" algn="l">
              <a:spcBef>
                <a:spcPts val="1000"/>
              </a:spcBef>
              <a:spcAft>
                <a:spcPts val="0"/>
              </a:spcAft>
              <a:buNone/>
            </a:pPr>
            <a:r>
              <a:rPr i="1" lang="en-US"/>
              <a:t>r </a:t>
            </a:r>
            <a:r>
              <a:rPr lang="en-US"/>
              <a:t>has no units</a:t>
            </a:r>
            <a:endParaRPr/>
          </a:p>
          <a:p>
            <a:pPr indent="0" lvl="0" marL="0" rtl="0" algn="l">
              <a:spcBef>
                <a:spcPts val="1000"/>
              </a:spcBef>
              <a:spcAft>
                <a:spcPts val="0"/>
              </a:spcAft>
              <a:buNone/>
            </a:pPr>
            <a:r>
              <a:rPr i="1" lang="en-US"/>
              <a:t>r</a:t>
            </a:r>
            <a:r>
              <a:rPr lang="en-US"/>
              <a:t> assumes the data has linear and homoscedastic (homogeneity of variance: data is equally distributed about the regression line). You can calculate </a:t>
            </a:r>
            <a:r>
              <a:rPr i="1" lang="en-US"/>
              <a:t>r</a:t>
            </a:r>
            <a:r>
              <a:rPr lang="en-US"/>
              <a:t> for </a:t>
            </a:r>
            <a:r>
              <a:rPr b="1" lang="en-US"/>
              <a:t>any</a:t>
            </a:r>
            <a:r>
              <a:rPr lang="en-US"/>
              <a:t> relationship, but it is only appropriate for linear relationships.</a:t>
            </a:r>
            <a:endParaRPr/>
          </a:p>
          <a:p>
            <a:pPr indent="0" lvl="0" marL="0" rtl="0" algn="l">
              <a:spcBef>
                <a:spcPts val="1000"/>
              </a:spcBef>
              <a:spcAft>
                <a:spcPts val="0"/>
              </a:spcAft>
              <a:buNone/>
            </a:pPr>
            <a:r>
              <a:rPr i="1" lang="en-US"/>
              <a:t>r</a:t>
            </a:r>
            <a:r>
              <a:rPr lang="en-US"/>
              <a:t> close to 1 or -1 is a strong relationship, close to 0 is weak</a:t>
            </a:r>
            <a:endParaRPr/>
          </a:p>
          <a:p>
            <a:pPr indent="0" lvl="0" marL="0" rtl="0" algn="l">
              <a:spcBef>
                <a:spcPts val="1000"/>
              </a:spcBef>
              <a:spcAft>
                <a:spcPts val="0"/>
              </a:spcAft>
              <a:buNone/>
            </a:pPr>
            <a:r>
              <a:rPr lang="en-US"/>
              <a:t>The stronger the correlation, the more accurately you can predict </a:t>
            </a:r>
            <a:r>
              <a:rPr i="1" lang="en-US"/>
              <a:t>y</a:t>
            </a:r>
            <a:r>
              <a:rPr lang="en-US"/>
              <a:t> for a given </a:t>
            </a:r>
            <a:r>
              <a:rPr i="1" lang="en-US"/>
              <a:t>x</a:t>
            </a:r>
            <a:endParaRPr/>
          </a:p>
          <a:p>
            <a:pPr indent="0" lvl="0" marL="0" rtl="0" algn="l">
              <a:spcBef>
                <a:spcPts val="1000"/>
              </a:spcBef>
              <a:spcAft>
                <a:spcPts val="0"/>
              </a:spcAft>
              <a:buNone/>
            </a:pPr>
            <a:r>
              <a:rPr i="1" lang="en-US"/>
              <a:t>r </a:t>
            </a:r>
            <a:r>
              <a:rPr lang="en-US"/>
              <a:t>indicates a correlation, but does not indicate </a:t>
            </a:r>
            <a:r>
              <a:rPr b="1" lang="en-US"/>
              <a:t>causation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838200" y="365125"/>
            <a:ext cx="10515600" cy="1325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Correlation vs. Causation</a:t>
            </a:r>
            <a:endParaRPr/>
          </a:p>
        </p:txBody>
      </p:sp>
      <p:sp>
        <p:nvSpPr>
          <p:cNvPr id="147" name="Google Shape;147;p2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Does this scatter plot imply that the independent variable causes change in the dependent variable?</a:t>
            </a:r>
            <a:endParaRPr/>
          </a:p>
        </p:txBody>
      </p:sp>
      <p:pic>
        <p:nvPicPr>
          <p:cNvPr id="148" name="Google Shape;148;p26"/>
          <p:cNvPicPr preferRelativeResize="0"/>
          <p:nvPr/>
        </p:nvPicPr>
        <p:blipFill>
          <a:blip r:embed="rId3">
            <a:alphaModFix/>
          </a:blip>
          <a:stretch>
            <a:fillRect/>
          </a:stretch>
        </p:blipFill>
        <p:spPr>
          <a:xfrm>
            <a:off x="3959200" y="2716267"/>
            <a:ext cx="4486834" cy="3480033"/>
          </a:xfrm>
          <a:prstGeom prst="rect">
            <a:avLst/>
          </a:prstGeom>
          <a:noFill/>
          <a:ln>
            <a:noFill/>
          </a:ln>
        </p:spPr>
      </p:pic>
      <p:sp>
        <p:nvSpPr>
          <p:cNvPr id="149" name="Google Shape;149;p26"/>
          <p:cNvSpPr txBox="1"/>
          <p:nvPr/>
        </p:nvSpPr>
        <p:spPr>
          <a:xfrm>
            <a:off x="4479633" y="6183030"/>
            <a:ext cx="3446100" cy="6141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0"/>
              </a:spcAft>
              <a:buNone/>
            </a:pPr>
            <a:r>
              <a:rPr b="1" lang="en-US" sz="2400">
                <a:solidFill>
                  <a:schemeClr val="accent3"/>
                </a:solidFill>
                <a:latin typeface="Open Sans"/>
                <a:ea typeface="Open Sans"/>
                <a:cs typeface="Open Sans"/>
                <a:sym typeface="Open Sans"/>
              </a:rPr>
              <a:t>Drowning Deaths</a:t>
            </a:r>
            <a:endParaRPr b="1" sz="2400">
              <a:solidFill>
                <a:schemeClr val="accent3"/>
              </a:solidFill>
              <a:latin typeface="Open Sans"/>
              <a:ea typeface="Open Sans"/>
              <a:cs typeface="Open Sans"/>
              <a:sym typeface="Open Sans"/>
            </a:endParaRPr>
          </a:p>
        </p:txBody>
      </p:sp>
      <p:sp>
        <p:nvSpPr>
          <p:cNvPr id="150" name="Google Shape;150;p26"/>
          <p:cNvSpPr txBox="1"/>
          <p:nvPr/>
        </p:nvSpPr>
        <p:spPr>
          <a:xfrm rot="-5400000">
            <a:off x="1781367" y="4149197"/>
            <a:ext cx="3446100" cy="6141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0"/>
              </a:spcAft>
              <a:buNone/>
            </a:pPr>
            <a:r>
              <a:rPr b="1" lang="en-US" sz="2400">
                <a:solidFill>
                  <a:schemeClr val="accent3"/>
                </a:solidFill>
                <a:latin typeface="Open Sans"/>
                <a:ea typeface="Open Sans"/>
                <a:cs typeface="Open Sans"/>
                <a:sym typeface="Open Sans"/>
              </a:rPr>
              <a:t>Ice Cream Sales</a:t>
            </a:r>
            <a:endParaRPr b="1" sz="2400">
              <a:solidFill>
                <a:schemeClr val="accent3"/>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CS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