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5" r:id="rId2"/>
  </p:sldMasterIdLst>
  <p:notesMasterIdLst>
    <p:notesMasterId r:id="rId10"/>
  </p:notesMasterIdLst>
  <p:sldIdLst>
    <p:sldId id="368" r:id="rId3"/>
    <p:sldId id="369" r:id="rId4"/>
    <p:sldId id="374" r:id="rId5"/>
    <p:sldId id="376" r:id="rId6"/>
    <p:sldId id="381" r:id="rId7"/>
    <p:sldId id="378" r:id="rId8"/>
    <p:sldId id="3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2065" autoAdjust="0"/>
  </p:normalViewPr>
  <p:slideViewPr>
    <p:cSldViewPr snapToGrid="0">
      <p:cViewPr varScale="1">
        <p:scale>
          <a:sx n="45" d="100"/>
          <a:sy n="45" d="100"/>
        </p:scale>
        <p:origin x="142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9EDE2-167C-4020-8366-A1AB72D54922}"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5126E-242B-4483-BB4E-CB3A939F28AE}" type="slidenum">
              <a:rPr lang="en-US" smtClean="0"/>
              <a:t>‹#›</a:t>
            </a:fld>
            <a:endParaRPr lang="en-US"/>
          </a:p>
        </p:txBody>
      </p:sp>
    </p:spTree>
    <p:extLst>
      <p:ext uri="{BB962C8B-B14F-4D97-AF65-F5344CB8AC3E}">
        <p14:creationId xmlns:p14="http://schemas.microsoft.com/office/powerpoint/2010/main" val="354085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967ba2e8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967ba2e8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4441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Companies can purchase Creator subscription for their employees, along with the two other subscription option— Explorer and Viewer. These subscriptions are between $243 to $522 annually and are intended for users who may not need access to Tableau Desktop and other advanced features.</a:t>
            </a:r>
          </a:p>
        </p:txBody>
      </p:sp>
      <p:sp>
        <p:nvSpPr>
          <p:cNvPr id="4" name="Slide Number Placeholder 3"/>
          <p:cNvSpPr>
            <a:spLocks noGrp="1"/>
          </p:cNvSpPr>
          <p:nvPr>
            <p:ph type="sldNum" sz="quarter" idx="5"/>
          </p:nvPr>
        </p:nvSpPr>
        <p:spPr/>
        <p:txBody>
          <a:bodyPr/>
          <a:lstStyle/>
          <a:p>
            <a:fld id="{5425126E-242B-4483-BB4E-CB3A939F28AE}" type="slidenum">
              <a:rPr lang="en-US" smtClean="0"/>
              <a:t>3</a:t>
            </a:fld>
            <a:endParaRPr lang="en-US"/>
          </a:p>
        </p:txBody>
      </p:sp>
    </p:spTree>
    <p:extLst>
      <p:ext uri="{BB962C8B-B14F-4D97-AF65-F5344CB8AC3E}">
        <p14:creationId xmlns:p14="http://schemas.microsoft.com/office/powerpoint/2010/main" val="234978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25126E-242B-4483-BB4E-CB3A939F28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33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indent="-182880">
              <a:spcAft>
                <a:spcPts val="400"/>
              </a:spcAft>
              <a:buFont typeface="Arial" panose="020B0604020202020204" pitchFamily="34" charset="0"/>
              <a:buChar char="•"/>
            </a:pPr>
            <a:r>
              <a:rPr lang="en-US" dirty="0"/>
              <a:t>Tableau let’s you connect to data sources on your computer and to cloud-based applications</a:t>
            </a:r>
          </a:p>
          <a:p>
            <a:pPr marL="182880" indent="-182880">
              <a:spcAft>
                <a:spcPts val="400"/>
              </a:spcAft>
              <a:buFont typeface="Arial" panose="020B0604020202020204" pitchFamily="34" charset="0"/>
              <a:buChar char="•"/>
            </a:pPr>
            <a:r>
              <a:rPr lang="en-US" dirty="0"/>
              <a:t>The Connect pane lists the most common data sources you might want to connec</a:t>
            </a:r>
            <a:r>
              <a:rPr lang="en-US" sz="1200" b="0" i="0" kern="1200" dirty="0">
                <a:solidFill>
                  <a:schemeClr val="tx1"/>
                </a:solidFill>
                <a:effectLst/>
                <a:latin typeface="+mn-lt"/>
                <a:ea typeface="+mn-ea"/>
                <a:cs typeface="+mn-cs"/>
              </a:rPr>
              <a:t>t to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25126E-242B-4483-BB4E-CB3A939F28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2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425126E-242B-4483-BB4E-CB3A939F28AE}" type="slidenum">
              <a:rPr lang="en-US" smtClean="0"/>
              <a:t>6</a:t>
            </a:fld>
            <a:endParaRPr lang="en-US"/>
          </a:p>
        </p:txBody>
      </p:sp>
    </p:spTree>
    <p:extLst>
      <p:ext uri="{BB962C8B-B14F-4D97-AF65-F5344CB8AC3E}">
        <p14:creationId xmlns:p14="http://schemas.microsoft.com/office/powerpoint/2010/main" val="287777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25126E-242B-4483-BB4E-CB3A939F28AE}" type="slidenum">
              <a:rPr lang="en-US" smtClean="0"/>
              <a:t>7</a:t>
            </a:fld>
            <a:endParaRPr lang="en-US"/>
          </a:p>
        </p:txBody>
      </p:sp>
    </p:spTree>
    <p:extLst>
      <p:ext uri="{BB962C8B-B14F-4D97-AF65-F5344CB8AC3E}">
        <p14:creationId xmlns:p14="http://schemas.microsoft.com/office/powerpoint/2010/main" val="118685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6713-A4EB-46A7-A6D7-6E0C8C8FC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F27887-1C22-4E01-B1BB-E48A79EB5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68C245-EDA2-48D4-9D67-D02E60E0C285}"/>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5" name="Footer Placeholder 4">
            <a:extLst>
              <a:ext uri="{FF2B5EF4-FFF2-40B4-BE49-F238E27FC236}">
                <a16:creationId xmlns:a16="http://schemas.microsoft.com/office/drawing/2014/main" id="{DFCCB2A1-BE17-4C46-B49D-64C39FDA9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AA598-39AE-4140-9586-90AB1EB92DDD}"/>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200649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5656-659E-4229-B161-AD50254891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40E20C-CE1C-449A-A89F-13D9D2FF0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A224A-1170-462D-9DB8-753F1617ECF7}"/>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5" name="Footer Placeholder 4">
            <a:extLst>
              <a:ext uri="{FF2B5EF4-FFF2-40B4-BE49-F238E27FC236}">
                <a16:creationId xmlns:a16="http://schemas.microsoft.com/office/drawing/2014/main" id="{63B0786E-9608-4EB4-8AC7-BC24EAAA6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6BC06-5A46-4793-A1B4-0AFFC9A9353B}"/>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356222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771F7-8D85-42B9-9A70-C5D575B42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7CCA23-5C79-40F1-A0E8-91747521F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4BB16-7037-4662-BD09-A992E3222AFC}"/>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5" name="Footer Placeholder 4">
            <a:extLst>
              <a:ext uri="{FF2B5EF4-FFF2-40B4-BE49-F238E27FC236}">
                <a16:creationId xmlns:a16="http://schemas.microsoft.com/office/drawing/2014/main" id="{F335F81B-E842-4457-9672-B4174B008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B8517-D0F9-48DA-AB28-E828D32320BA}"/>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404997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2"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3"/>
            <a:ext cx="6012471" cy="465882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2" y="3205492"/>
            <a:ext cx="3275013" cy="2248181"/>
          </a:xfrm>
        </p:spPr>
        <p:txBody>
          <a:bodyPr/>
          <a:lstStyle>
            <a:lvl1pPr marL="0" indent="0" algn="l">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52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171"/>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7"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3"/>
            <a:ext cx="2791171" cy="3866327"/>
          </a:xfrm>
          <a:solidFill>
            <a:schemeClr val="bg1">
              <a:lumMod val="85000"/>
            </a:schemeClr>
          </a:solidFill>
          <a:ln w="9525" cap="sq">
            <a:noFill/>
            <a:miter lim="800000"/>
          </a:ln>
          <a:effectLst/>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30" y="3145993"/>
            <a:ext cx="5524404" cy="2003743"/>
          </a:xfrm>
        </p:spPr>
        <p:txBody>
          <a:bodyPr>
            <a:normAutofit/>
          </a:bodyPr>
          <a:lstStyle>
            <a:lvl1pPr marL="0" indent="0" algn="l">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3" y="5469857"/>
            <a:ext cx="5527351" cy="320123"/>
          </a:xfrm>
        </p:spPr>
        <p:txBody>
          <a:bodyPr/>
          <a:lstStyle>
            <a:lvl1pPr algn="l">
              <a:defRPr/>
            </a:lvl1pPr>
          </a:lstStyle>
          <a:p>
            <a:fld id="{1471A834-4F3C-4AF9-9C74-05EC35A0F292}" type="datetimeFigureOut">
              <a:rPr lang="en-US" smtClean="0"/>
              <a:t>8/13/2021</a:t>
            </a:fld>
            <a:endParaRPr lang="en-US" dirty="0"/>
          </a:p>
        </p:txBody>
      </p:sp>
      <p:sp>
        <p:nvSpPr>
          <p:cNvPr id="6" name="Footer Placeholder 5"/>
          <p:cNvSpPr>
            <a:spLocks noGrp="1"/>
          </p:cNvSpPr>
          <p:nvPr>
            <p:ph type="ftr" sz="quarter" idx="11"/>
          </p:nvPr>
        </p:nvSpPr>
        <p:spPr>
          <a:xfrm>
            <a:off x="1447383" y="318641"/>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31" name="Straight Connector 30"/>
          <p:cNvCxnSpPr/>
          <p:nvPr/>
        </p:nvCxnSpPr>
        <p:spPr>
          <a:xfrm>
            <a:off x="1447383"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00458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8/13/2021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33" name="Straight Connector 32"/>
          <p:cNvCxnSpPr/>
          <p:nvPr userDrawn="1"/>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9068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8"/>
        <p:cNvGrpSpPr/>
        <p:nvPr/>
      </p:nvGrpSpPr>
      <p:grpSpPr>
        <a:xfrm>
          <a:off x="0" y="0"/>
          <a:ext cx="0" cy="0"/>
          <a:chOff x="0" y="0"/>
          <a:chExt cx="0" cy="0"/>
        </a:xfrm>
      </p:grpSpPr>
      <p:sp>
        <p:nvSpPr>
          <p:cNvPr id="51" name="Google Shape;51;p9"/>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4800">
                <a:solidFill>
                  <a:schemeClr val="dk1"/>
                </a:solidFill>
              </a:defRPr>
            </a:lvl1pPr>
            <a:lvl2pPr lvl="1" algn="ctr">
              <a:spcBef>
                <a:spcPts val="0"/>
              </a:spcBef>
              <a:spcAft>
                <a:spcPts val="0"/>
              </a:spcAft>
              <a:buClr>
                <a:schemeClr val="dk1"/>
              </a:buClr>
              <a:buSzPts val="3600"/>
              <a:buNone/>
              <a:defRPr sz="4800">
                <a:solidFill>
                  <a:schemeClr val="dk1"/>
                </a:solidFill>
              </a:defRPr>
            </a:lvl2pPr>
            <a:lvl3pPr lvl="2" algn="ctr">
              <a:spcBef>
                <a:spcPts val="0"/>
              </a:spcBef>
              <a:spcAft>
                <a:spcPts val="0"/>
              </a:spcAft>
              <a:buClr>
                <a:schemeClr val="dk1"/>
              </a:buClr>
              <a:buSzPts val="3600"/>
              <a:buNone/>
              <a:defRPr sz="4800">
                <a:solidFill>
                  <a:schemeClr val="dk1"/>
                </a:solidFill>
              </a:defRPr>
            </a:lvl3pPr>
            <a:lvl4pPr lvl="3" algn="ctr">
              <a:spcBef>
                <a:spcPts val="0"/>
              </a:spcBef>
              <a:spcAft>
                <a:spcPts val="0"/>
              </a:spcAft>
              <a:buClr>
                <a:schemeClr val="dk1"/>
              </a:buClr>
              <a:buSzPts val="3600"/>
              <a:buNone/>
              <a:defRPr sz="4800">
                <a:solidFill>
                  <a:schemeClr val="dk1"/>
                </a:solidFill>
              </a:defRPr>
            </a:lvl4pPr>
            <a:lvl5pPr lvl="4" algn="ctr">
              <a:spcBef>
                <a:spcPts val="0"/>
              </a:spcBef>
              <a:spcAft>
                <a:spcPts val="0"/>
              </a:spcAft>
              <a:buClr>
                <a:schemeClr val="dk1"/>
              </a:buClr>
              <a:buSzPts val="3600"/>
              <a:buNone/>
              <a:defRPr sz="4800">
                <a:solidFill>
                  <a:schemeClr val="dk1"/>
                </a:solidFill>
              </a:defRPr>
            </a:lvl5pPr>
            <a:lvl6pPr lvl="5" algn="ctr">
              <a:spcBef>
                <a:spcPts val="0"/>
              </a:spcBef>
              <a:spcAft>
                <a:spcPts val="0"/>
              </a:spcAft>
              <a:buClr>
                <a:schemeClr val="dk1"/>
              </a:buClr>
              <a:buSzPts val="3600"/>
              <a:buNone/>
              <a:defRPr sz="4800">
                <a:solidFill>
                  <a:schemeClr val="dk1"/>
                </a:solidFill>
              </a:defRPr>
            </a:lvl6pPr>
            <a:lvl7pPr lvl="6" algn="ctr">
              <a:spcBef>
                <a:spcPts val="0"/>
              </a:spcBef>
              <a:spcAft>
                <a:spcPts val="0"/>
              </a:spcAft>
              <a:buClr>
                <a:schemeClr val="dk1"/>
              </a:buClr>
              <a:buSzPts val="3600"/>
              <a:buNone/>
              <a:defRPr sz="4800">
                <a:solidFill>
                  <a:schemeClr val="dk1"/>
                </a:solidFill>
              </a:defRPr>
            </a:lvl7pPr>
            <a:lvl8pPr lvl="7" algn="ctr">
              <a:spcBef>
                <a:spcPts val="0"/>
              </a:spcBef>
              <a:spcAft>
                <a:spcPts val="0"/>
              </a:spcAft>
              <a:buClr>
                <a:schemeClr val="dk1"/>
              </a:buClr>
              <a:buSzPts val="3600"/>
              <a:buNone/>
              <a:defRPr sz="4800">
                <a:solidFill>
                  <a:schemeClr val="dk1"/>
                </a:solidFill>
              </a:defRPr>
            </a:lvl8pPr>
            <a:lvl9pPr lvl="8" algn="ctr">
              <a:spcBef>
                <a:spcPts val="0"/>
              </a:spcBef>
              <a:spcAft>
                <a:spcPts val="0"/>
              </a:spcAft>
              <a:buClr>
                <a:schemeClr val="dk1"/>
              </a:buClr>
              <a:buSzPts val="3600"/>
              <a:buNone/>
              <a:defRPr sz="4800">
                <a:solidFill>
                  <a:schemeClr val="dk1"/>
                </a:solidFill>
              </a:defRPr>
            </a:lvl9pPr>
          </a:lstStyle>
          <a:p>
            <a:endParaRPr/>
          </a:p>
        </p:txBody>
      </p:sp>
      <p:sp>
        <p:nvSpPr>
          <p:cNvPr id="52" name="Google Shape;52;p9"/>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3" name="Google Shape;53;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15285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8142-505B-4DE8-A7A0-667C9B7A38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CFCDAF-C829-48D6-B649-42827DCBFA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0A6A1-ED14-4967-B222-126CD6C3A151}"/>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5" name="Footer Placeholder 4">
            <a:extLst>
              <a:ext uri="{FF2B5EF4-FFF2-40B4-BE49-F238E27FC236}">
                <a16:creationId xmlns:a16="http://schemas.microsoft.com/office/drawing/2014/main" id="{88BD87E5-A21B-4A21-AC57-04E87F35B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EFA5D-721F-4569-B666-27B85DC83B81}"/>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159198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DC33-CCC6-4C42-93B6-8353343F0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00399D-7721-419C-A0D4-E3B6E6632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B7D3D-FC2A-4F32-A730-F1991CA0AAE5}"/>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5" name="Footer Placeholder 4">
            <a:extLst>
              <a:ext uri="{FF2B5EF4-FFF2-40B4-BE49-F238E27FC236}">
                <a16:creationId xmlns:a16="http://schemas.microsoft.com/office/drawing/2014/main" id="{B86EEC5C-E49E-4E5B-AB08-B7FE4BCEE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D34FE-434A-4FD5-80D7-5B243A6CD6FE}"/>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228142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577F-22FB-4225-B8A4-D231C3395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665B8-62FA-48D2-8636-847962EF57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567EAC-295C-4DD6-8C02-122AE548C4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B54AFD-15C4-4878-93B5-B6360739F4A1}"/>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6" name="Footer Placeholder 5">
            <a:extLst>
              <a:ext uri="{FF2B5EF4-FFF2-40B4-BE49-F238E27FC236}">
                <a16:creationId xmlns:a16="http://schemas.microsoft.com/office/drawing/2014/main" id="{50B6BFCE-5AF7-4375-BA2A-86E65FA6F9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66593-E439-4904-B99A-2554CC35F040}"/>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2114759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CD1E-D327-4696-857A-1A203AB390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5777B5-B525-430D-B06B-71BDD8FAA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E0C1C1-F461-4B47-94D2-D31C9025E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AF2783-4BCF-4713-8C24-999F9C7AB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3BAF1-B853-41F6-80C0-D7024F27B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40695-1F70-47A4-811B-7086370EEC44}"/>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8" name="Footer Placeholder 7">
            <a:extLst>
              <a:ext uri="{FF2B5EF4-FFF2-40B4-BE49-F238E27FC236}">
                <a16:creationId xmlns:a16="http://schemas.microsoft.com/office/drawing/2014/main" id="{749B05C6-4911-4102-8D7B-808ABF31D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F95412-9400-4374-A57D-AE49022EAA2F}"/>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179820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71F2-C711-4508-82EA-D7F2F137BC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3619A-E882-41D6-A2CD-EAA606D7BC89}"/>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4" name="Footer Placeholder 3">
            <a:extLst>
              <a:ext uri="{FF2B5EF4-FFF2-40B4-BE49-F238E27FC236}">
                <a16:creationId xmlns:a16="http://schemas.microsoft.com/office/drawing/2014/main" id="{92B69DFD-C5CC-4BFC-BFD0-6CCF395C64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C21E4-C6CA-4319-BEA2-5FC434FA062F}"/>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297287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A6CE7-DBAE-4429-B9B4-451D26F1F1E1}"/>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3" name="Footer Placeholder 2">
            <a:extLst>
              <a:ext uri="{FF2B5EF4-FFF2-40B4-BE49-F238E27FC236}">
                <a16:creationId xmlns:a16="http://schemas.microsoft.com/office/drawing/2014/main" id="{0D3CEBBA-F9E8-4E36-961E-A8F1D42552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1F631F-920A-47CA-80BB-28CE0B29A342}"/>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312842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D7F0-B03F-46E4-8582-0F158E524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0853BB-5457-4BD7-A212-DA1E78D7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67A1C-059C-4DF1-9F2D-C0FFD6F21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5B829-9BFA-4962-AB38-A44BBE729C26}"/>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6" name="Footer Placeholder 5">
            <a:extLst>
              <a:ext uri="{FF2B5EF4-FFF2-40B4-BE49-F238E27FC236}">
                <a16:creationId xmlns:a16="http://schemas.microsoft.com/office/drawing/2014/main" id="{B35BC87C-B19E-404C-B00E-38EFD898C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3BDEE-F279-4685-BB3E-8E11310215CC}"/>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284142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C107-9308-4B13-9224-56766D647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8A30BB-2777-4CC0-B798-3431E560E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97325A-7EE6-4738-AEA2-8FA688F62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D9E7A-0B3E-4F12-B549-C7ED134F0DE4}"/>
              </a:ext>
            </a:extLst>
          </p:cNvPr>
          <p:cNvSpPr>
            <a:spLocks noGrp="1"/>
          </p:cNvSpPr>
          <p:nvPr>
            <p:ph type="dt" sz="half" idx="10"/>
          </p:nvPr>
        </p:nvSpPr>
        <p:spPr/>
        <p:txBody>
          <a:bodyPr/>
          <a:lstStyle/>
          <a:p>
            <a:fld id="{D2420EB0-51D1-46FD-AFC7-43081520D92D}" type="datetimeFigureOut">
              <a:rPr lang="en-US" smtClean="0"/>
              <a:t>8/13/2021</a:t>
            </a:fld>
            <a:endParaRPr lang="en-US"/>
          </a:p>
        </p:txBody>
      </p:sp>
      <p:sp>
        <p:nvSpPr>
          <p:cNvPr id="6" name="Footer Placeholder 5">
            <a:extLst>
              <a:ext uri="{FF2B5EF4-FFF2-40B4-BE49-F238E27FC236}">
                <a16:creationId xmlns:a16="http://schemas.microsoft.com/office/drawing/2014/main" id="{4E425876-0E3A-4900-9F7A-3939753AE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849BE-6DE6-4F41-B4A0-5C4182548AB6}"/>
              </a:ext>
            </a:extLst>
          </p:cNvPr>
          <p:cNvSpPr>
            <a:spLocks noGrp="1"/>
          </p:cNvSpPr>
          <p:nvPr>
            <p:ph type="sldNum" sz="quarter" idx="12"/>
          </p:nvPr>
        </p:nvSpPr>
        <p:spPr/>
        <p:txBody>
          <a:bodyPr/>
          <a:lstStyle/>
          <a:p>
            <a:fld id="{D0CD4307-2BC9-47C7-8872-556F8F4A89F6}" type="slidenum">
              <a:rPr lang="en-US" smtClean="0"/>
              <a:t>‹#›</a:t>
            </a:fld>
            <a:endParaRPr lang="en-US"/>
          </a:p>
        </p:txBody>
      </p:sp>
    </p:spTree>
    <p:extLst>
      <p:ext uri="{BB962C8B-B14F-4D97-AF65-F5344CB8AC3E}">
        <p14:creationId xmlns:p14="http://schemas.microsoft.com/office/powerpoint/2010/main" val="225875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4EB858-1F58-49DD-AEA2-0ABF3484C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399958-9F21-4144-961B-C9DE49665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9345D-86E7-45EC-8752-AC6164F6A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20EB0-51D1-46FD-AFC7-43081520D92D}" type="datetimeFigureOut">
              <a:rPr lang="en-US" smtClean="0"/>
              <a:t>8/13/2021</a:t>
            </a:fld>
            <a:endParaRPr lang="en-US"/>
          </a:p>
        </p:txBody>
      </p:sp>
      <p:sp>
        <p:nvSpPr>
          <p:cNvPr id="5" name="Footer Placeholder 4">
            <a:extLst>
              <a:ext uri="{FF2B5EF4-FFF2-40B4-BE49-F238E27FC236}">
                <a16:creationId xmlns:a16="http://schemas.microsoft.com/office/drawing/2014/main" id="{55E01EA0-F7F5-496E-BCDE-252836E02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9028DC-0672-4218-BFAF-910BA0E11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D4307-2BC9-47C7-8872-556F8F4A89F6}" type="slidenum">
              <a:rPr lang="en-US" smtClean="0"/>
              <a:t>‹#›</a:t>
            </a:fld>
            <a:endParaRPr lang="en-US"/>
          </a:p>
        </p:txBody>
      </p:sp>
    </p:spTree>
    <p:extLst>
      <p:ext uri="{BB962C8B-B14F-4D97-AF65-F5344CB8AC3E}">
        <p14:creationId xmlns:p14="http://schemas.microsoft.com/office/powerpoint/2010/main" val="1520385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t="1538" b="-1538"/>
          <a:stretch/>
        </p:blipFill>
        <p:spPr bwMode="black">
          <a:xfrm>
            <a:off x="0" y="6126481"/>
            <a:ext cx="12192000" cy="742951"/>
          </a:xfrm>
          <a:prstGeom prst="rect">
            <a:avLst/>
          </a:prstGeom>
        </p:spPr>
      </p:pic>
      <p:sp>
        <p:nvSpPr>
          <p:cNvPr id="2" name="Title Placeholder 1"/>
          <p:cNvSpPr>
            <a:spLocks noGrp="1"/>
          </p:cNvSpPr>
          <p:nvPr>
            <p:ph type="title"/>
          </p:nvPr>
        </p:nvSpPr>
        <p:spPr>
          <a:xfrm>
            <a:off x="1451580" y="804520"/>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80"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30372"/>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8/13/2021</a:t>
            </a:fld>
            <a:endParaRPr lang="en-US" dirty="0"/>
          </a:p>
        </p:txBody>
      </p:sp>
      <p:sp>
        <p:nvSpPr>
          <p:cNvPr id="5" name="Footer Placeholder 4"/>
          <p:cNvSpPr>
            <a:spLocks noGrp="1"/>
          </p:cNvSpPr>
          <p:nvPr>
            <p:ph type="ftr" sz="quarter" idx="3"/>
          </p:nvPr>
        </p:nvSpPr>
        <p:spPr>
          <a:xfrm>
            <a:off x="1451579" y="329309"/>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1" y="798973"/>
            <a:ext cx="811019" cy="503579"/>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04918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57" r:id="rId3"/>
    <p:sldLayoutId id="2147483767" r:id="rId4"/>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71"/>
        <p:cNvGrpSpPr/>
        <p:nvPr/>
      </p:nvGrpSpPr>
      <p:grpSpPr>
        <a:xfrm>
          <a:off x="0" y="0"/>
          <a:ext cx="0" cy="0"/>
          <a:chOff x="0" y="0"/>
          <a:chExt cx="0" cy="0"/>
        </a:xfrm>
      </p:grpSpPr>
      <p:sp>
        <p:nvSpPr>
          <p:cNvPr id="79" name="Rectangle 7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7"/>
            <a:ext cx="12192000" cy="410594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1" name="Picture 8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49"/>
          </a:xfrm>
          <a:prstGeom prst="rect">
            <a:avLst/>
          </a:prstGeom>
        </p:spPr>
      </p:pic>
      <p:cxnSp>
        <p:nvCxnSpPr>
          <p:cNvPr id="83" name="Straight Connector 8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1"/>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7" name="Rectangle 86">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489"/>
          </a:p>
        </p:txBody>
      </p:sp>
      <p:sp>
        <p:nvSpPr>
          <p:cNvPr id="89" name="Rectangle 88">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7"/>
            <a:ext cx="12192000" cy="410594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lgn="ctr"/>
            <a:endParaRPr lang="en-US" sz="2489"/>
          </a:p>
        </p:txBody>
      </p:sp>
      <p:sp>
        <p:nvSpPr>
          <p:cNvPr id="72" name="Google Shape;72;p13"/>
          <p:cNvSpPr txBox="1">
            <a:spLocks noGrp="1"/>
          </p:cNvSpPr>
          <p:nvPr>
            <p:ph type="title"/>
          </p:nvPr>
        </p:nvSpPr>
        <p:spPr>
          <a:xfrm>
            <a:off x="5770072" y="964769"/>
            <a:ext cx="4966432" cy="2376916"/>
          </a:xfrm>
          <a:prstGeom prst="rect">
            <a:avLst/>
          </a:prstGeom>
        </p:spPr>
        <p:txBody>
          <a:bodyPr spcFirstLastPara="1" vert="horz" lIns="121920" tIns="60960" rIns="121920" bIns="0" rtl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defTabSz="1219170">
              <a:spcBef>
                <a:spcPct val="0"/>
              </a:spcBef>
              <a:spcAft>
                <a:spcPts val="0"/>
              </a:spcAft>
            </a:pPr>
            <a:r>
              <a:rPr lang="en-US" sz="5067" dirty="0">
                <a:solidFill>
                  <a:schemeClr val="tx1"/>
                </a:solidFill>
              </a:rPr>
              <a:t>Data Visualization</a:t>
            </a:r>
          </a:p>
        </p:txBody>
      </p:sp>
      <p:sp>
        <p:nvSpPr>
          <p:cNvPr id="73" name="Google Shape;73;p13"/>
          <p:cNvSpPr txBox="1">
            <a:spLocks noGrp="1"/>
          </p:cNvSpPr>
          <p:nvPr>
            <p:ph type="subTitle" idx="1"/>
          </p:nvPr>
        </p:nvSpPr>
        <p:spPr>
          <a:xfrm>
            <a:off x="5770074" y="3529159"/>
            <a:ext cx="5284778" cy="1612688"/>
          </a:xfrm>
          <a:prstGeom prst="rect">
            <a:avLst/>
          </a:prstGeom>
        </p:spPr>
        <p:txBody>
          <a:bodyPr spcFirstLastPara="1" vert="horz" lIns="121920" tIns="121920" rIns="121920" bIns="121920" rtlCol="0"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defTabSz="1219170">
              <a:spcBef>
                <a:spcPts val="1333"/>
              </a:spcBef>
              <a:spcAft>
                <a:spcPts val="0"/>
              </a:spcAft>
              <a:buSzPct val="100000"/>
            </a:pPr>
            <a:r>
              <a:rPr lang="en-US" sz="2933" cap="all" dirty="0"/>
              <a:t>Data Analytics Bootcamp</a:t>
            </a:r>
          </a:p>
          <a:p>
            <a:pPr marL="0" lvl="0" indent="0" algn="l" defTabSz="1219170">
              <a:spcBef>
                <a:spcPts val="1333"/>
              </a:spcBef>
              <a:spcAft>
                <a:spcPts val="0"/>
              </a:spcAft>
              <a:buSzPct val="100000"/>
            </a:pPr>
            <a:r>
              <a:rPr lang="en-US" sz="2933" cap="all" dirty="0"/>
              <a:t>XBUS 400.04</a:t>
            </a:r>
          </a:p>
        </p:txBody>
      </p:sp>
      <p:grpSp>
        <p:nvGrpSpPr>
          <p:cNvPr id="91" name="Group 90">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92" name="Rectangle 91">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489"/>
            </a:p>
          </p:txBody>
        </p:sp>
        <p:sp>
          <p:nvSpPr>
            <p:cNvPr id="93" name="Rectangle 92">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489"/>
            </a:p>
          </p:txBody>
        </p:sp>
      </p:grpSp>
      <p:pic>
        <p:nvPicPr>
          <p:cNvPr id="74" name="Google Shape;74;p13"/>
          <p:cNvPicPr preferRelativeResize="0"/>
          <p:nvPr/>
        </p:nvPicPr>
        <p:blipFill rotWithShape="1">
          <a:blip r:embed="rId4"/>
          <a:srcRect t="-21512" b="-21512"/>
          <a:stretch/>
        </p:blipFill>
        <p:spPr>
          <a:xfrm>
            <a:off x="1271223" y="1116345"/>
            <a:ext cx="3362141" cy="3866172"/>
          </a:xfrm>
          <a:prstGeom prst="rect">
            <a:avLst/>
          </a:prstGeom>
          <a:noFill/>
        </p:spPr>
      </p:pic>
      <p:cxnSp>
        <p:nvCxnSpPr>
          <p:cNvPr id="95" name="Straight Connector 94">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7" name="Picture 96">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49"/>
          </a:xfrm>
          <a:prstGeom prst="rect">
            <a:avLst/>
          </a:prstGeom>
        </p:spPr>
      </p:pic>
      <p:cxnSp>
        <p:nvCxnSpPr>
          <p:cNvPr id="99" name="Straight Connector 98">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95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B0AA-C653-4C58-8C98-1E9BD1C7D989}"/>
              </a:ext>
            </a:extLst>
          </p:cNvPr>
          <p:cNvSpPr>
            <a:spLocks noGrp="1"/>
          </p:cNvSpPr>
          <p:nvPr>
            <p:ph type="title"/>
          </p:nvPr>
        </p:nvSpPr>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700" dirty="0">
                <a:latin typeface="+mj-lt"/>
              </a:rPr>
              <a:t>Week 3,  Friday, August 13, 2021</a:t>
            </a:r>
            <a:br>
              <a:rPr lang="en-US" dirty="0">
                <a:latin typeface="+mj-lt"/>
              </a:rPr>
            </a:br>
            <a:r>
              <a:rPr lang="en-US" sz="2200" dirty="0">
                <a:latin typeface="+mj-lt"/>
              </a:rPr>
              <a:t>6:30 p.m. – 7:30 p.m.</a:t>
            </a:r>
          </a:p>
        </p:txBody>
      </p:sp>
      <p:sp>
        <p:nvSpPr>
          <p:cNvPr id="3" name="Content Placeholder 2">
            <a:extLst>
              <a:ext uri="{FF2B5EF4-FFF2-40B4-BE49-F238E27FC236}">
                <a16:creationId xmlns:a16="http://schemas.microsoft.com/office/drawing/2014/main" id="{C3D60EBE-4051-4886-959C-44EAFCEBE540}"/>
              </a:ext>
            </a:extLst>
          </p:cNvPr>
          <p:cNvSpPr>
            <a:spLocks noGrp="1"/>
          </p:cNvSpPr>
          <p:nvPr>
            <p:ph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150000"/>
              </a:lnSpc>
              <a:buClr>
                <a:schemeClr val="accent1"/>
              </a:buClr>
            </a:pPr>
            <a:r>
              <a:rPr lang="en-US" sz="2000" dirty="0">
                <a:latin typeface="+mn-lt"/>
              </a:rPr>
              <a:t>Tableau installation</a:t>
            </a:r>
          </a:p>
          <a:p>
            <a:pPr>
              <a:lnSpc>
                <a:spcPct val="150000"/>
              </a:lnSpc>
              <a:buClr>
                <a:schemeClr val="accent1"/>
              </a:buClr>
            </a:pPr>
            <a:r>
              <a:rPr lang="en-US" sz="2000" dirty="0">
                <a:latin typeface="+mn-lt"/>
              </a:rPr>
              <a:t>Introduction to Tableau</a:t>
            </a:r>
          </a:p>
          <a:p>
            <a:pPr>
              <a:lnSpc>
                <a:spcPct val="150000"/>
              </a:lnSpc>
              <a:buClr>
                <a:schemeClr val="accent1"/>
              </a:buClr>
            </a:pPr>
            <a:r>
              <a:rPr lang="en-US" sz="2000" dirty="0">
                <a:latin typeface="+mn-lt"/>
              </a:rPr>
              <a:t>Connecting to data sources</a:t>
            </a:r>
          </a:p>
          <a:p>
            <a:pPr>
              <a:lnSpc>
                <a:spcPct val="150000"/>
              </a:lnSpc>
              <a:buClr>
                <a:schemeClr val="accent1"/>
              </a:buClr>
            </a:pPr>
            <a:r>
              <a:rPr lang="en-US" sz="2000" dirty="0">
                <a:latin typeface="+mn-lt"/>
              </a:rPr>
              <a:t>Tableau user interface</a:t>
            </a:r>
          </a:p>
          <a:p>
            <a:pPr>
              <a:lnSpc>
                <a:spcPct val="150000"/>
              </a:lnSpc>
              <a:buClr>
                <a:schemeClr val="accent1"/>
              </a:buClr>
            </a:pPr>
            <a:r>
              <a:rPr lang="en-US" sz="2000" dirty="0">
                <a:latin typeface="+mn-lt"/>
              </a:rPr>
              <a:t>Working with discrete and continuous data</a:t>
            </a:r>
          </a:p>
        </p:txBody>
      </p:sp>
    </p:spTree>
    <p:extLst>
      <p:ext uri="{BB962C8B-B14F-4D97-AF65-F5344CB8AC3E}">
        <p14:creationId xmlns:p14="http://schemas.microsoft.com/office/powerpoint/2010/main" val="394950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67">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0" name="Straight Connector 6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4" name="Rectangle 73">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73A9356-0C93-4088-B668-ED671A3A7A14}"/>
              </a:ext>
            </a:extLst>
          </p:cNvPr>
          <p:cNvSpPr>
            <a:spLocks noGrp="1"/>
          </p:cNvSpPr>
          <p:nvPr>
            <p:ph type="body" sz="half" idx="2"/>
          </p:nvPr>
        </p:nvSpPr>
        <p:spPr>
          <a:xfrm>
            <a:off x="4924851" y="729587"/>
            <a:ext cx="6862758" cy="5772812"/>
          </a:xfrm>
        </p:spPr>
        <p:txBody>
          <a:bodyPr vert="horz" lIns="91440" tIns="45720" rIns="91440" bIns="45720" rtlCol="0" anchor="ctr">
            <a:normAutofit/>
          </a:bodyPr>
          <a:lstStyle/>
          <a:p>
            <a:pPr marL="285750" indent="-283464" defTabSz="914400">
              <a:lnSpc>
                <a:spcPct val="110000"/>
              </a:lnSpc>
              <a:spcBef>
                <a:spcPts val="600"/>
              </a:spcBef>
              <a:spcAft>
                <a:spcPts val="600"/>
              </a:spcAft>
              <a:buFont typeface="Arial" panose="020B0604020202020204" pitchFamily="34" charset="0"/>
              <a:buChar char="•"/>
            </a:pPr>
            <a:r>
              <a:rPr lang="en-US" sz="2400" dirty="0"/>
              <a:t>Uses </a:t>
            </a:r>
            <a:r>
              <a:rPr lang="en-US" sz="2400" dirty="0" err="1"/>
              <a:t>VizQL</a:t>
            </a:r>
            <a:r>
              <a:rPr lang="en-US" sz="2400" dirty="0"/>
              <a:t>, a visual query language to convert drag-and-drop actions into data queries.</a:t>
            </a:r>
          </a:p>
          <a:p>
            <a:pPr marL="285750" indent="-283464" defTabSz="914400">
              <a:lnSpc>
                <a:spcPct val="110000"/>
              </a:lnSpc>
              <a:spcBef>
                <a:spcPts val="600"/>
              </a:spcBef>
              <a:spcAft>
                <a:spcPts val="600"/>
              </a:spcAft>
              <a:buFont typeface="Arial" panose="020B0604020202020204" pitchFamily="34" charset="0"/>
              <a:buChar char="•"/>
            </a:pPr>
            <a:r>
              <a:rPr lang="en-US" sz="2400" dirty="0"/>
              <a:t>Offers 3 different annual subscription types — Creator, Explorer, and Viewer.</a:t>
            </a:r>
          </a:p>
          <a:p>
            <a:pPr marL="285750" indent="-283464" defTabSz="914400">
              <a:lnSpc>
                <a:spcPct val="110000"/>
              </a:lnSpc>
              <a:spcBef>
                <a:spcPts val="600"/>
              </a:spcBef>
              <a:spcAft>
                <a:spcPts val="600"/>
              </a:spcAft>
              <a:buFont typeface="Arial" panose="020B0604020202020204" pitchFamily="34" charset="0"/>
              <a:buChar char="•"/>
            </a:pPr>
            <a:r>
              <a:rPr lang="en-US" sz="2400" dirty="0"/>
              <a:t>Creator subscription is $840 dollars a year and is only option available for individuals. </a:t>
            </a:r>
          </a:p>
          <a:p>
            <a:pPr marL="285750" indent="-283464" defTabSz="914400">
              <a:lnSpc>
                <a:spcPct val="110000"/>
              </a:lnSpc>
              <a:spcBef>
                <a:spcPts val="600"/>
              </a:spcBef>
              <a:spcAft>
                <a:spcPts val="600"/>
              </a:spcAft>
              <a:buFont typeface="Arial" panose="020B0604020202020204" pitchFamily="34" charset="0"/>
              <a:buChar char="•"/>
            </a:pPr>
            <a:r>
              <a:rPr lang="en-US" sz="2400" dirty="0"/>
              <a:t>Companies can purchase Creator subscription for their employees, along with the two other subscription option— Explorer and Viewer.</a:t>
            </a:r>
          </a:p>
        </p:txBody>
      </p:sp>
      <p:pic>
        <p:nvPicPr>
          <p:cNvPr id="9" name="Picture 8">
            <a:extLst>
              <a:ext uri="{FF2B5EF4-FFF2-40B4-BE49-F238E27FC236}">
                <a16:creationId xmlns:a16="http://schemas.microsoft.com/office/drawing/2014/main" id="{0A205A3E-AC10-4CEB-B302-306A607D5F58}"/>
              </a:ext>
            </a:extLst>
          </p:cNvPr>
          <p:cNvPicPr>
            <a:picLocks noChangeAspect="1"/>
          </p:cNvPicPr>
          <p:nvPr/>
        </p:nvPicPr>
        <p:blipFill rotWithShape="1">
          <a:blip r:embed="rId4">
            <a:extLst>
              <a:ext uri="{28A0092B-C50C-407E-A947-70E740481C1C}">
                <a14:useLocalDpi xmlns:a14="http://schemas.microsoft.com/office/drawing/2010/main" val="0"/>
              </a:ext>
            </a:extLst>
          </a:blip>
          <a:srcRect l="16024" r="18410"/>
          <a:stretch/>
        </p:blipFill>
        <p:spPr>
          <a:xfrm>
            <a:off x="181986" y="2663451"/>
            <a:ext cx="4201756" cy="1531097"/>
          </a:xfrm>
          <a:prstGeom prst="rect">
            <a:avLst/>
          </a:prstGeom>
        </p:spPr>
      </p:pic>
    </p:spTree>
    <p:extLst>
      <p:ext uri="{BB962C8B-B14F-4D97-AF65-F5344CB8AC3E}">
        <p14:creationId xmlns:p14="http://schemas.microsoft.com/office/powerpoint/2010/main" val="146101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6" name="Picture 8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8" name="Straight Connector 8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2" name="Rectangle 91">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3082714-89C2-422E-9C26-14936188135D}"/>
              </a:ext>
            </a:extLst>
          </p:cNvPr>
          <p:cNvSpPr>
            <a:spLocks noGrp="1"/>
          </p:cNvSpPr>
          <p:nvPr>
            <p:ph type="title"/>
          </p:nvPr>
        </p:nvSpPr>
        <p:spPr>
          <a:xfrm>
            <a:off x="659301" y="1474969"/>
            <a:ext cx="2823919" cy="1868760"/>
          </a:xfrm>
        </p:spPr>
        <p:txBody>
          <a:bodyPr vert="horz" lIns="91440" tIns="45720" rIns="91440" bIns="0" rtlCol="0" anchor="b">
            <a:normAutofit/>
          </a:bodyPr>
          <a:lstStyle/>
          <a:p>
            <a:pPr algn="ctr" defTabSz="914400"/>
            <a:r>
              <a:rPr lang="en-US" sz="3600" cap="none" dirty="0"/>
              <a:t>Tableau Products</a:t>
            </a:r>
          </a:p>
        </p:txBody>
      </p:sp>
      <p:cxnSp>
        <p:nvCxnSpPr>
          <p:cNvPr id="96" name="Straight Connector 95">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98" name="Group 97">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99" name="Rectangle 98">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2" name="Rectangle 101">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6" name="Straight Connector 105">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6C0BADFF-F272-4FA8-9271-EEC21B3FCCDD}"/>
              </a:ext>
            </a:extLst>
          </p:cNvPr>
          <p:cNvGraphicFramePr>
            <a:graphicFrameLocks noGrp="1"/>
          </p:cNvGraphicFramePr>
          <p:nvPr>
            <p:extLst>
              <p:ext uri="{D42A27DB-BD31-4B8C-83A1-F6EECF244321}">
                <p14:modId xmlns:p14="http://schemas.microsoft.com/office/powerpoint/2010/main" val="4215759820"/>
              </p:ext>
            </p:extLst>
          </p:nvPr>
        </p:nvGraphicFramePr>
        <p:xfrm>
          <a:off x="4615127" y="1137148"/>
          <a:ext cx="6282920" cy="3869120"/>
        </p:xfrm>
        <a:graphic>
          <a:graphicData uri="http://schemas.openxmlformats.org/drawingml/2006/table">
            <a:tbl>
              <a:tblPr bandRow="1">
                <a:tableStyleId>{69012ECD-51FC-41F1-AA8D-1B2483CD663E}</a:tableStyleId>
              </a:tblPr>
              <a:tblGrid>
                <a:gridCol w="726624">
                  <a:extLst>
                    <a:ext uri="{9D8B030D-6E8A-4147-A177-3AD203B41FA5}">
                      <a16:colId xmlns:a16="http://schemas.microsoft.com/office/drawing/2014/main" val="2393404262"/>
                    </a:ext>
                  </a:extLst>
                </a:gridCol>
                <a:gridCol w="5556296">
                  <a:extLst>
                    <a:ext uri="{9D8B030D-6E8A-4147-A177-3AD203B41FA5}">
                      <a16:colId xmlns:a16="http://schemas.microsoft.com/office/drawing/2014/main" val="2153936683"/>
                    </a:ext>
                  </a:extLst>
                </a:gridCol>
              </a:tblGrid>
              <a:tr h="745142">
                <a:tc>
                  <a:txBody>
                    <a:bodyPr/>
                    <a:lstStyle/>
                    <a:p>
                      <a:r>
                        <a:rPr lang="en-US" sz="1300">
                          <a:solidFill>
                            <a:schemeClr val="tx1"/>
                          </a:solidFill>
                        </a:rPr>
                        <a:t>Tableau Desktop</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rPr>
                        <a:t>Data visualization software you can download on your computer. It allows you to connect to a variety of data sources and create interactive visualizations and dashboards that can be shared with others.</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9950271"/>
                  </a:ext>
                </a:extLst>
              </a:tr>
              <a:tr h="791831">
                <a:tc>
                  <a:txBody>
                    <a:bodyPr/>
                    <a:lstStyle/>
                    <a:p>
                      <a:r>
                        <a:rPr lang="en-US" sz="1300">
                          <a:solidFill>
                            <a:schemeClr val="tx1"/>
                          </a:solidFill>
                        </a:rPr>
                        <a:t>Tableau Server</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rPr>
                        <a:t>Enterprise-scale platform that allows businesses to securely manage employee access and how content created by their users with Tableau Desktop is published and distributed. </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31834"/>
                  </a:ext>
                </a:extLst>
              </a:tr>
              <a:tr h="577005">
                <a:tc>
                  <a:txBody>
                    <a:bodyPr/>
                    <a:lstStyle/>
                    <a:p>
                      <a:r>
                        <a:rPr lang="en-US" sz="1300">
                          <a:solidFill>
                            <a:schemeClr val="tx1"/>
                          </a:solidFill>
                        </a:rPr>
                        <a:t>Tableau Online</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rPr>
                        <a:t>A private cloud-based solution that allows users to securing share and distribute their visualizations and dashboards. </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220522"/>
                  </a:ext>
                </a:extLst>
              </a:tr>
              <a:tr h="1030364">
                <a:tc>
                  <a:txBody>
                    <a:bodyPr/>
                    <a:lstStyle/>
                    <a:p>
                      <a:r>
                        <a:rPr lang="en-US" sz="1300">
                          <a:solidFill>
                            <a:schemeClr val="tx1"/>
                          </a:solidFill>
                        </a:rPr>
                        <a:t>Tableau Public</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rPr>
                        <a:t>A free service that allows users to create and publish their data visualizations. While the visualizations can be embedded into other webpages and shared via social media, you cannot save your work offline and the visualizations are automatically published and publicly available.</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8492724"/>
                  </a:ext>
                </a:extLst>
              </a:tr>
              <a:tr h="724778">
                <a:tc>
                  <a:txBody>
                    <a:bodyPr/>
                    <a:lstStyle/>
                    <a:p>
                      <a:r>
                        <a:rPr lang="en-US" sz="1300">
                          <a:solidFill>
                            <a:schemeClr val="tx1"/>
                          </a:solidFill>
                        </a:rPr>
                        <a:t>Tableau Reader</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r>
                        <a:rPr lang="en-US" sz="1300" dirty="0">
                          <a:solidFill>
                            <a:schemeClr val="tx1"/>
                          </a:solidFill>
                        </a:rPr>
                        <a:t>A free desktop application that allows users to view and interact with visualizations and dashboards built with Tableau Desktop. However, users cannot make any changes or edits to the visualizations.</a:t>
                      </a:r>
                    </a:p>
                  </a:txBody>
                  <a:tcPr marL="68739" marR="68739" marT="34369" marB="34369"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3319641"/>
                  </a:ext>
                </a:extLst>
              </a:tr>
            </a:tbl>
          </a:graphicData>
        </a:graphic>
      </p:graphicFrame>
    </p:spTree>
    <p:extLst>
      <p:ext uri="{BB962C8B-B14F-4D97-AF65-F5344CB8AC3E}">
        <p14:creationId xmlns:p14="http://schemas.microsoft.com/office/powerpoint/2010/main" val="298053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8" name="Picture 13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0" name="Straight Connector 13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4" name="Rectangle 143">
            <a:extLst>
              <a:ext uri="{FF2B5EF4-FFF2-40B4-BE49-F238E27FC236}">
                <a16:creationId xmlns:a16="http://schemas.microsoft.com/office/drawing/2014/main" id="{9AB26DBC-1F7F-4AC0-A88C-69712701E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6F099884-7695-4976-8EBD-ECB5AF053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3082714-89C2-422E-9C26-14936188135D}"/>
              </a:ext>
            </a:extLst>
          </p:cNvPr>
          <p:cNvSpPr>
            <a:spLocks noGrp="1"/>
          </p:cNvSpPr>
          <p:nvPr>
            <p:ph type="title"/>
          </p:nvPr>
        </p:nvSpPr>
        <p:spPr>
          <a:xfrm>
            <a:off x="8673476" y="1468464"/>
            <a:ext cx="2858835" cy="1873219"/>
          </a:xfrm>
        </p:spPr>
        <p:txBody>
          <a:bodyPr vert="horz" lIns="91440" tIns="45720" rIns="91440" bIns="0" rtlCol="0" anchor="b">
            <a:normAutofit/>
          </a:bodyPr>
          <a:lstStyle/>
          <a:p>
            <a:pPr algn="ctr" defTabSz="914400"/>
            <a:r>
              <a:rPr lang="en-US" sz="3600" cap="none" dirty="0"/>
              <a:t>Start Page</a:t>
            </a:r>
          </a:p>
        </p:txBody>
      </p:sp>
      <p:grpSp>
        <p:nvGrpSpPr>
          <p:cNvPr id="148" name="Group 147">
            <a:extLst>
              <a:ext uri="{FF2B5EF4-FFF2-40B4-BE49-F238E27FC236}">
                <a16:creationId xmlns:a16="http://schemas.microsoft.com/office/drawing/2014/main" id="{32F6B6B9-C579-41A6-A7D1-A7AB4AA6D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149" name="Rectangle 148">
              <a:extLst>
                <a:ext uri="{FF2B5EF4-FFF2-40B4-BE49-F238E27FC236}">
                  <a16:creationId xmlns:a16="http://schemas.microsoft.com/office/drawing/2014/main" id="{DC0B55B5-5A26-423B-ACDC-B151A280A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8AD2DF8D-6B65-43EB-86A8-9DB52572A0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2" name="Rectangle 151">
            <a:extLst>
              <a:ext uri="{FF2B5EF4-FFF2-40B4-BE49-F238E27FC236}">
                <a16:creationId xmlns:a16="http://schemas.microsoft.com/office/drawing/2014/main" id="{74163961-0280-48BA-BC84-97E03B00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8806"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a:extLst>
              <a:ext uri="{FF2B5EF4-FFF2-40B4-BE49-F238E27FC236}">
                <a16:creationId xmlns:a16="http://schemas.microsoft.com/office/drawing/2014/main" id="{BFAC20BB-5902-4D8F-9A2A-E4B516EF3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6" name="Picture 155">
            <a:extLst>
              <a:ext uri="{FF2B5EF4-FFF2-40B4-BE49-F238E27FC236}">
                <a16:creationId xmlns:a16="http://schemas.microsoft.com/office/drawing/2014/main" id="{FC7852F8-6371-4D0E-ADF1-AD67B8FD8F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8" name="Straight Connector 157">
            <a:extLst>
              <a:ext uri="{FF2B5EF4-FFF2-40B4-BE49-F238E27FC236}">
                <a16:creationId xmlns:a16="http://schemas.microsoft.com/office/drawing/2014/main" id="{60356817-A471-4572-AE96-579F6D6BFD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DEE1BEA-8D87-4465-9347-7AB0C4DD0F9A}"/>
              </a:ext>
            </a:extLst>
          </p:cNvPr>
          <p:cNvPicPr>
            <a:picLocks noChangeAspect="1"/>
          </p:cNvPicPr>
          <p:nvPr/>
        </p:nvPicPr>
        <p:blipFill rotWithShape="1">
          <a:blip r:embed="rId4">
            <a:extLst>
              <a:ext uri="{28A0092B-C50C-407E-A947-70E740481C1C}">
                <a14:useLocalDpi xmlns:a14="http://schemas.microsoft.com/office/drawing/2010/main" val="0"/>
              </a:ext>
            </a:extLst>
          </a:blip>
          <a:srcRect b="1757"/>
          <a:stretch/>
        </p:blipFill>
        <p:spPr>
          <a:xfrm>
            <a:off x="1424635" y="729587"/>
            <a:ext cx="5801114" cy="4425458"/>
          </a:xfrm>
          <a:prstGeom prst="rect">
            <a:avLst/>
          </a:prstGeom>
        </p:spPr>
      </p:pic>
      <p:sp>
        <p:nvSpPr>
          <p:cNvPr id="9" name="TextBox 8">
            <a:extLst>
              <a:ext uri="{FF2B5EF4-FFF2-40B4-BE49-F238E27FC236}">
                <a16:creationId xmlns:a16="http://schemas.microsoft.com/office/drawing/2014/main" id="{B98592E8-6837-474C-AEEC-90AF582C97E7}"/>
              </a:ext>
            </a:extLst>
          </p:cNvPr>
          <p:cNvSpPr txBox="1"/>
          <p:nvPr/>
        </p:nvSpPr>
        <p:spPr>
          <a:xfrm>
            <a:off x="8665973" y="3884730"/>
            <a:ext cx="3072140" cy="369332"/>
          </a:xfrm>
          <a:prstGeom prst="rect">
            <a:avLst/>
          </a:prstGeom>
          <a:noFill/>
        </p:spPr>
        <p:txBody>
          <a:bodyPr wrap="square" rtlCol="0">
            <a:spAutoFit/>
          </a:bodyPr>
          <a:lstStyle/>
          <a:p>
            <a:pPr marL="182880" indent="-182880">
              <a:spcAft>
                <a:spcPts val="400"/>
              </a:spcAft>
              <a:buFont typeface="Arial" panose="020B0604020202020204" pitchFamily="34" charset="0"/>
              <a:buChar char="•"/>
            </a:pPr>
            <a:endParaRPr lang="en-US" dirty="0"/>
          </a:p>
        </p:txBody>
      </p:sp>
    </p:spTree>
    <p:extLst>
      <p:ext uri="{BB962C8B-B14F-4D97-AF65-F5344CB8AC3E}">
        <p14:creationId xmlns:p14="http://schemas.microsoft.com/office/powerpoint/2010/main" val="129014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50000"/>
          </a:schemeClr>
        </a:soli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33E7ACAE-D400-4A26-A0AC-56EBAEE787E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01817" y="289169"/>
            <a:ext cx="7325653" cy="6490357"/>
          </a:xfrm>
          <a:prstGeom prst="rect">
            <a:avLst/>
          </a:prstGeom>
        </p:spPr>
      </p:pic>
      <p:sp>
        <p:nvSpPr>
          <p:cNvPr id="3" name="TextBox 2">
            <a:extLst>
              <a:ext uri="{FF2B5EF4-FFF2-40B4-BE49-F238E27FC236}">
                <a16:creationId xmlns:a16="http://schemas.microsoft.com/office/drawing/2014/main" id="{AC0794D7-C5DE-41FE-815A-E72D73269913}"/>
              </a:ext>
            </a:extLst>
          </p:cNvPr>
          <p:cNvSpPr txBox="1"/>
          <p:nvPr/>
        </p:nvSpPr>
        <p:spPr>
          <a:xfrm>
            <a:off x="964096" y="1332304"/>
            <a:ext cx="3468756" cy="4193392"/>
          </a:xfrm>
          <a:prstGeom prst="rect">
            <a:avLst/>
          </a:prstGeom>
          <a:noFill/>
        </p:spPr>
        <p:txBody>
          <a:bodyPr wrap="square" rtlCol="0">
            <a:spAutoFit/>
          </a:bodyPr>
          <a:lstStyle/>
          <a:p>
            <a:pPr marL="342900" indent="-342900">
              <a:lnSpc>
                <a:spcPct val="150000"/>
              </a:lnSpc>
              <a:spcAft>
                <a:spcPts val="400"/>
              </a:spcAft>
              <a:buFont typeface="+mj-lt"/>
              <a:buAutoNum type="alphaUcPeriod"/>
            </a:pPr>
            <a:r>
              <a:rPr lang="en-US" dirty="0">
                <a:latin typeface="Gill Sans MT" panose="020B0502020104020203" pitchFamily="34" charset="0"/>
              </a:rPr>
              <a:t>Workbook name</a:t>
            </a:r>
          </a:p>
          <a:p>
            <a:pPr marL="342900" indent="-342900">
              <a:lnSpc>
                <a:spcPct val="150000"/>
              </a:lnSpc>
              <a:spcAft>
                <a:spcPts val="400"/>
              </a:spcAft>
              <a:buFont typeface="+mj-lt"/>
              <a:buAutoNum type="alphaUcPeriod"/>
            </a:pPr>
            <a:r>
              <a:rPr lang="en-US" dirty="0">
                <a:latin typeface="Gill Sans MT" panose="020B0502020104020203" pitchFamily="34" charset="0"/>
              </a:rPr>
              <a:t>Cards and Shelves</a:t>
            </a:r>
          </a:p>
          <a:p>
            <a:pPr marL="342900" indent="-342900">
              <a:lnSpc>
                <a:spcPct val="150000"/>
              </a:lnSpc>
              <a:spcAft>
                <a:spcPts val="400"/>
              </a:spcAft>
              <a:buFont typeface="+mj-lt"/>
              <a:buAutoNum type="alphaUcPeriod"/>
            </a:pPr>
            <a:r>
              <a:rPr lang="en-US" dirty="0">
                <a:latin typeface="Gill Sans MT" panose="020B0502020104020203" pitchFamily="34" charset="0"/>
              </a:rPr>
              <a:t>Toolbar</a:t>
            </a:r>
          </a:p>
          <a:p>
            <a:pPr marL="342900" indent="-342900">
              <a:lnSpc>
                <a:spcPct val="150000"/>
              </a:lnSpc>
              <a:spcAft>
                <a:spcPts val="400"/>
              </a:spcAft>
              <a:buFont typeface="+mj-lt"/>
              <a:buAutoNum type="alphaUcPeriod"/>
            </a:pPr>
            <a:r>
              <a:rPr lang="en-US" dirty="0">
                <a:latin typeface="Gill Sans MT" panose="020B0502020104020203" pitchFamily="34" charset="0"/>
              </a:rPr>
              <a:t>View</a:t>
            </a:r>
          </a:p>
          <a:p>
            <a:pPr marL="342900" indent="-342900">
              <a:lnSpc>
                <a:spcPct val="150000"/>
              </a:lnSpc>
              <a:spcAft>
                <a:spcPts val="400"/>
              </a:spcAft>
              <a:buFont typeface="+mj-lt"/>
              <a:buAutoNum type="alphaUcPeriod"/>
            </a:pPr>
            <a:r>
              <a:rPr lang="en-US" dirty="0">
                <a:latin typeface="Gill Sans MT" panose="020B0502020104020203" pitchFamily="34" charset="0"/>
              </a:rPr>
              <a:t>Go to the Start page</a:t>
            </a:r>
          </a:p>
          <a:p>
            <a:pPr marL="342900" indent="-342900">
              <a:lnSpc>
                <a:spcPct val="150000"/>
              </a:lnSpc>
              <a:spcAft>
                <a:spcPts val="400"/>
              </a:spcAft>
              <a:buFont typeface="+mj-lt"/>
              <a:buAutoNum type="alphaUcPeriod"/>
            </a:pPr>
            <a:r>
              <a:rPr lang="en-US" dirty="0">
                <a:latin typeface="Gill Sans MT" panose="020B0502020104020203" pitchFamily="34" charset="0"/>
              </a:rPr>
              <a:t>Side Bar</a:t>
            </a:r>
          </a:p>
          <a:p>
            <a:pPr marL="342900" indent="-342900">
              <a:lnSpc>
                <a:spcPct val="150000"/>
              </a:lnSpc>
              <a:spcAft>
                <a:spcPts val="400"/>
              </a:spcAft>
              <a:buFont typeface="+mj-lt"/>
              <a:buAutoNum type="alphaUcPeriod"/>
            </a:pPr>
            <a:r>
              <a:rPr lang="en-US" dirty="0">
                <a:latin typeface="Gill Sans MT" panose="020B0502020104020203" pitchFamily="34" charset="0"/>
              </a:rPr>
              <a:t>Go to the Data Source page</a:t>
            </a:r>
          </a:p>
          <a:p>
            <a:pPr marL="342900" indent="-342900">
              <a:lnSpc>
                <a:spcPct val="150000"/>
              </a:lnSpc>
              <a:spcAft>
                <a:spcPts val="400"/>
              </a:spcAft>
              <a:buFont typeface="+mj-lt"/>
              <a:buAutoNum type="alphaUcPeriod"/>
            </a:pPr>
            <a:r>
              <a:rPr lang="en-US" dirty="0">
                <a:latin typeface="Gill Sans MT" panose="020B0502020104020203" pitchFamily="34" charset="0"/>
              </a:rPr>
              <a:t>Status bar</a:t>
            </a:r>
          </a:p>
          <a:p>
            <a:pPr marL="342900" indent="-342900">
              <a:lnSpc>
                <a:spcPct val="150000"/>
              </a:lnSpc>
              <a:spcAft>
                <a:spcPts val="400"/>
              </a:spcAft>
              <a:buFont typeface="+mj-lt"/>
              <a:buAutoNum type="alphaUcPeriod"/>
            </a:pPr>
            <a:r>
              <a:rPr lang="en-US" dirty="0">
                <a:latin typeface="Gill Sans MT" panose="020B0502020104020203" pitchFamily="34" charset="0"/>
              </a:rPr>
              <a:t>Sheet tabs</a:t>
            </a:r>
          </a:p>
        </p:txBody>
      </p:sp>
      <p:sp>
        <p:nvSpPr>
          <p:cNvPr id="5" name="Title 1">
            <a:extLst>
              <a:ext uri="{FF2B5EF4-FFF2-40B4-BE49-F238E27FC236}">
                <a16:creationId xmlns:a16="http://schemas.microsoft.com/office/drawing/2014/main" id="{D68241A1-65CE-40BC-968F-1B3DD3A38A12}"/>
              </a:ext>
            </a:extLst>
          </p:cNvPr>
          <p:cNvSpPr txBox="1">
            <a:spLocks/>
          </p:cNvSpPr>
          <p:nvPr/>
        </p:nvSpPr>
        <p:spPr>
          <a:xfrm>
            <a:off x="795131" y="713411"/>
            <a:ext cx="3468756" cy="618893"/>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Gill Sans MT" panose="020B0502020104020203" pitchFamily="34" charset="0"/>
              </a:rPr>
              <a:t>Tableau Workspace</a:t>
            </a:r>
          </a:p>
        </p:txBody>
      </p:sp>
    </p:spTree>
    <p:extLst>
      <p:ext uri="{BB962C8B-B14F-4D97-AF65-F5344CB8AC3E}">
        <p14:creationId xmlns:p14="http://schemas.microsoft.com/office/powerpoint/2010/main" val="23852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7" name="Picture 12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9" name="Straight Connector 12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33" name="Rectangle 132">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A10AB71-B3EB-43C6-84CA-91761045F272}"/>
              </a:ext>
            </a:extLst>
          </p:cNvPr>
          <p:cNvSpPr>
            <a:spLocks noGrp="1"/>
          </p:cNvSpPr>
          <p:nvPr>
            <p:ph type="title"/>
          </p:nvPr>
        </p:nvSpPr>
        <p:spPr>
          <a:xfrm>
            <a:off x="6579648" y="804520"/>
            <a:ext cx="4158749" cy="1049235"/>
          </a:xfrm>
        </p:spPr>
        <p:txBody>
          <a:bodyPr vert="horz" lIns="91440" tIns="45720" rIns="91440" bIns="45720" rtlCol="0" anchor="t">
            <a:normAutofit/>
          </a:bodyPr>
          <a:lstStyle/>
          <a:p>
            <a:pPr defTabSz="914400"/>
            <a:r>
              <a:rPr lang="en-US" dirty="0"/>
              <a:t>Visual Cues</a:t>
            </a:r>
            <a:endParaRPr lang="en-US"/>
          </a:p>
        </p:txBody>
      </p:sp>
      <p:sp>
        <p:nvSpPr>
          <p:cNvPr id="137" name="Rectangle 136">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0" name="Picture 9" descr="Table&#10;&#10;Description automatically generated">
            <a:extLst>
              <a:ext uri="{FF2B5EF4-FFF2-40B4-BE49-F238E27FC236}">
                <a16:creationId xmlns:a16="http://schemas.microsoft.com/office/drawing/2014/main" id="{6EFD9D05-A4A2-49D0-95E6-FD730D075D9F}"/>
              </a:ext>
            </a:extLst>
          </p:cNvPr>
          <p:cNvPicPr>
            <a:picLocks noChangeAspect="1"/>
          </p:cNvPicPr>
          <p:nvPr/>
        </p:nvPicPr>
        <p:blipFill rotWithShape="1">
          <a:blip r:embed="rId4">
            <a:extLst>
              <a:ext uri="{28A0092B-C50C-407E-A947-70E740481C1C}">
                <a14:useLocalDpi xmlns:a14="http://schemas.microsoft.com/office/drawing/2010/main" val="0"/>
              </a:ext>
            </a:extLst>
          </a:blip>
          <a:srcRect l="1454" t="2365" b="6048"/>
          <a:stretch/>
        </p:blipFill>
        <p:spPr>
          <a:xfrm>
            <a:off x="1130029" y="1925800"/>
            <a:ext cx="4960442" cy="2420327"/>
          </a:xfrm>
          <a:prstGeom prst="rect">
            <a:avLst/>
          </a:prstGeom>
        </p:spPr>
      </p:pic>
      <p:sp>
        <p:nvSpPr>
          <p:cNvPr id="14" name="TextBox 13">
            <a:extLst>
              <a:ext uri="{FF2B5EF4-FFF2-40B4-BE49-F238E27FC236}">
                <a16:creationId xmlns:a16="http://schemas.microsoft.com/office/drawing/2014/main" id="{B0D7DB6F-3822-4C77-B584-03CEC749F2B8}"/>
              </a:ext>
            </a:extLst>
          </p:cNvPr>
          <p:cNvSpPr txBox="1"/>
          <p:nvPr/>
        </p:nvSpPr>
        <p:spPr>
          <a:xfrm>
            <a:off x="6579646" y="2015732"/>
            <a:ext cx="5394639" cy="3450613"/>
          </a:xfrm>
          <a:prstGeom prst="rect">
            <a:avLst/>
          </a:prstGeom>
        </p:spPr>
        <p:txBody>
          <a:bodyPr vert="horz" lIns="91440" tIns="45720" rIns="91440" bIns="45720" rtlCol="0" anchor="t">
            <a:normAutofit/>
          </a:bodyPr>
          <a:lstStyle/>
          <a:p>
            <a:pPr marL="182880" indent="-228600">
              <a:lnSpc>
                <a:spcPct val="110000"/>
              </a:lnSpc>
              <a:spcBef>
                <a:spcPts val="400"/>
              </a:spcBef>
              <a:spcAft>
                <a:spcPts val="400"/>
              </a:spcAft>
              <a:buClr>
                <a:schemeClr val="accent1"/>
              </a:buClr>
              <a:buSzPct val="100000"/>
              <a:buFont typeface="Arial" panose="020B0604020202020204" pitchFamily="34" charset="0"/>
              <a:buChar char="•"/>
            </a:pPr>
            <a:r>
              <a:rPr lang="en-US" sz="1500"/>
              <a:t>Blue icon indicate that the field contains discrete data and are most often classified as Dimensions</a:t>
            </a:r>
          </a:p>
          <a:p>
            <a:pPr marL="182880" indent="-228600">
              <a:lnSpc>
                <a:spcPct val="110000"/>
              </a:lnSpc>
              <a:spcBef>
                <a:spcPts val="400"/>
              </a:spcBef>
              <a:spcAft>
                <a:spcPts val="400"/>
              </a:spcAft>
              <a:buClr>
                <a:schemeClr val="accent1"/>
              </a:buClr>
              <a:buSzPct val="100000"/>
              <a:buFont typeface="Arial" panose="020B0604020202020204" pitchFamily="34" charset="0"/>
              <a:buChar char="•"/>
            </a:pPr>
            <a:r>
              <a:rPr lang="en-US" sz="1500"/>
              <a:t>Dimension are qualitative or categorical data, such as dates, names, or countries.</a:t>
            </a:r>
          </a:p>
          <a:p>
            <a:pPr marL="182880" indent="-228600">
              <a:lnSpc>
                <a:spcPct val="110000"/>
              </a:lnSpc>
              <a:spcBef>
                <a:spcPts val="400"/>
              </a:spcBef>
              <a:spcAft>
                <a:spcPts val="400"/>
              </a:spcAft>
              <a:buClr>
                <a:schemeClr val="accent1"/>
              </a:buClr>
              <a:buSzPct val="100000"/>
              <a:buFont typeface="Arial" panose="020B0604020202020204" pitchFamily="34" charset="0"/>
              <a:buChar char="•"/>
            </a:pPr>
            <a:r>
              <a:rPr lang="en-US" sz="1500"/>
              <a:t>Green icons indicate that the field is continuous and are most often classified as Measures</a:t>
            </a:r>
          </a:p>
          <a:p>
            <a:pPr marL="182880" indent="-228600">
              <a:lnSpc>
                <a:spcPct val="110000"/>
              </a:lnSpc>
              <a:spcBef>
                <a:spcPts val="400"/>
              </a:spcBef>
              <a:spcAft>
                <a:spcPts val="400"/>
              </a:spcAft>
              <a:buClr>
                <a:schemeClr val="accent1"/>
              </a:buClr>
              <a:buSzPct val="100000"/>
              <a:buFont typeface="Arial" panose="020B0604020202020204" pitchFamily="34" charset="0"/>
              <a:buChar char="•"/>
            </a:pPr>
            <a:r>
              <a:rPr lang="en-US" sz="1500"/>
              <a:t>Measures are quantitative numerical data and contain an infinite number of values, such as sales data or profit</a:t>
            </a:r>
          </a:p>
          <a:p>
            <a:pPr marL="182880" indent="-228600">
              <a:lnSpc>
                <a:spcPct val="110000"/>
              </a:lnSpc>
              <a:spcBef>
                <a:spcPts val="400"/>
              </a:spcBef>
              <a:spcAft>
                <a:spcPts val="400"/>
              </a:spcAft>
              <a:buClr>
                <a:schemeClr val="accent1"/>
              </a:buClr>
              <a:buSzPct val="100000"/>
              <a:buFont typeface="Arial" panose="020B0604020202020204" pitchFamily="34" charset="0"/>
              <a:buChar char="•"/>
            </a:pPr>
            <a:r>
              <a:rPr lang="en-US" sz="1500"/>
              <a:t>An equal sign (=) indicates the column is a user-defined calculation or a copy of another field</a:t>
            </a:r>
          </a:p>
        </p:txBody>
      </p:sp>
      <p:pic>
        <p:nvPicPr>
          <p:cNvPr id="139" name="Picture 138">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1" name="Straight Connector 140">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108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ustom 2">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2465</TotalTime>
  <Words>474</Words>
  <Application>Microsoft Office PowerPoint</Application>
  <PresentationFormat>Widescreen</PresentationFormat>
  <Paragraphs>49</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Gill Sans MT</vt:lpstr>
      <vt:lpstr>Office Theme</vt:lpstr>
      <vt:lpstr>Gallery</vt:lpstr>
      <vt:lpstr>Data Visualization</vt:lpstr>
      <vt:lpstr>Week 3,  Friday, August 13, 2021 6:30 p.m. – 7:30 p.m.</vt:lpstr>
      <vt:lpstr>PowerPoint Presentation</vt:lpstr>
      <vt:lpstr>Tableau Products</vt:lpstr>
      <vt:lpstr>Start Page</vt:lpstr>
      <vt:lpstr>PowerPoint Presentation</vt:lpstr>
      <vt:lpstr>Visual Cues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Kristen McIntyre</dc:creator>
  <cp:lastModifiedBy>Kristen McIntyre</cp:lastModifiedBy>
  <cp:revision>26</cp:revision>
  <dcterms:created xsi:type="dcterms:W3CDTF">2020-11-12T21:38:18Z</dcterms:created>
  <dcterms:modified xsi:type="dcterms:W3CDTF">2021-08-13T21:33:37Z</dcterms:modified>
</cp:coreProperties>
</file>