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8D0-5FC0-42B3-8C1A-9A977C0F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FC58-C104-43A8-BC14-8C23FCC3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C1E8-653D-4A5C-84D8-B1D73818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9132-3CD1-4717-AC45-48CB8A92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0618-48F8-403E-86F0-C0CC875C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13AE-9E95-4D33-A6B2-96151F92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E6CB2-76C8-479D-B7F2-8AF5D29A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098A-0B7F-4167-95BE-05F1626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D5DA-8CC6-4462-BCFE-1B06A160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A400-9910-403E-994A-9CC68666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8064-EF06-45AB-962C-EB50D898B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D04D-CB99-4955-AE58-7C4760384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6AFB-F951-4954-AF2E-821FA3ED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9BA6-AFDE-4948-B69C-3B3E4D03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AC9E-C304-4899-B8A2-1D895CC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E6E3-E49F-438F-B099-C308BF3F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CB6-1CD8-4F32-835A-C6A40D6A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535C-C4D4-4958-B9BA-50A2A29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D151-3CA1-4D38-A71A-BC38A301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9500-347B-4A28-A5C9-7B196F4B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3245-EEAF-47CA-96E1-926A0690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CDE6-5549-4655-9194-33C4D240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CF56-0911-4BB4-B33A-B827CFF1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D68F-066D-4E7E-8CAA-9932C78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0569-CE24-4B91-AD0F-03F1431D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1C74-FFB6-4F0C-BF6E-E0B09C76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1907-EFD1-411C-9845-2FB32C48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96B0-171C-4CD0-9356-84EF797E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BADD-DAE3-4AD7-8BCE-B86E6BAC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C88A-C5E8-4578-9FD9-67F61A7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7D5B7-4FF4-4B64-8A98-4DC394E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11ED-6FFE-4FCB-BE6D-A0D7D33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CAE-017C-4BDF-ACF3-F3E09918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5A4EB-0654-4466-B7AA-69535454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B5645-71B1-476C-B567-10FB26926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37738-A5FE-40B4-8631-C47EF88A0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5C66-1CF5-4BDE-8229-F60E6713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34C4F-D461-4D8B-A388-9D9389A3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B182B-F872-4A61-8174-09E63023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79AB-E780-4479-97E6-C88E46A4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713B0-5214-47A8-B13A-E9BEC742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9D97D-AD5E-4A35-B5E0-AC49CCCB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CA829-3DFC-4789-9389-131DA3C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68C01-0F26-4289-8493-EEC4468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163FC-884B-4BCB-84CC-BBEC820C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65422-E6B2-41BE-9941-B5C73FA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6E86-AD41-459D-8D17-53A20BA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C4A0-9628-4BC2-8F14-005B0CF4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7DB14-3734-40E7-B0CD-0258ABA6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DE24-0B98-4D57-9533-051D6558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7B0D-6EE6-49A0-8663-F835C282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728B-4082-438F-B9FE-8B6A0D6C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8907-7CF3-4B56-BDF1-4532DF5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17E0A-AB79-4162-9FB1-4BACCB99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54B1-32B8-42ED-B902-4BAEB554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AE2B5-852B-4737-91F2-CA406FEC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0CE21-8803-4E8A-B0AA-1B908904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73C5-4F90-45A5-A8F0-E2EE8907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590CE-C394-4D98-8BD9-A1AB1B3E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BF5D-8137-4921-95B1-B9768845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EFAE-7D09-4789-AB21-9DA56EEC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6E29-04A1-43F8-A021-5A9A3D55666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532D-20B8-49DC-98A5-84CF660F4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4BFA-5B66-407C-A122-5F7F69DF0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5EC0-93A9-478F-B030-1E6B9FD1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2F92D-9EDF-4BE1-BFD8-EC18690305F7}"/>
              </a:ext>
            </a:extLst>
          </p:cNvPr>
          <p:cNvSpPr/>
          <p:nvPr/>
        </p:nvSpPr>
        <p:spPr>
          <a:xfrm>
            <a:off x="1580605" y="3575766"/>
            <a:ext cx="9030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1) </a:t>
            </a:r>
            <a:r>
              <a:rPr lang="en-US" b="1" i="0" u="sng" dirty="0">
                <a:solidFill>
                  <a:srgbClr val="737373"/>
                </a:solidFill>
                <a:effectLst/>
                <a:latin typeface="Open Sans"/>
              </a:rPr>
              <a:t>Descriptive Analytics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:</a:t>
            </a:r>
            <a:r>
              <a:rPr lang="en-US" b="1" i="0" dirty="0">
                <a:solidFill>
                  <a:srgbClr val="737373"/>
                </a:solidFill>
                <a:effectLst/>
                <a:latin typeface="Open Sans"/>
              </a:rPr>
              <a:t> 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Describing or summarizing the existing data using data analytic tools to better understand what is going on or what has happened.</a:t>
            </a:r>
          </a:p>
          <a:p>
            <a:pPr fontAlgn="t"/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2) </a:t>
            </a:r>
            <a:r>
              <a:rPr lang="en-US" b="1" i="0" u="sng" dirty="0">
                <a:solidFill>
                  <a:srgbClr val="737373"/>
                </a:solidFill>
                <a:effectLst/>
                <a:latin typeface="Open Sans"/>
              </a:rPr>
              <a:t>Diagnostic Analytics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: Focus on past performance to determine what happened and why. </a:t>
            </a:r>
          </a:p>
          <a:p>
            <a:pPr fontAlgn="t"/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3) </a:t>
            </a:r>
            <a:r>
              <a:rPr lang="en-US" b="1" i="0" u="sng" dirty="0">
                <a:solidFill>
                  <a:srgbClr val="737373"/>
                </a:solidFill>
                <a:effectLst/>
                <a:latin typeface="Open Sans"/>
              </a:rPr>
              <a:t>Predictive Analytics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:</a:t>
            </a:r>
            <a:r>
              <a:rPr lang="en-US" b="1" i="0" dirty="0">
                <a:solidFill>
                  <a:srgbClr val="737373"/>
                </a:solidFill>
                <a:effectLst/>
                <a:latin typeface="Open Sans"/>
              </a:rPr>
              <a:t> 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Emphasizes on predicting the possible outcome using statistical models and machine learning techniques.</a:t>
            </a:r>
          </a:p>
          <a:p>
            <a:pPr fontAlgn="t"/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4) </a:t>
            </a:r>
            <a:r>
              <a:rPr lang="en-US" b="1" i="0" u="sng" dirty="0">
                <a:solidFill>
                  <a:srgbClr val="737373"/>
                </a:solidFill>
                <a:effectLst/>
                <a:latin typeface="Open Sans"/>
              </a:rPr>
              <a:t>Prescriptive Analytics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:</a:t>
            </a:r>
            <a:r>
              <a:rPr lang="en-US" b="1" i="0" dirty="0">
                <a:solidFill>
                  <a:srgbClr val="737373"/>
                </a:solidFill>
                <a:effectLst/>
                <a:latin typeface="Open Sans"/>
              </a:rPr>
              <a:t> </a:t>
            </a:r>
            <a:r>
              <a:rPr lang="en-US" b="0" i="0" dirty="0">
                <a:solidFill>
                  <a:srgbClr val="737373"/>
                </a:solidFill>
                <a:effectLst/>
                <a:latin typeface="Open Sans"/>
              </a:rPr>
              <a:t>It is a type of predictive analytics that is used to recommend one or more course of action on analyzing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7CFA5-43D1-4E94-A857-869007B0BF3D}"/>
              </a:ext>
            </a:extLst>
          </p:cNvPr>
          <p:cNvSpPr txBox="1"/>
          <p:nvPr/>
        </p:nvSpPr>
        <p:spPr>
          <a:xfrm>
            <a:off x="1580605" y="6320709"/>
            <a:ext cx="666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References: Four Types of Data Analytics: (Anushka Mehta, 2017)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F1E2DC-4A80-4446-BF7F-A2328A1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Analytics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FA6A99-50A5-4588-BC0E-E9FF0ECA7E1B}"/>
              </a:ext>
            </a:extLst>
          </p:cNvPr>
          <p:cNvGrpSpPr/>
          <p:nvPr/>
        </p:nvGrpSpPr>
        <p:grpSpPr>
          <a:xfrm>
            <a:off x="3689910" y="1419008"/>
            <a:ext cx="4812178" cy="2301652"/>
            <a:chOff x="6438842" y="1419008"/>
            <a:chExt cx="4812178" cy="23016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288558-586E-4C7A-9372-1C7096151FDB}"/>
                </a:ext>
              </a:extLst>
            </p:cNvPr>
            <p:cNvGrpSpPr/>
            <p:nvPr/>
          </p:nvGrpSpPr>
          <p:grpSpPr>
            <a:xfrm>
              <a:off x="6438842" y="1506492"/>
              <a:ext cx="1336144" cy="1325563"/>
              <a:chOff x="3781287" y="3939831"/>
              <a:chExt cx="1336144" cy="132556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03DE8D0-A8C5-4AB9-B5B4-410127BFA5B0}"/>
                  </a:ext>
                </a:extLst>
              </p:cNvPr>
              <p:cNvSpPr/>
              <p:nvPr/>
            </p:nvSpPr>
            <p:spPr>
              <a:xfrm>
                <a:off x="3781287" y="3939831"/>
                <a:ext cx="1336144" cy="132556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848C12D-D278-47D4-9EEF-EB68C0DE4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6902" y="4096086"/>
                <a:ext cx="824913" cy="1013051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136A32-9AC5-4562-A7F6-FDC2293CDE19}"/>
                </a:ext>
              </a:extLst>
            </p:cNvPr>
            <p:cNvGrpSpPr/>
            <p:nvPr/>
          </p:nvGrpSpPr>
          <p:grpSpPr>
            <a:xfrm>
              <a:off x="7519370" y="1506492"/>
              <a:ext cx="1336144" cy="1325563"/>
              <a:chOff x="4806936" y="3932548"/>
              <a:chExt cx="1336144" cy="132556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FE81C9-1942-4B0C-84FC-EFA77FB40C55}"/>
                  </a:ext>
                </a:extLst>
              </p:cNvPr>
              <p:cNvSpPr/>
              <p:nvPr/>
            </p:nvSpPr>
            <p:spPr>
              <a:xfrm>
                <a:off x="4806936" y="3932548"/>
                <a:ext cx="1336144" cy="132556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370EBB5-A131-47B6-AF00-D601BC6B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1437" y="4160411"/>
                <a:ext cx="831373" cy="1013051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8DCFBE-0304-4C91-A994-C21BB13FFC58}"/>
                </a:ext>
              </a:extLst>
            </p:cNvPr>
            <p:cNvGrpSpPr/>
            <p:nvPr/>
          </p:nvGrpSpPr>
          <p:grpSpPr>
            <a:xfrm>
              <a:off x="8683418" y="1419008"/>
              <a:ext cx="1365915" cy="1413047"/>
              <a:chOff x="5904775" y="3845066"/>
              <a:chExt cx="1365915" cy="141304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8F4EC3-C6C2-4276-ADA3-02D3C1A9811D}"/>
                  </a:ext>
                </a:extLst>
              </p:cNvPr>
              <p:cNvSpPr/>
              <p:nvPr/>
            </p:nvSpPr>
            <p:spPr>
              <a:xfrm>
                <a:off x="5904775" y="3932550"/>
                <a:ext cx="1336144" cy="1325563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C75BACC-A112-41A9-8522-E1F7E45B8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4546" y="3845066"/>
                <a:ext cx="1336144" cy="1336144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1E366-9C8B-42EB-B7C5-E53EDE6E5FEE}"/>
                </a:ext>
              </a:extLst>
            </p:cNvPr>
            <p:cNvGrpSpPr/>
            <p:nvPr/>
          </p:nvGrpSpPr>
          <p:grpSpPr>
            <a:xfrm>
              <a:off x="9877237" y="1535296"/>
              <a:ext cx="1336144" cy="1325563"/>
              <a:chOff x="7526306" y="3939831"/>
              <a:chExt cx="1336144" cy="132556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202BB12-CDFF-4CE1-8682-4C483EBE928F}"/>
                  </a:ext>
                </a:extLst>
              </p:cNvPr>
              <p:cNvSpPr/>
              <p:nvPr/>
            </p:nvSpPr>
            <p:spPr>
              <a:xfrm>
                <a:off x="7526306" y="3939831"/>
                <a:ext cx="1336144" cy="13255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5008257-FE8E-4171-BA83-2A69DEBCC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0103" y="4176221"/>
                <a:ext cx="1083831" cy="812873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56F961-5CD6-4DBE-A37D-CBBA5825BBF9}"/>
                </a:ext>
              </a:extLst>
            </p:cNvPr>
            <p:cNvSpPr txBox="1"/>
            <p:nvPr/>
          </p:nvSpPr>
          <p:spPr>
            <a:xfrm>
              <a:off x="6474336" y="2860859"/>
              <a:ext cx="1336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Descriptive</a:t>
              </a:r>
            </a:p>
            <a:p>
              <a:pPr algn="ctr"/>
              <a:r>
                <a:rPr lang="en-US" sz="1200" dirty="0"/>
                <a:t>Explains what happened.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D8CBFA-86E6-4CEA-9C66-90FFBEFF6702}"/>
                </a:ext>
              </a:extLst>
            </p:cNvPr>
            <p:cNvSpPr txBox="1"/>
            <p:nvPr/>
          </p:nvSpPr>
          <p:spPr>
            <a:xfrm>
              <a:off x="7651037" y="2860859"/>
              <a:ext cx="1336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Diagnostic</a:t>
              </a:r>
            </a:p>
            <a:p>
              <a:pPr algn="ctr"/>
              <a:r>
                <a:rPr lang="en-US" sz="1200" dirty="0"/>
                <a:t>Explains why it happened.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156C2B-7C8C-4E36-ABD7-775F947A49E3}"/>
                </a:ext>
              </a:extLst>
            </p:cNvPr>
            <p:cNvSpPr txBox="1"/>
            <p:nvPr/>
          </p:nvSpPr>
          <p:spPr>
            <a:xfrm>
              <a:off x="8738176" y="2880745"/>
              <a:ext cx="1336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Predictive</a:t>
              </a:r>
            </a:p>
            <a:p>
              <a:pPr algn="ctr"/>
              <a:r>
                <a:rPr lang="en-US" sz="1200" dirty="0"/>
                <a:t>Forecasts what might happen.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B5672E-F59E-490B-825D-92AD431497A3}"/>
                </a:ext>
              </a:extLst>
            </p:cNvPr>
            <p:cNvSpPr txBox="1"/>
            <p:nvPr/>
          </p:nvSpPr>
          <p:spPr>
            <a:xfrm>
              <a:off x="9914877" y="2889663"/>
              <a:ext cx="1336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Prescriptive</a:t>
              </a:r>
            </a:p>
            <a:p>
              <a:pPr algn="ctr"/>
              <a:r>
                <a:rPr lang="en-US" sz="1200" dirty="0"/>
                <a:t>Recommends an action based on the forecast.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6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5605-27C4-48CC-B81E-68140576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1325563"/>
          </a:xfrm>
        </p:spPr>
        <p:txBody>
          <a:bodyPr/>
          <a:lstStyle/>
          <a:p>
            <a:r>
              <a:rPr lang="en-US" u="sng" dirty="0"/>
              <a:t>Descriptive Analytics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FB1DA5B-246D-4FC0-BFEE-C9EA9AD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121"/>
            <a:ext cx="10515600" cy="2409491"/>
          </a:xfrm>
        </p:spPr>
        <p:txBody>
          <a:bodyPr>
            <a:normAutofit/>
          </a:bodyPr>
          <a:lstStyle/>
          <a:p>
            <a:r>
              <a:rPr lang="en-US" dirty="0"/>
              <a:t>Simplest form of analytics</a:t>
            </a:r>
          </a:p>
          <a:p>
            <a:r>
              <a:rPr lang="en-US" dirty="0"/>
              <a:t>Purpose: Summarize findings and understand what’s going on</a:t>
            </a:r>
          </a:p>
          <a:p>
            <a:r>
              <a:rPr lang="en-US" dirty="0"/>
              <a:t>Involves:</a:t>
            </a:r>
          </a:p>
          <a:p>
            <a:pPr lvl="1"/>
            <a:r>
              <a:rPr lang="en-US" dirty="0"/>
              <a:t>wrangling data into understandable chunks</a:t>
            </a:r>
          </a:p>
          <a:p>
            <a:pPr lvl="1"/>
            <a:r>
              <a:rPr lang="en-US" dirty="0"/>
              <a:t>descriptions based on aggregations of past performance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A65AA0-CC4C-4E02-AFF8-767C254E6B6B}"/>
              </a:ext>
            </a:extLst>
          </p:cNvPr>
          <p:cNvGrpSpPr/>
          <p:nvPr/>
        </p:nvGrpSpPr>
        <p:grpSpPr>
          <a:xfrm>
            <a:off x="6314045" y="172621"/>
            <a:ext cx="1336144" cy="1325563"/>
            <a:chOff x="3781287" y="3939831"/>
            <a:chExt cx="1336144" cy="13255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AA0FE94-DF05-4BCD-BEE3-092B0A76AFED}"/>
                </a:ext>
              </a:extLst>
            </p:cNvPr>
            <p:cNvSpPr/>
            <p:nvPr/>
          </p:nvSpPr>
          <p:spPr>
            <a:xfrm>
              <a:off x="3781287" y="3939831"/>
              <a:ext cx="1336144" cy="132556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70F109-49A9-440A-9E1E-C7907B75E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6902" y="4096086"/>
              <a:ext cx="824913" cy="101305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3F0E7F-1340-476F-AC01-87E935C36155}"/>
              </a:ext>
            </a:extLst>
          </p:cNvPr>
          <p:cNvGrpSpPr/>
          <p:nvPr/>
        </p:nvGrpSpPr>
        <p:grpSpPr>
          <a:xfrm>
            <a:off x="838200" y="3894389"/>
            <a:ext cx="10515600" cy="2939549"/>
            <a:chOff x="838200" y="365125"/>
            <a:chExt cx="10515600" cy="2939549"/>
          </a:xfrm>
        </p:grpSpPr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E61E6146-8E31-48BF-A5DB-436AB1B8A65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u="sng" dirty="0"/>
                <a:t>Diagnostic Analytics</a:t>
              </a:r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91AD93D7-3A7C-44E4-89AB-7019A94AE4C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14790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Why something happened in the past</a:t>
              </a:r>
            </a:p>
            <a:p>
              <a:r>
                <a:rPr lang="en-US"/>
                <a:t>Looks for root causes of the events</a:t>
              </a:r>
            </a:p>
            <a:p>
              <a:pPr lvl="1"/>
              <a:r>
                <a:rPr lang="en-US"/>
                <a:t>Factors/Events that contributed to outcome</a:t>
              </a:r>
            </a:p>
            <a:p>
              <a:pPr lvl="1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2D58847-D19E-49F4-B99D-D761BB493B35}"/>
                </a:ext>
              </a:extLst>
            </p:cNvPr>
            <p:cNvGrpSpPr/>
            <p:nvPr/>
          </p:nvGrpSpPr>
          <p:grpSpPr>
            <a:xfrm>
              <a:off x="6326522" y="365125"/>
              <a:ext cx="1336144" cy="1325563"/>
              <a:chOff x="4806936" y="3932548"/>
              <a:chExt cx="1336144" cy="132556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666F64A-95E7-4BAC-B783-771B930AEE50}"/>
                  </a:ext>
                </a:extLst>
              </p:cNvPr>
              <p:cNvSpPr/>
              <p:nvPr/>
            </p:nvSpPr>
            <p:spPr>
              <a:xfrm>
                <a:off x="4806936" y="3932548"/>
                <a:ext cx="1336144" cy="132556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94F00F9-5A49-4054-8B7D-EA288DD94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1437" y="4160411"/>
                <a:ext cx="831373" cy="10130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1063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600B8318-48B8-4E73-B581-42BD01E5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11"/>
            <a:ext cx="10515600" cy="1325563"/>
          </a:xfrm>
        </p:spPr>
        <p:txBody>
          <a:bodyPr/>
          <a:lstStyle/>
          <a:p>
            <a:r>
              <a:rPr lang="en-US" u="sng" dirty="0"/>
              <a:t>Predictive Analytics</a:t>
            </a:r>
          </a:p>
        </p:txBody>
      </p:sp>
      <p:sp>
        <p:nvSpPr>
          <p:cNvPr id="29" name="Content Placeholder 34">
            <a:extLst>
              <a:ext uri="{FF2B5EF4-FFF2-40B4-BE49-F238E27FC236}">
                <a16:creationId xmlns:a16="http://schemas.microsoft.com/office/drawing/2014/main" id="{EABDD474-813A-466F-B3B9-91476665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11"/>
            <a:ext cx="10515600" cy="2409491"/>
          </a:xfrm>
        </p:spPr>
        <p:txBody>
          <a:bodyPr>
            <a:normAutofit/>
          </a:bodyPr>
          <a:lstStyle/>
          <a:p>
            <a:r>
              <a:rPr lang="en-US" dirty="0"/>
              <a:t>Predict future outcomes</a:t>
            </a:r>
          </a:p>
          <a:p>
            <a:r>
              <a:rPr lang="en-US" dirty="0"/>
              <a:t>Built on preliminary descriptive analytics</a:t>
            </a:r>
          </a:p>
          <a:p>
            <a:r>
              <a:rPr lang="en-US" dirty="0"/>
              <a:t>Involves:</a:t>
            </a:r>
          </a:p>
          <a:p>
            <a:pPr lvl="1"/>
            <a:r>
              <a:rPr lang="en-US" dirty="0"/>
              <a:t>Devising models that extrapolate from data the future occurrence of events</a:t>
            </a:r>
          </a:p>
          <a:p>
            <a:pPr lvl="1"/>
            <a:r>
              <a:rPr lang="en-US" dirty="0"/>
              <a:t>Machine learning and relies on existing data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F49C3D3-B8D2-40E4-B0D0-1B4C7D26F4C7}"/>
              </a:ext>
            </a:extLst>
          </p:cNvPr>
          <p:cNvSpPr txBox="1">
            <a:spLocks/>
          </p:cNvSpPr>
          <p:nvPr/>
        </p:nvSpPr>
        <p:spPr>
          <a:xfrm>
            <a:off x="838200" y="3798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Prescriptive Analytics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2A2BBBF-F3EC-4FBB-821D-C49B569C83B8}"/>
              </a:ext>
            </a:extLst>
          </p:cNvPr>
          <p:cNvSpPr txBox="1">
            <a:spLocks/>
          </p:cNvSpPr>
          <p:nvPr/>
        </p:nvSpPr>
        <p:spPr>
          <a:xfrm>
            <a:off x="838200" y="5258637"/>
            <a:ext cx="11353800" cy="1479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 future solutions</a:t>
            </a:r>
          </a:p>
          <a:p>
            <a:r>
              <a:rPr lang="en-US" dirty="0"/>
              <a:t>Uses feedback system to constantly learn and update relationship between the action and the outcome</a:t>
            </a:r>
          </a:p>
          <a:p>
            <a:r>
              <a:rPr lang="en-US" dirty="0"/>
              <a:t>Suggests outcomes for specified course of action or a particular outcome</a:t>
            </a:r>
          </a:p>
          <a:p>
            <a:pPr lvl="1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9D2992-772B-47B0-BA4D-1060713E7D7E}"/>
              </a:ext>
            </a:extLst>
          </p:cNvPr>
          <p:cNvGrpSpPr/>
          <p:nvPr/>
        </p:nvGrpSpPr>
        <p:grpSpPr>
          <a:xfrm>
            <a:off x="6501166" y="-18739"/>
            <a:ext cx="1365915" cy="1413047"/>
            <a:chOff x="5904775" y="3845066"/>
            <a:chExt cx="1365915" cy="141304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2F3B37C-FA4B-4AC2-A137-CECCAD83FD01}"/>
                </a:ext>
              </a:extLst>
            </p:cNvPr>
            <p:cNvSpPr/>
            <p:nvPr/>
          </p:nvSpPr>
          <p:spPr>
            <a:xfrm>
              <a:off x="5904775" y="3932550"/>
              <a:ext cx="1336144" cy="1325563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6BC3645-CEEC-4F69-B49D-1D1BD2899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546" y="3845066"/>
              <a:ext cx="1336144" cy="133614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A3117B-EBFB-42C6-8F55-8894120E08C8}"/>
              </a:ext>
            </a:extLst>
          </p:cNvPr>
          <p:cNvGrpSpPr/>
          <p:nvPr/>
        </p:nvGrpSpPr>
        <p:grpSpPr>
          <a:xfrm>
            <a:off x="6490906" y="3780340"/>
            <a:ext cx="1336144" cy="1325563"/>
            <a:chOff x="7526306" y="3939831"/>
            <a:chExt cx="1336144" cy="13255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453BEBB-3496-495F-AD0A-E34D4F359591}"/>
                </a:ext>
              </a:extLst>
            </p:cNvPr>
            <p:cNvSpPr/>
            <p:nvPr/>
          </p:nvSpPr>
          <p:spPr>
            <a:xfrm>
              <a:off x="7526306" y="3939831"/>
              <a:ext cx="1336144" cy="132556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C59804B-9928-4085-A464-C980B604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103" y="4176221"/>
              <a:ext cx="1083831" cy="81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5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D5AC-0C51-4A12-81EA-4B01418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data Analyst?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428F-F2D5-43EC-BD65-B0E49736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analysts work with data to help their organizations make better business decisions. Using techniques from a range of disciplines, including computer programming, mathematics, and statistics, data analysts draw conclusions from data to describe, predict, and improve business performance.” (Thor </a:t>
            </a:r>
            <a:r>
              <a:rPr lang="en-US" dirty="0" err="1"/>
              <a:t>Olavsrud</a:t>
            </a:r>
            <a:r>
              <a:rPr lang="en-US" dirty="0"/>
              <a:t>, 2019)</a:t>
            </a:r>
          </a:p>
          <a:p>
            <a:r>
              <a:rPr lang="en-US" u="sng" dirty="0"/>
              <a:t>Most in-demand Skills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Data Visualization (including Tableau)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2460-BB16-4E84-B5D4-54D559AA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Analyst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19D7-CFB3-48B0-8D43-296827BE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Analyzing data using statistical techniques and providing reports</a:t>
            </a:r>
          </a:p>
          <a:p>
            <a:r>
              <a:rPr lang="en-US" dirty="0"/>
              <a:t>Create reports, dashboards, and other visualizations in support of decision-making efforts.</a:t>
            </a:r>
          </a:p>
          <a:p>
            <a:r>
              <a:rPr lang="en-US" dirty="0"/>
              <a:t>Developing and implementing databases and data collection systems</a:t>
            </a:r>
          </a:p>
          <a:p>
            <a:r>
              <a:rPr lang="en-US" dirty="0"/>
              <a:t>Acquiring data from primary and secondary sources and maintain data systems</a:t>
            </a:r>
          </a:p>
          <a:p>
            <a:r>
              <a:rPr lang="en-US" dirty="0"/>
              <a:t>Identifying, analyzing, and interpreting trends or patterns in complex data sets</a:t>
            </a:r>
          </a:p>
          <a:p>
            <a:r>
              <a:rPr lang="en-US" dirty="0"/>
              <a:t>Filtering and cleaning data</a:t>
            </a:r>
          </a:p>
          <a:p>
            <a:r>
              <a:rPr lang="en-US" dirty="0"/>
              <a:t>Working with management to prioritize business and information needs</a:t>
            </a:r>
          </a:p>
          <a:p>
            <a:r>
              <a:rPr lang="en-US" dirty="0"/>
              <a:t>Locating and defining new process improvement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 analysis project lifecycle chart">
            <a:extLst>
              <a:ext uri="{FF2B5EF4-FFF2-40B4-BE49-F238E27FC236}">
                <a16:creationId xmlns:a16="http://schemas.microsoft.com/office/drawing/2014/main" id="{7E574B1E-0EDB-4584-A627-3EA8F8A8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37" y="208547"/>
            <a:ext cx="8277726" cy="62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58C620-2CE2-48FA-ACDD-0089238E626E}"/>
              </a:ext>
            </a:extLst>
          </p:cNvPr>
          <p:cNvSpPr/>
          <p:nvPr/>
        </p:nvSpPr>
        <p:spPr>
          <a:xfrm>
            <a:off x="2679031" y="6416842"/>
            <a:ext cx="6866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(“Understanding the Lifecycle of a Data Analysis Project,”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316-43D6-473F-9C4E-A4F5E007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B4BF-B2F8-4B8D-A15D-8A46BCE8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Anushka Mehta. (2017, October 13). Analytics Insight. Retrieved September 17, 2020, from Analytics Insight website: https://www.analyticsinsight.net/four-types-of-business-analytics-to-know/#:~:text=Depending%20on%20the%20stage%20of,%2C%20diagnostic%2C%20predictive%20and%20prescriptive.</a:t>
            </a:r>
          </a:p>
          <a:p>
            <a:r>
              <a:rPr lang="en-US" dirty="0"/>
              <a:t>‌Thor </a:t>
            </a:r>
            <a:r>
              <a:rPr lang="en-US" dirty="0" err="1"/>
              <a:t>Olavsrud</a:t>
            </a:r>
            <a:r>
              <a:rPr lang="en-US" dirty="0"/>
              <a:t>. (2019, September 25). What is a data analyst? A key role for data-driven business decisions. Retrieved September 17, 2020, from CIO website: https://www.cio.com/article/3439818/what-is-a-data-analyst-a-key-role-for-data-driven-business-decisions.html#:~:text=Data%20analysts%20work%20with%20data,predict%2C%20and%20improve%20business%20performance.</a:t>
            </a:r>
          </a:p>
          <a:p>
            <a:r>
              <a:rPr lang="en-US" dirty="0"/>
              <a:t>‌Understanding the Lifecycle of a Data Analysis Project. (2020, August 7). Retrieved September 17, 2020, from Northeastern University Graduate Programs website: https://www.northeastern.edu/graduate/blog/data-analysis-project-lifecycle/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593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 New Roman</vt:lpstr>
      <vt:lpstr>Office Theme</vt:lpstr>
      <vt:lpstr>Types of Data Analytics</vt:lpstr>
      <vt:lpstr>Descriptive Analytics</vt:lpstr>
      <vt:lpstr>Predictive Analytics</vt:lpstr>
      <vt:lpstr>What is the role of data Analyst?</vt:lpstr>
      <vt:lpstr>Typical Data Analyst Responsibilities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 Analytics</dc:title>
  <dc:creator>Lawrence Gray</dc:creator>
  <cp:lastModifiedBy>Lawrence Gray</cp:lastModifiedBy>
  <cp:revision>18</cp:revision>
  <dcterms:created xsi:type="dcterms:W3CDTF">2020-09-17T13:56:37Z</dcterms:created>
  <dcterms:modified xsi:type="dcterms:W3CDTF">2020-09-17T23:18:32Z</dcterms:modified>
</cp:coreProperties>
</file>