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65" r:id="rId3"/>
    <p:sldId id="266" r:id="rId4"/>
    <p:sldId id="272" r:id="rId5"/>
    <p:sldId id="258" r:id="rId6"/>
    <p:sldId id="275" r:id="rId7"/>
    <p:sldId id="276" r:id="rId8"/>
    <p:sldId id="259" r:id="rId9"/>
    <p:sldId id="260" r:id="rId10"/>
    <p:sldId id="261" r:id="rId11"/>
    <p:sldId id="263" r:id="rId12"/>
    <p:sldId id="264" r:id="rId13"/>
    <p:sldId id="271" r:id="rId14"/>
    <p:sldId id="268" r:id="rId15"/>
    <p:sldId id="269"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025" autoAdjust="0"/>
  </p:normalViewPr>
  <p:slideViewPr>
    <p:cSldViewPr snapToGrid="0">
      <p:cViewPr varScale="1">
        <p:scale>
          <a:sx n="58" d="100"/>
          <a:sy n="58" d="100"/>
        </p:scale>
        <p:origin x="988" y="52"/>
      </p:cViewPr>
      <p:guideLst/>
    </p:cSldViewPr>
  </p:slideViewPr>
  <p:outlineViewPr>
    <p:cViewPr>
      <p:scale>
        <a:sx n="33" d="100"/>
        <a:sy n="33" d="100"/>
      </p:scale>
      <p:origin x="0" y="-8596"/>
    </p:cViewPr>
  </p:outlineViewPr>
  <p:notesTextViewPr>
    <p:cViewPr>
      <p:scale>
        <a:sx n="1" d="1"/>
        <a:sy n="1" d="1"/>
      </p:scale>
      <p:origin x="0" y="0"/>
    </p:cViewPr>
  </p:notesTextViewPr>
  <p:notesViewPr>
    <p:cSldViewPr snapToGrid="0">
      <p:cViewPr varScale="1">
        <p:scale>
          <a:sx n="55" d="100"/>
          <a:sy n="55" d="100"/>
        </p:scale>
        <p:origin x="2604" y="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289F0-65B7-4BB1-9F67-09220B99D048}" type="doc">
      <dgm:prSet loTypeId="urn:microsoft.com/office/officeart/2005/8/layout/cycle8" loCatId="cycle" qsTypeId="urn:microsoft.com/office/officeart/2005/8/quickstyle/simple1" qsCatId="simple" csTypeId="urn:microsoft.com/office/officeart/2005/8/colors/accent1_2" csCatId="accent1" phldr="1"/>
      <dgm:spPr/>
    </dgm:pt>
    <dgm:pt modelId="{C659901F-CB76-4F32-A3CE-E690FD1A5398}">
      <dgm:prSet phldrT="[Text]"/>
      <dgm:spPr/>
      <dgm:t>
        <a:bodyPr/>
        <a:lstStyle/>
        <a:p>
          <a:r>
            <a:rPr lang="en-US"/>
            <a:t>Know Your Mission</a:t>
          </a:r>
          <a:endParaRPr lang="en-US" dirty="0"/>
        </a:p>
      </dgm:t>
    </dgm:pt>
    <dgm:pt modelId="{505827BF-8E0C-48B0-A2C4-3FB1A8EB7911}" type="parTrans" cxnId="{FE9A83B2-1AEB-4485-A1F7-612E8F602275}">
      <dgm:prSet/>
      <dgm:spPr/>
      <dgm:t>
        <a:bodyPr/>
        <a:lstStyle/>
        <a:p>
          <a:endParaRPr lang="en-US"/>
        </a:p>
      </dgm:t>
    </dgm:pt>
    <dgm:pt modelId="{FC167B96-CC4A-451D-8F23-0183A8A0656A}" type="sibTrans" cxnId="{FE9A83B2-1AEB-4485-A1F7-612E8F602275}">
      <dgm:prSet/>
      <dgm:spPr/>
      <dgm:t>
        <a:bodyPr/>
        <a:lstStyle/>
        <a:p>
          <a:endParaRPr lang="en-US"/>
        </a:p>
      </dgm:t>
    </dgm:pt>
    <dgm:pt modelId="{55B24716-7B88-47C7-B52C-0B3422368572}">
      <dgm:prSet/>
      <dgm:spPr/>
      <dgm:t>
        <a:bodyPr/>
        <a:lstStyle/>
        <a:p>
          <a:r>
            <a:rPr lang="en-US"/>
            <a:t>Identify Data Sources</a:t>
          </a:r>
          <a:endParaRPr lang="en-US" dirty="0"/>
        </a:p>
      </dgm:t>
    </dgm:pt>
    <dgm:pt modelId="{39848B8F-939F-4A43-ADC2-D04CE183D32D}" type="parTrans" cxnId="{7D0F6489-A162-40CF-A563-1F33A68779F7}">
      <dgm:prSet/>
      <dgm:spPr/>
      <dgm:t>
        <a:bodyPr/>
        <a:lstStyle/>
        <a:p>
          <a:endParaRPr lang="en-US"/>
        </a:p>
      </dgm:t>
    </dgm:pt>
    <dgm:pt modelId="{198EEEAC-43B6-4CEF-9A54-5D7B3B44E681}" type="sibTrans" cxnId="{7D0F6489-A162-40CF-A563-1F33A68779F7}">
      <dgm:prSet/>
      <dgm:spPr/>
      <dgm:t>
        <a:bodyPr/>
        <a:lstStyle/>
        <a:p>
          <a:endParaRPr lang="en-US"/>
        </a:p>
      </dgm:t>
    </dgm:pt>
    <dgm:pt modelId="{666EDDB1-E7DB-4196-A2D1-725E08C439E8}">
      <dgm:prSet/>
      <dgm:spPr/>
      <dgm:t>
        <a:bodyPr/>
        <a:lstStyle/>
        <a:p>
          <a:r>
            <a:rPr lang="en-US"/>
            <a:t>Clean and Organize Data</a:t>
          </a:r>
          <a:endParaRPr lang="en-US" dirty="0"/>
        </a:p>
      </dgm:t>
    </dgm:pt>
    <dgm:pt modelId="{D3C4866A-38D9-4F91-A82C-CD2D70A8F846}" type="parTrans" cxnId="{C0EC9B21-9CE2-437E-B016-CE618DE0A247}">
      <dgm:prSet/>
      <dgm:spPr/>
      <dgm:t>
        <a:bodyPr/>
        <a:lstStyle/>
        <a:p>
          <a:endParaRPr lang="en-US"/>
        </a:p>
      </dgm:t>
    </dgm:pt>
    <dgm:pt modelId="{B0BDE28F-F0FC-4424-A2BD-FD8EF02CDF3E}" type="sibTrans" cxnId="{C0EC9B21-9CE2-437E-B016-CE618DE0A247}">
      <dgm:prSet/>
      <dgm:spPr/>
      <dgm:t>
        <a:bodyPr/>
        <a:lstStyle/>
        <a:p>
          <a:endParaRPr lang="en-US"/>
        </a:p>
      </dgm:t>
    </dgm:pt>
    <dgm:pt modelId="{C0005689-99F5-4A41-8C9D-6FD0FE3E3BDA}">
      <dgm:prSet/>
      <dgm:spPr/>
      <dgm:t>
        <a:bodyPr/>
        <a:lstStyle/>
        <a:p>
          <a:r>
            <a:rPr lang="en-US"/>
            <a:t>Perform Statistical Analysis</a:t>
          </a:r>
          <a:endParaRPr lang="en-US" dirty="0"/>
        </a:p>
      </dgm:t>
    </dgm:pt>
    <dgm:pt modelId="{7D989C39-3C04-42A7-A1A4-54AC834F7140}" type="parTrans" cxnId="{92048390-5ED5-4F84-B755-B16204221080}">
      <dgm:prSet/>
      <dgm:spPr/>
      <dgm:t>
        <a:bodyPr/>
        <a:lstStyle/>
        <a:p>
          <a:endParaRPr lang="en-US"/>
        </a:p>
      </dgm:t>
    </dgm:pt>
    <dgm:pt modelId="{60714AE4-C56A-483B-B6FD-808D2B71E6CB}" type="sibTrans" cxnId="{92048390-5ED5-4F84-B755-B16204221080}">
      <dgm:prSet/>
      <dgm:spPr/>
      <dgm:t>
        <a:bodyPr/>
        <a:lstStyle/>
        <a:p>
          <a:endParaRPr lang="en-US"/>
        </a:p>
      </dgm:t>
    </dgm:pt>
    <dgm:pt modelId="{0D50008F-75DF-4EC9-9047-43C01A5617A1}">
      <dgm:prSet/>
      <dgm:spPr/>
      <dgm:t>
        <a:bodyPr/>
        <a:lstStyle/>
        <a:p>
          <a:r>
            <a:rPr lang="en-US"/>
            <a:t>Draw Conclusions</a:t>
          </a:r>
          <a:endParaRPr lang="en-US" dirty="0"/>
        </a:p>
      </dgm:t>
    </dgm:pt>
    <dgm:pt modelId="{D550C874-F54D-419C-90B5-4E689E19269C}" type="parTrans" cxnId="{2715FBEC-9FED-44AE-9EAF-CC58086F8181}">
      <dgm:prSet/>
      <dgm:spPr/>
      <dgm:t>
        <a:bodyPr/>
        <a:lstStyle/>
        <a:p>
          <a:endParaRPr lang="en-US"/>
        </a:p>
      </dgm:t>
    </dgm:pt>
    <dgm:pt modelId="{3EAF466F-5C49-4FEE-B25C-E32741D13F7E}" type="sibTrans" cxnId="{2715FBEC-9FED-44AE-9EAF-CC58086F8181}">
      <dgm:prSet/>
      <dgm:spPr/>
      <dgm:t>
        <a:bodyPr/>
        <a:lstStyle/>
        <a:p>
          <a:endParaRPr lang="en-US"/>
        </a:p>
      </dgm:t>
    </dgm:pt>
    <dgm:pt modelId="{9BE291D1-B488-4631-A8F0-5AF7C9FEAA12}" type="pres">
      <dgm:prSet presAssocID="{7E5289F0-65B7-4BB1-9F67-09220B99D048}" presName="compositeShape" presStyleCnt="0">
        <dgm:presLayoutVars>
          <dgm:chMax val="7"/>
          <dgm:dir/>
          <dgm:resizeHandles val="exact"/>
        </dgm:presLayoutVars>
      </dgm:prSet>
      <dgm:spPr/>
    </dgm:pt>
    <dgm:pt modelId="{2CE6EE24-F9F9-413A-9955-BFAB80BB660E}" type="pres">
      <dgm:prSet presAssocID="{7E5289F0-65B7-4BB1-9F67-09220B99D048}" presName="wedge1" presStyleLbl="node1" presStyleIdx="0" presStyleCnt="5"/>
      <dgm:spPr/>
    </dgm:pt>
    <dgm:pt modelId="{F4B81771-ED63-4DC5-9150-521AC655C55E}" type="pres">
      <dgm:prSet presAssocID="{7E5289F0-65B7-4BB1-9F67-09220B99D048}" presName="dummy1a" presStyleCnt="0"/>
      <dgm:spPr/>
    </dgm:pt>
    <dgm:pt modelId="{555A8E5B-5718-4D05-93D6-060179C13AF0}" type="pres">
      <dgm:prSet presAssocID="{7E5289F0-65B7-4BB1-9F67-09220B99D048}" presName="dummy1b" presStyleCnt="0"/>
      <dgm:spPr/>
    </dgm:pt>
    <dgm:pt modelId="{6B55EA7B-B6F0-4EBE-9714-69BA28E79B0A}" type="pres">
      <dgm:prSet presAssocID="{7E5289F0-65B7-4BB1-9F67-09220B99D048}" presName="wedge1Tx" presStyleLbl="node1" presStyleIdx="0" presStyleCnt="5">
        <dgm:presLayoutVars>
          <dgm:chMax val="0"/>
          <dgm:chPref val="0"/>
          <dgm:bulletEnabled val="1"/>
        </dgm:presLayoutVars>
      </dgm:prSet>
      <dgm:spPr/>
    </dgm:pt>
    <dgm:pt modelId="{4A1EFE9E-C9DE-4C92-B1A3-AEF0106C4FD0}" type="pres">
      <dgm:prSet presAssocID="{7E5289F0-65B7-4BB1-9F67-09220B99D048}" presName="wedge2" presStyleLbl="node1" presStyleIdx="1" presStyleCnt="5"/>
      <dgm:spPr/>
    </dgm:pt>
    <dgm:pt modelId="{DEC72B22-F840-488E-8A0F-8528511BD98C}" type="pres">
      <dgm:prSet presAssocID="{7E5289F0-65B7-4BB1-9F67-09220B99D048}" presName="dummy2a" presStyleCnt="0"/>
      <dgm:spPr/>
    </dgm:pt>
    <dgm:pt modelId="{7AB84EAD-F6C2-4BAA-A76E-D778B3A935E7}" type="pres">
      <dgm:prSet presAssocID="{7E5289F0-65B7-4BB1-9F67-09220B99D048}" presName="dummy2b" presStyleCnt="0"/>
      <dgm:spPr/>
    </dgm:pt>
    <dgm:pt modelId="{7CDF4EB8-ADFA-41F8-A2B0-CB35BA436440}" type="pres">
      <dgm:prSet presAssocID="{7E5289F0-65B7-4BB1-9F67-09220B99D048}" presName="wedge2Tx" presStyleLbl="node1" presStyleIdx="1" presStyleCnt="5">
        <dgm:presLayoutVars>
          <dgm:chMax val="0"/>
          <dgm:chPref val="0"/>
          <dgm:bulletEnabled val="1"/>
        </dgm:presLayoutVars>
      </dgm:prSet>
      <dgm:spPr/>
    </dgm:pt>
    <dgm:pt modelId="{759A3A6A-3CD5-4001-AD7D-1DBDB4869AF7}" type="pres">
      <dgm:prSet presAssocID="{7E5289F0-65B7-4BB1-9F67-09220B99D048}" presName="wedge3" presStyleLbl="node1" presStyleIdx="2" presStyleCnt="5"/>
      <dgm:spPr/>
    </dgm:pt>
    <dgm:pt modelId="{EFDCC9DB-9993-40FD-825E-83BD688522FE}" type="pres">
      <dgm:prSet presAssocID="{7E5289F0-65B7-4BB1-9F67-09220B99D048}" presName="dummy3a" presStyleCnt="0"/>
      <dgm:spPr/>
    </dgm:pt>
    <dgm:pt modelId="{AF5976F8-C8CC-415C-9233-FC531B6A96B3}" type="pres">
      <dgm:prSet presAssocID="{7E5289F0-65B7-4BB1-9F67-09220B99D048}" presName="dummy3b" presStyleCnt="0"/>
      <dgm:spPr/>
    </dgm:pt>
    <dgm:pt modelId="{1C27A751-3D56-4DE7-82FB-F7144C097D7C}" type="pres">
      <dgm:prSet presAssocID="{7E5289F0-65B7-4BB1-9F67-09220B99D048}" presName="wedge3Tx" presStyleLbl="node1" presStyleIdx="2" presStyleCnt="5">
        <dgm:presLayoutVars>
          <dgm:chMax val="0"/>
          <dgm:chPref val="0"/>
          <dgm:bulletEnabled val="1"/>
        </dgm:presLayoutVars>
      </dgm:prSet>
      <dgm:spPr/>
    </dgm:pt>
    <dgm:pt modelId="{518A99BF-406C-4A0E-A09F-B8823DB7986F}" type="pres">
      <dgm:prSet presAssocID="{7E5289F0-65B7-4BB1-9F67-09220B99D048}" presName="wedge4" presStyleLbl="node1" presStyleIdx="3" presStyleCnt="5"/>
      <dgm:spPr/>
    </dgm:pt>
    <dgm:pt modelId="{AE22712D-A53A-426B-A7CB-A5648C87F2BC}" type="pres">
      <dgm:prSet presAssocID="{7E5289F0-65B7-4BB1-9F67-09220B99D048}" presName="dummy4a" presStyleCnt="0"/>
      <dgm:spPr/>
    </dgm:pt>
    <dgm:pt modelId="{4A3E395B-2D4E-4C51-9808-A115B41EAAFE}" type="pres">
      <dgm:prSet presAssocID="{7E5289F0-65B7-4BB1-9F67-09220B99D048}" presName="dummy4b" presStyleCnt="0"/>
      <dgm:spPr/>
    </dgm:pt>
    <dgm:pt modelId="{92509358-A259-4DCE-8F19-1F7CF58735D6}" type="pres">
      <dgm:prSet presAssocID="{7E5289F0-65B7-4BB1-9F67-09220B99D048}" presName="wedge4Tx" presStyleLbl="node1" presStyleIdx="3" presStyleCnt="5">
        <dgm:presLayoutVars>
          <dgm:chMax val="0"/>
          <dgm:chPref val="0"/>
          <dgm:bulletEnabled val="1"/>
        </dgm:presLayoutVars>
      </dgm:prSet>
      <dgm:spPr/>
    </dgm:pt>
    <dgm:pt modelId="{3E790F91-086A-4EF9-A805-85AD1B76F641}" type="pres">
      <dgm:prSet presAssocID="{7E5289F0-65B7-4BB1-9F67-09220B99D048}" presName="wedge5" presStyleLbl="node1" presStyleIdx="4" presStyleCnt="5"/>
      <dgm:spPr/>
    </dgm:pt>
    <dgm:pt modelId="{35F50726-D03F-4672-828B-8A2EB5A9B372}" type="pres">
      <dgm:prSet presAssocID="{7E5289F0-65B7-4BB1-9F67-09220B99D048}" presName="dummy5a" presStyleCnt="0"/>
      <dgm:spPr/>
    </dgm:pt>
    <dgm:pt modelId="{D7E82C1A-7362-4CDF-8484-96033DC9FE04}" type="pres">
      <dgm:prSet presAssocID="{7E5289F0-65B7-4BB1-9F67-09220B99D048}" presName="dummy5b" presStyleCnt="0"/>
      <dgm:spPr/>
    </dgm:pt>
    <dgm:pt modelId="{41FBBFAA-B018-484C-A64C-AC828746E868}" type="pres">
      <dgm:prSet presAssocID="{7E5289F0-65B7-4BB1-9F67-09220B99D048}" presName="wedge5Tx" presStyleLbl="node1" presStyleIdx="4" presStyleCnt="5">
        <dgm:presLayoutVars>
          <dgm:chMax val="0"/>
          <dgm:chPref val="0"/>
          <dgm:bulletEnabled val="1"/>
        </dgm:presLayoutVars>
      </dgm:prSet>
      <dgm:spPr/>
    </dgm:pt>
    <dgm:pt modelId="{5B8512EA-24EA-4024-8821-A326D631B01D}" type="pres">
      <dgm:prSet presAssocID="{FC167B96-CC4A-451D-8F23-0183A8A0656A}" presName="arrowWedge1" presStyleLbl="fgSibTrans2D1" presStyleIdx="0" presStyleCnt="5"/>
      <dgm:spPr/>
    </dgm:pt>
    <dgm:pt modelId="{02B08789-9DCF-4172-8633-6677A4690236}" type="pres">
      <dgm:prSet presAssocID="{198EEEAC-43B6-4CEF-9A54-5D7B3B44E681}" presName="arrowWedge2" presStyleLbl="fgSibTrans2D1" presStyleIdx="1" presStyleCnt="5"/>
      <dgm:spPr/>
    </dgm:pt>
    <dgm:pt modelId="{482DFC6C-600C-4C68-975F-597F1C3D167A}" type="pres">
      <dgm:prSet presAssocID="{B0BDE28F-F0FC-4424-A2BD-FD8EF02CDF3E}" presName="arrowWedge3" presStyleLbl="fgSibTrans2D1" presStyleIdx="2" presStyleCnt="5"/>
      <dgm:spPr/>
    </dgm:pt>
    <dgm:pt modelId="{CF6C4908-1119-437F-87CF-EB9D94740638}" type="pres">
      <dgm:prSet presAssocID="{60714AE4-C56A-483B-B6FD-808D2B71E6CB}" presName="arrowWedge4" presStyleLbl="fgSibTrans2D1" presStyleIdx="3" presStyleCnt="5"/>
      <dgm:spPr/>
    </dgm:pt>
    <dgm:pt modelId="{0C12A350-A3EA-4DA3-903F-CEB8431D4892}" type="pres">
      <dgm:prSet presAssocID="{3EAF466F-5C49-4FEE-B25C-E32741D13F7E}" presName="arrowWedge5" presStyleLbl="fgSibTrans2D1" presStyleIdx="4" presStyleCnt="5"/>
      <dgm:spPr/>
    </dgm:pt>
  </dgm:ptLst>
  <dgm:cxnLst>
    <dgm:cxn modelId="{C0EC9B21-9CE2-437E-B016-CE618DE0A247}" srcId="{7E5289F0-65B7-4BB1-9F67-09220B99D048}" destId="{666EDDB1-E7DB-4196-A2D1-725E08C439E8}" srcOrd="2" destOrd="0" parTransId="{D3C4866A-38D9-4F91-A82C-CD2D70A8F846}" sibTransId="{B0BDE28F-F0FC-4424-A2BD-FD8EF02CDF3E}"/>
    <dgm:cxn modelId="{CF829822-DDC0-4500-AEE6-CEA89E93EA6B}" type="presOf" srcId="{666EDDB1-E7DB-4196-A2D1-725E08C439E8}" destId="{759A3A6A-3CD5-4001-AD7D-1DBDB4869AF7}" srcOrd="0" destOrd="0" presId="urn:microsoft.com/office/officeart/2005/8/layout/cycle8"/>
    <dgm:cxn modelId="{5A138232-7342-492E-A102-88511D3D4464}" type="presOf" srcId="{C659901F-CB76-4F32-A3CE-E690FD1A5398}" destId="{6B55EA7B-B6F0-4EBE-9714-69BA28E79B0A}" srcOrd="1" destOrd="0" presId="urn:microsoft.com/office/officeart/2005/8/layout/cycle8"/>
    <dgm:cxn modelId="{59776E37-2CF4-4B1E-9753-A018A0650942}" type="presOf" srcId="{7E5289F0-65B7-4BB1-9F67-09220B99D048}" destId="{9BE291D1-B488-4631-A8F0-5AF7C9FEAA12}" srcOrd="0" destOrd="0" presId="urn:microsoft.com/office/officeart/2005/8/layout/cycle8"/>
    <dgm:cxn modelId="{BD1E1B5E-9044-4C2D-83CD-AA3F86FB0126}" type="presOf" srcId="{0D50008F-75DF-4EC9-9047-43C01A5617A1}" destId="{41FBBFAA-B018-484C-A64C-AC828746E868}" srcOrd="1" destOrd="0" presId="urn:microsoft.com/office/officeart/2005/8/layout/cycle8"/>
    <dgm:cxn modelId="{04B6CD65-D62A-4BD9-995E-0EBFB2660DC6}" type="presOf" srcId="{0D50008F-75DF-4EC9-9047-43C01A5617A1}" destId="{3E790F91-086A-4EF9-A805-85AD1B76F641}" srcOrd="0" destOrd="0" presId="urn:microsoft.com/office/officeart/2005/8/layout/cycle8"/>
    <dgm:cxn modelId="{F747756A-8314-42DA-8485-16304A845D52}" type="presOf" srcId="{666EDDB1-E7DB-4196-A2D1-725E08C439E8}" destId="{1C27A751-3D56-4DE7-82FB-F7144C097D7C}" srcOrd="1" destOrd="0" presId="urn:microsoft.com/office/officeart/2005/8/layout/cycle8"/>
    <dgm:cxn modelId="{7D0F6489-A162-40CF-A563-1F33A68779F7}" srcId="{7E5289F0-65B7-4BB1-9F67-09220B99D048}" destId="{55B24716-7B88-47C7-B52C-0B3422368572}" srcOrd="1" destOrd="0" parTransId="{39848B8F-939F-4A43-ADC2-D04CE183D32D}" sibTransId="{198EEEAC-43B6-4CEF-9A54-5D7B3B44E681}"/>
    <dgm:cxn modelId="{92048390-5ED5-4F84-B755-B16204221080}" srcId="{7E5289F0-65B7-4BB1-9F67-09220B99D048}" destId="{C0005689-99F5-4A41-8C9D-6FD0FE3E3BDA}" srcOrd="3" destOrd="0" parTransId="{7D989C39-3C04-42A7-A1A4-54AC834F7140}" sibTransId="{60714AE4-C56A-483B-B6FD-808D2B71E6CB}"/>
    <dgm:cxn modelId="{FFD5FE92-362F-4071-89AB-0D4BEF44C738}" type="presOf" srcId="{C0005689-99F5-4A41-8C9D-6FD0FE3E3BDA}" destId="{518A99BF-406C-4A0E-A09F-B8823DB7986F}" srcOrd="0" destOrd="0" presId="urn:microsoft.com/office/officeart/2005/8/layout/cycle8"/>
    <dgm:cxn modelId="{7BF31DAE-0A65-4510-A37E-948C3E41CAAC}" type="presOf" srcId="{C659901F-CB76-4F32-A3CE-E690FD1A5398}" destId="{2CE6EE24-F9F9-413A-9955-BFAB80BB660E}" srcOrd="0" destOrd="0" presId="urn:microsoft.com/office/officeart/2005/8/layout/cycle8"/>
    <dgm:cxn modelId="{FE9A83B2-1AEB-4485-A1F7-612E8F602275}" srcId="{7E5289F0-65B7-4BB1-9F67-09220B99D048}" destId="{C659901F-CB76-4F32-A3CE-E690FD1A5398}" srcOrd="0" destOrd="0" parTransId="{505827BF-8E0C-48B0-A2C4-3FB1A8EB7911}" sibTransId="{FC167B96-CC4A-451D-8F23-0183A8A0656A}"/>
    <dgm:cxn modelId="{E5BFBDD2-04B5-4245-9EA0-92557AF5D0D3}" type="presOf" srcId="{C0005689-99F5-4A41-8C9D-6FD0FE3E3BDA}" destId="{92509358-A259-4DCE-8F19-1F7CF58735D6}" srcOrd="1" destOrd="0" presId="urn:microsoft.com/office/officeart/2005/8/layout/cycle8"/>
    <dgm:cxn modelId="{A419FBD9-3524-43BF-A702-D2325F536054}" type="presOf" srcId="{55B24716-7B88-47C7-B52C-0B3422368572}" destId="{7CDF4EB8-ADFA-41F8-A2B0-CB35BA436440}" srcOrd="1" destOrd="0" presId="urn:microsoft.com/office/officeart/2005/8/layout/cycle8"/>
    <dgm:cxn modelId="{2715FBEC-9FED-44AE-9EAF-CC58086F8181}" srcId="{7E5289F0-65B7-4BB1-9F67-09220B99D048}" destId="{0D50008F-75DF-4EC9-9047-43C01A5617A1}" srcOrd="4" destOrd="0" parTransId="{D550C874-F54D-419C-90B5-4E689E19269C}" sibTransId="{3EAF466F-5C49-4FEE-B25C-E32741D13F7E}"/>
    <dgm:cxn modelId="{DE9D5BFE-282C-4DED-A41A-56A5D50CEA2A}" type="presOf" srcId="{55B24716-7B88-47C7-B52C-0B3422368572}" destId="{4A1EFE9E-C9DE-4C92-B1A3-AEF0106C4FD0}" srcOrd="0" destOrd="0" presId="urn:microsoft.com/office/officeart/2005/8/layout/cycle8"/>
    <dgm:cxn modelId="{8778E4F2-7D3F-4F1B-AA0B-FB8FABAA3F8A}" type="presParOf" srcId="{9BE291D1-B488-4631-A8F0-5AF7C9FEAA12}" destId="{2CE6EE24-F9F9-413A-9955-BFAB80BB660E}" srcOrd="0" destOrd="0" presId="urn:microsoft.com/office/officeart/2005/8/layout/cycle8"/>
    <dgm:cxn modelId="{128E41ED-CB14-4A10-AF9F-9A6A3103F8D0}" type="presParOf" srcId="{9BE291D1-B488-4631-A8F0-5AF7C9FEAA12}" destId="{F4B81771-ED63-4DC5-9150-521AC655C55E}" srcOrd="1" destOrd="0" presId="urn:microsoft.com/office/officeart/2005/8/layout/cycle8"/>
    <dgm:cxn modelId="{1A2A1C6D-1936-42CA-ADBC-732A2BB9D631}" type="presParOf" srcId="{9BE291D1-B488-4631-A8F0-5AF7C9FEAA12}" destId="{555A8E5B-5718-4D05-93D6-060179C13AF0}" srcOrd="2" destOrd="0" presId="urn:microsoft.com/office/officeart/2005/8/layout/cycle8"/>
    <dgm:cxn modelId="{C5E61BED-A192-4327-A4C1-E13A6CCEE836}" type="presParOf" srcId="{9BE291D1-B488-4631-A8F0-5AF7C9FEAA12}" destId="{6B55EA7B-B6F0-4EBE-9714-69BA28E79B0A}" srcOrd="3" destOrd="0" presId="urn:microsoft.com/office/officeart/2005/8/layout/cycle8"/>
    <dgm:cxn modelId="{C9B1CFDA-DB41-426D-A86F-33286936EE26}" type="presParOf" srcId="{9BE291D1-B488-4631-A8F0-5AF7C9FEAA12}" destId="{4A1EFE9E-C9DE-4C92-B1A3-AEF0106C4FD0}" srcOrd="4" destOrd="0" presId="urn:microsoft.com/office/officeart/2005/8/layout/cycle8"/>
    <dgm:cxn modelId="{51219CB1-4C33-49A2-AF47-ACAC6F143AE6}" type="presParOf" srcId="{9BE291D1-B488-4631-A8F0-5AF7C9FEAA12}" destId="{DEC72B22-F840-488E-8A0F-8528511BD98C}" srcOrd="5" destOrd="0" presId="urn:microsoft.com/office/officeart/2005/8/layout/cycle8"/>
    <dgm:cxn modelId="{3B94C459-A3D4-4417-8B3A-6057B91E5893}" type="presParOf" srcId="{9BE291D1-B488-4631-A8F0-5AF7C9FEAA12}" destId="{7AB84EAD-F6C2-4BAA-A76E-D778B3A935E7}" srcOrd="6" destOrd="0" presId="urn:microsoft.com/office/officeart/2005/8/layout/cycle8"/>
    <dgm:cxn modelId="{764341B1-020C-4B82-82F3-3D10336EB627}" type="presParOf" srcId="{9BE291D1-B488-4631-A8F0-5AF7C9FEAA12}" destId="{7CDF4EB8-ADFA-41F8-A2B0-CB35BA436440}" srcOrd="7" destOrd="0" presId="urn:microsoft.com/office/officeart/2005/8/layout/cycle8"/>
    <dgm:cxn modelId="{E77D2C2A-9CA1-4E21-886F-F85C80308D7A}" type="presParOf" srcId="{9BE291D1-B488-4631-A8F0-5AF7C9FEAA12}" destId="{759A3A6A-3CD5-4001-AD7D-1DBDB4869AF7}" srcOrd="8" destOrd="0" presId="urn:microsoft.com/office/officeart/2005/8/layout/cycle8"/>
    <dgm:cxn modelId="{836D1A1B-A0A9-4241-8A39-D316C6222D4E}" type="presParOf" srcId="{9BE291D1-B488-4631-A8F0-5AF7C9FEAA12}" destId="{EFDCC9DB-9993-40FD-825E-83BD688522FE}" srcOrd="9" destOrd="0" presId="urn:microsoft.com/office/officeart/2005/8/layout/cycle8"/>
    <dgm:cxn modelId="{9076D580-F136-4122-98FA-118BD1070705}" type="presParOf" srcId="{9BE291D1-B488-4631-A8F0-5AF7C9FEAA12}" destId="{AF5976F8-C8CC-415C-9233-FC531B6A96B3}" srcOrd="10" destOrd="0" presId="urn:microsoft.com/office/officeart/2005/8/layout/cycle8"/>
    <dgm:cxn modelId="{7DA6AD5F-2F4F-42EE-8232-E97E647123CE}" type="presParOf" srcId="{9BE291D1-B488-4631-A8F0-5AF7C9FEAA12}" destId="{1C27A751-3D56-4DE7-82FB-F7144C097D7C}" srcOrd="11" destOrd="0" presId="urn:microsoft.com/office/officeart/2005/8/layout/cycle8"/>
    <dgm:cxn modelId="{27A8C3E3-ABB1-4EFB-9E0F-FB64116BDFEF}" type="presParOf" srcId="{9BE291D1-B488-4631-A8F0-5AF7C9FEAA12}" destId="{518A99BF-406C-4A0E-A09F-B8823DB7986F}" srcOrd="12" destOrd="0" presId="urn:microsoft.com/office/officeart/2005/8/layout/cycle8"/>
    <dgm:cxn modelId="{6449CB64-3549-496F-8D0F-0255280490E9}" type="presParOf" srcId="{9BE291D1-B488-4631-A8F0-5AF7C9FEAA12}" destId="{AE22712D-A53A-426B-A7CB-A5648C87F2BC}" srcOrd="13" destOrd="0" presId="urn:microsoft.com/office/officeart/2005/8/layout/cycle8"/>
    <dgm:cxn modelId="{119BD6CD-5796-4A65-800F-EE130EB31E3A}" type="presParOf" srcId="{9BE291D1-B488-4631-A8F0-5AF7C9FEAA12}" destId="{4A3E395B-2D4E-4C51-9808-A115B41EAAFE}" srcOrd="14" destOrd="0" presId="urn:microsoft.com/office/officeart/2005/8/layout/cycle8"/>
    <dgm:cxn modelId="{BE47809B-01E9-488A-A73E-7CA8F2209EB5}" type="presParOf" srcId="{9BE291D1-B488-4631-A8F0-5AF7C9FEAA12}" destId="{92509358-A259-4DCE-8F19-1F7CF58735D6}" srcOrd="15" destOrd="0" presId="urn:microsoft.com/office/officeart/2005/8/layout/cycle8"/>
    <dgm:cxn modelId="{824851F0-51AE-4C2D-96B7-21366FD63D23}" type="presParOf" srcId="{9BE291D1-B488-4631-A8F0-5AF7C9FEAA12}" destId="{3E790F91-086A-4EF9-A805-85AD1B76F641}" srcOrd="16" destOrd="0" presId="urn:microsoft.com/office/officeart/2005/8/layout/cycle8"/>
    <dgm:cxn modelId="{AEC54626-71FD-4375-B86E-C39895142037}" type="presParOf" srcId="{9BE291D1-B488-4631-A8F0-5AF7C9FEAA12}" destId="{35F50726-D03F-4672-828B-8A2EB5A9B372}" srcOrd="17" destOrd="0" presId="urn:microsoft.com/office/officeart/2005/8/layout/cycle8"/>
    <dgm:cxn modelId="{C75D34E0-02B7-4F60-B036-ABB10B32D0F1}" type="presParOf" srcId="{9BE291D1-B488-4631-A8F0-5AF7C9FEAA12}" destId="{D7E82C1A-7362-4CDF-8484-96033DC9FE04}" srcOrd="18" destOrd="0" presId="urn:microsoft.com/office/officeart/2005/8/layout/cycle8"/>
    <dgm:cxn modelId="{DDC140EF-CBC7-42B3-9807-606740A1EAE6}" type="presParOf" srcId="{9BE291D1-B488-4631-A8F0-5AF7C9FEAA12}" destId="{41FBBFAA-B018-484C-A64C-AC828746E868}" srcOrd="19" destOrd="0" presId="urn:microsoft.com/office/officeart/2005/8/layout/cycle8"/>
    <dgm:cxn modelId="{4467FD18-1113-4680-861A-F4CA6F417511}" type="presParOf" srcId="{9BE291D1-B488-4631-A8F0-5AF7C9FEAA12}" destId="{5B8512EA-24EA-4024-8821-A326D631B01D}" srcOrd="20" destOrd="0" presId="urn:microsoft.com/office/officeart/2005/8/layout/cycle8"/>
    <dgm:cxn modelId="{13533430-BE8C-4518-A0AF-0135E0C87088}" type="presParOf" srcId="{9BE291D1-B488-4631-A8F0-5AF7C9FEAA12}" destId="{02B08789-9DCF-4172-8633-6677A4690236}" srcOrd="21" destOrd="0" presId="urn:microsoft.com/office/officeart/2005/8/layout/cycle8"/>
    <dgm:cxn modelId="{5D064305-8017-428F-A7E3-9317D4CAD5CF}" type="presParOf" srcId="{9BE291D1-B488-4631-A8F0-5AF7C9FEAA12}" destId="{482DFC6C-600C-4C68-975F-597F1C3D167A}" srcOrd="22" destOrd="0" presId="urn:microsoft.com/office/officeart/2005/8/layout/cycle8"/>
    <dgm:cxn modelId="{F28D1806-FE6D-4CAB-99C7-46A821F8FE1D}" type="presParOf" srcId="{9BE291D1-B488-4631-A8F0-5AF7C9FEAA12}" destId="{CF6C4908-1119-437F-87CF-EB9D94740638}" srcOrd="23" destOrd="0" presId="urn:microsoft.com/office/officeart/2005/8/layout/cycle8"/>
    <dgm:cxn modelId="{6EA8AB15-3255-483B-9F46-CA2C9E0B7EF6}" type="presParOf" srcId="{9BE291D1-B488-4631-A8F0-5AF7C9FEAA12}" destId="{0C12A350-A3EA-4DA3-903F-CEB8431D4892}" srcOrd="2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E6EE24-F9F9-413A-9955-BFAB80BB660E}">
      <dsp:nvSpPr>
        <dsp:cNvPr id="0" name=""/>
        <dsp:cNvSpPr/>
      </dsp:nvSpPr>
      <dsp:spPr>
        <a:xfrm>
          <a:off x="1852100" y="335415"/>
          <a:ext cx="4551680" cy="4551680"/>
        </a:xfrm>
        <a:prstGeom prst="pie">
          <a:avLst>
            <a:gd name="adj1" fmla="val 16200000"/>
            <a:gd name="adj2" fmla="val 2052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a:t>Know Your Mission</a:t>
          </a:r>
          <a:endParaRPr lang="en-US" sz="2200" kern="1200" dirty="0"/>
        </a:p>
      </dsp:txBody>
      <dsp:txXfrm>
        <a:off x="4226560" y="1100531"/>
        <a:ext cx="1463040" cy="975360"/>
      </dsp:txXfrm>
    </dsp:sp>
    <dsp:sp modelId="{4A1EFE9E-C9DE-4C92-B1A3-AEF0106C4FD0}">
      <dsp:nvSpPr>
        <dsp:cNvPr id="0" name=""/>
        <dsp:cNvSpPr/>
      </dsp:nvSpPr>
      <dsp:spPr>
        <a:xfrm>
          <a:off x="1891114" y="456793"/>
          <a:ext cx="4551680" cy="4551680"/>
        </a:xfrm>
        <a:prstGeom prst="pie">
          <a:avLst>
            <a:gd name="adj1" fmla="val 20520000"/>
            <a:gd name="adj2" fmla="val 324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a:t>Identify Data Sources</a:t>
          </a:r>
          <a:endParaRPr lang="en-US" sz="2200" kern="1200" dirty="0"/>
        </a:p>
      </dsp:txBody>
      <dsp:txXfrm>
        <a:off x="4822613" y="2536478"/>
        <a:ext cx="1354666" cy="1083733"/>
      </dsp:txXfrm>
    </dsp:sp>
    <dsp:sp modelId="{759A3A6A-3CD5-4001-AD7D-1DBDB4869AF7}">
      <dsp:nvSpPr>
        <dsp:cNvPr id="0" name=""/>
        <dsp:cNvSpPr/>
      </dsp:nvSpPr>
      <dsp:spPr>
        <a:xfrm>
          <a:off x="1788159" y="531571"/>
          <a:ext cx="4551680" cy="4551680"/>
        </a:xfrm>
        <a:prstGeom prst="pie">
          <a:avLst>
            <a:gd name="adj1" fmla="val 3240000"/>
            <a:gd name="adj2" fmla="val 756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a:t>Clean and Organize Data</a:t>
          </a:r>
          <a:endParaRPr lang="en-US" sz="2200" kern="1200" dirty="0"/>
        </a:p>
      </dsp:txBody>
      <dsp:txXfrm>
        <a:off x="3413759" y="3728584"/>
        <a:ext cx="1300480" cy="1192106"/>
      </dsp:txXfrm>
    </dsp:sp>
    <dsp:sp modelId="{518A99BF-406C-4A0E-A09F-B8823DB7986F}">
      <dsp:nvSpPr>
        <dsp:cNvPr id="0" name=""/>
        <dsp:cNvSpPr/>
      </dsp:nvSpPr>
      <dsp:spPr>
        <a:xfrm>
          <a:off x="1685205" y="456793"/>
          <a:ext cx="4551680" cy="4551680"/>
        </a:xfrm>
        <a:prstGeom prst="pie">
          <a:avLst>
            <a:gd name="adj1" fmla="val 7560000"/>
            <a:gd name="adj2" fmla="val 1188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a:t>Perform Statistical Analysis</a:t>
          </a:r>
          <a:endParaRPr lang="en-US" sz="2200" kern="1200" dirty="0"/>
        </a:p>
      </dsp:txBody>
      <dsp:txXfrm>
        <a:off x="1950719" y="2536478"/>
        <a:ext cx="1354666" cy="1083733"/>
      </dsp:txXfrm>
    </dsp:sp>
    <dsp:sp modelId="{3E790F91-086A-4EF9-A805-85AD1B76F641}">
      <dsp:nvSpPr>
        <dsp:cNvPr id="0" name=""/>
        <dsp:cNvSpPr/>
      </dsp:nvSpPr>
      <dsp:spPr>
        <a:xfrm>
          <a:off x="1724219" y="335415"/>
          <a:ext cx="4551680" cy="4551680"/>
        </a:xfrm>
        <a:prstGeom prst="pie">
          <a:avLst>
            <a:gd name="adj1" fmla="val 11880000"/>
            <a:gd name="adj2" fmla="val 1620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a:t>Draw Conclusions</a:t>
          </a:r>
          <a:endParaRPr lang="en-US" sz="2200" kern="1200" dirty="0"/>
        </a:p>
      </dsp:txBody>
      <dsp:txXfrm>
        <a:off x="2438399" y="1100531"/>
        <a:ext cx="1463040" cy="975360"/>
      </dsp:txXfrm>
    </dsp:sp>
    <dsp:sp modelId="{5B8512EA-24EA-4024-8821-A326D631B01D}">
      <dsp:nvSpPr>
        <dsp:cNvPr id="0" name=""/>
        <dsp:cNvSpPr/>
      </dsp:nvSpPr>
      <dsp:spPr>
        <a:xfrm>
          <a:off x="1570115" y="53644"/>
          <a:ext cx="5115221" cy="5115221"/>
        </a:xfrm>
        <a:prstGeom prst="circularArrow">
          <a:avLst>
            <a:gd name="adj1" fmla="val 5085"/>
            <a:gd name="adj2" fmla="val 327528"/>
            <a:gd name="adj3" fmla="val 20192361"/>
            <a:gd name="adj4" fmla="val 16200324"/>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2B08789-9DCF-4172-8633-6677A4690236}">
      <dsp:nvSpPr>
        <dsp:cNvPr id="0" name=""/>
        <dsp:cNvSpPr/>
      </dsp:nvSpPr>
      <dsp:spPr>
        <a:xfrm>
          <a:off x="1609658" y="174982"/>
          <a:ext cx="5115221" cy="5115221"/>
        </a:xfrm>
        <a:prstGeom prst="circularArrow">
          <a:avLst>
            <a:gd name="adj1" fmla="val 5085"/>
            <a:gd name="adj2" fmla="val 327528"/>
            <a:gd name="adj3" fmla="val 2912753"/>
            <a:gd name="adj4" fmla="val 20519953"/>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82DFC6C-600C-4C68-975F-597F1C3D167A}">
      <dsp:nvSpPr>
        <dsp:cNvPr id="0" name=""/>
        <dsp:cNvSpPr/>
      </dsp:nvSpPr>
      <dsp:spPr>
        <a:xfrm>
          <a:off x="1506389" y="249989"/>
          <a:ext cx="5115221" cy="5115221"/>
        </a:xfrm>
        <a:prstGeom prst="circularArrow">
          <a:avLst>
            <a:gd name="adj1" fmla="val 5085"/>
            <a:gd name="adj2" fmla="val 327528"/>
            <a:gd name="adj3" fmla="val 7232777"/>
            <a:gd name="adj4" fmla="val 3239695"/>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F6C4908-1119-437F-87CF-EB9D94740638}">
      <dsp:nvSpPr>
        <dsp:cNvPr id="0" name=""/>
        <dsp:cNvSpPr/>
      </dsp:nvSpPr>
      <dsp:spPr>
        <a:xfrm>
          <a:off x="1403119" y="174982"/>
          <a:ext cx="5115221" cy="5115221"/>
        </a:xfrm>
        <a:prstGeom prst="circularArrow">
          <a:avLst>
            <a:gd name="adj1" fmla="val 5085"/>
            <a:gd name="adj2" fmla="val 327528"/>
            <a:gd name="adj3" fmla="val 11552519"/>
            <a:gd name="adj4" fmla="val 7559718"/>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C12A350-A3EA-4DA3-903F-CEB8431D4892}">
      <dsp:nvSpPr>
        <dsp:cNvPr id="0" name=""/>
        <dsp:cNvSpPr/>
      </dsp:nvSpPr>
      <dsp:spPr>
        <a:xfrm>
          <a:off x="1442663" y="53644"/>
          <a:ext cx="5115221" cy="5115221"/>
        </a:xfrm>
        <a:prstGeom prst="circularArrow">
          <a:avLst>
            <a:gd name="adj1" fmla="val 5085"/>
            <a:gd name="adj2" fmla="val 327528"/>
            <a:gd name="adj3" fmla="val 15872148"/>
            <a:gd name="adj4" fmla="val 11880111"/>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CA1382-CFBC-469C-8131-097A09878444}" type="datetimeFigureOut">
              <a:rPr lang="en-US" smtClean="0"/>
              <a:t>9/9/2020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1C0510-D7DA-4B2A-AC0D-D239DE6FF658}" type="slidenum">
              <a:rPr lang="en-US" smtClean="0"/>
              <a:t>‹#›</a:t>
            </a:fld>
            <a:endParaRPr lang="en-US"/>
          </a:p>
        </p:txBody>
      </p:sp>
    </p:spTree>
    <p:extLst>
      <p:ext uri="{BB962C8B-B14F-4D97-AF65-F5344CB8AC3E}">
        <p14:creationId xmlns:p14="http://schemas.microsoft.com/office/powerpoint/2010/main" val="8585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1C0510-D7DA-4B2A-AC0D-D239DE6FF658}" type="slidenum">
              <a:rPr lang="en-US" smtClean="0"/>
              <a:t>3</a:t>
            </a:fld>
            <a:endParaRPr lang="en-US"/>
          </a:p>
        </p:txBody>
      </p:sp>
    </p:spTree>
    <p:extLst>
      <p:ext uri="{BB962C8B-B14F-4D97-AF65-F5344CB8AC3E}">
        <p14:creationId xmlns:p14="http://schemas.microsoft.com/office/powerpoint/2010/main" val="1972188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1C0510-D7DA-4B2A-AC0D-D239DE6FF658}" type="slidenum">
              <a:rPr lang="en-US" smtClean="0"/>
              <a:t>7</a:t>
            </a:fld>
            <a:endParaRPr lang="en-US"/>
          </a:p>
        </p:txBody>
      </p:sp>
    </p:spTree>
    <p:extLst>
      <p:ext uri="{BB962C8B-B14F-4D97-AF65-F5344CB8AC3E}">
        <p14:creationId xmlns:p14="http://schemas.microsoft.com/office/powerpoint/2010/main" val="772248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Discrete data</a:t>
            </a:r>
            <a:r>
              <a:rPr lang="en-US" sz="1200" b="0" i="0" kern="1200" dirty="0">
                <a:solidFill>
                  <a:schemeClr val="tx1"/>
                </a:solidFill>
                <a:effectLst/>
                <a:latin typeface="+mn-lt"/>
                <a:ea typeface="+mn-ea"/>
                <a:cs typeface="+mn-cs"/>
              </a:rPr>
              <a:t> is information that can only take certain values. ... This type of </a:t>
            </a:r>
            <a:r>
              <a:rPr lang="en-US" sz="1200" b="1" i="0" kern="1200" dirty="0">
                <a:solidFill>
                  <a:schemeClr val="tx1"/>
                </a:solidFill>
                <a:effectLst/>
                <a:latin typeface="+mn-lt"/>
                <a:ea typeface="+mn-ea"/>
                <a:cs typeface="+mn-cs"/>
              </a:rPr>
              <a:t>data</a:t>
            </a:r>
            <a:r>
              <a:rPr lang="en-US" sz="1200" b="0" i="0" kern="1200" dirty="0">
                <a:solidFill>
                  <a:schemeClr val="tx1"/>
                </a:solidFill>
                <a:effectLst/>
                <a:latin typeface="+mn-lt"/>
                <a:ea typeface="+mn-ea"/>
                <a:cs typeface="+mn-cs"/>
              </a:rPr>
              <a:t> is often represented using tally charts, bar charts </a:t>
            </a:r>
            <a:r>
              <a:rPr lang="en-US" sz="1200" b="1" i="0" kern="1200" dirty="0">
                <a:solidFill>
                  <a:schemeClr val="tx1"/>
                </a:solidFill>
                <a:effectLst/>
                <a:latin typeface="+mn-lt"/>
                <a:ea typeface="+mn-ea"/>
                <a:cs typeface="+mn-cs"/>
              </a:rPr>
              <a:t>or</a:t>
            </a:r>
            <a:r>
              <a:rPr lang="en-US" sz="1200" b="0" i="0" kern="1200" dirty="0">
                <a:solidFill>
                  <a:schemeClr val="tx1"/>
                </a:solidFill>
                <a:effectLst/>
                <a:latin typeface="+mn-lt"/>
                <a:ea typeface="+mn-ea"/>
                <a:cs typeface="+mn-cs"/>
              </a:rPr>
              <a:t> pie charts. </a:t>
            </a:r>
            <a:r>
              <a:rPr lang="en-US" sz="1200" b="1" i="0" kern="1200" dirty="0">
                <a:solidFill>
                  <a:schemeClr val="tx1"/>
                </a:solidFill>
                <a:effectLst/>
                <a:latin typeface="+mn-lt"/>
                <a:ea typeface="+mn-ea"/>
                <a:cs typeface="+mn-cs"/>
              </a:rPr>
              <a:t>Continuous data</a:t>
            </a:r>
            <a:r>
              <a:rPr lang="en-US" sz="1200" b="0" i="0" kern="1200" dirty="0">
                <a:solidFill>
                  <a:schemeClr val="tx1"/>
                </a:solidFill>
                <a:effectLst/>
                <a:latin typeface="+mn-lt"/>
                <a:ea typeface="+mn-ea"/>
                <a:cs typeface="+mn-cs"/>
              </a:rPr>
              <a:t> is </a:t>
            </a:r>
            <a:r>
              <a:rPr lang="en-US" sz="1200" b="1" i="0" kern="1200" dirty="0">
                <a:solidFill>
                  <a:schemeClr val="tx1"/>
                </a:solidFill>
                <a:effectLst/>
                <a:latin typeface="+mn-lt"/>
                <a:ea typeface="+mn-ea"/>
                <a:cs typeface="+mn-cs"/>
              </a:rPr>
              <a:t>data</a:t>
            </a:r>
            <a:r>
              <a:rPr lang="en-US" sz="1200" b="0" i="0" kern="1200" dirty="0">
                <a:solidFill>
                  <a:schemeClr val="tx1"/>
                </a:solidFill>
                <a:effectLst/>
                <a:latin typeface="+mn-lt"/>
                <a:ea typeface="+mn-ea"/>
                <a:cs typeface="+mn-cs"/>
              </a:rPr>
              <a:t> that can take any value. Height, weight, temperature and length are all examples of </a:t>
            </a:r>
            <a:r>
              <a:rPr lang="en-US" sz="1200" b="1" i="0" kern="1200" dirty="0">
                <a:solidFill>
                  <a:schemeClr val="tx1"/>
                </a:solidFill>
                <a:effectLst/>
                <a:latin typeface="+mn-lt"/>
                <a:ea typeface="+mn-ea"/>
                <a:cs typeface="+mn-cs"/>
              </a:rPr>
              <a:t>continuous data</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DE1C0510-D7DA-4B2A-AC0D-D239DE6FF658}" type="slidenum">
              <a:rPr lang="en-US" smtClean="0"/>
              <a:t>8</a:t>
            </a:fld>
            <a:endParaRPr lang="en-US"/>
          </a:p>
        </p:txBody>
      </p:sp>
    </p:spTree>
    <p:extLst>
      <p:ext uri="{BB962C8B-B14F-4D97-AF65-F5344CB8AC3E}">
        <p14:creationId xmlns:p14="http://schemas.microsoft.com/office/powerpoint/2010/main" val="2536411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1C0510-D7DA-4B2A-AC0D-D239DE6FF658}" type="slidenum">
              <a:rPr lang="en-US" smtClean="0"/>
              <a:t>13</a:t>
            </a:fld>
            <a:endParaRPr lang="en-US"/>
          </a:p>
        </p:txBody>
      </p:sp>
    </p:spTree>
    <p:extLst>
      <p:ext uri="{BB962C8B-B14F-4D97-AF65-F5344CB8AC3E}">
        <p14:creationId xmlns:p14="http://schemas.microsoft.com/office/powerpoint/2010/main" val="2405505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the results of data-driven decision making are a little less glamorous, but nonetheless constitute home runs for a business. In 2004, for example, Walmart used product purchasing data from areas where hurricanes had struck in order to find out what people bought when they stocked up before a storm. The company wanted to use predictive analytics to determine how to supply stores ahead of future storms. They found that in addition to staples, like flashlights, stores saw heavy demand for unexpected items. Sales of strawberry Pop-Tarts jumped seven-fold as a tasty nonperishable that doesn’t require cooking, and beer was the top-selling item. The retailer began sending trucks loaded with these items to stores in areas where hurricanes were forecast, and sales were brisk</a:t>
            </a:r>
          </a:p>
        </p:txBody>
      </p:sp>
      <p:sp>
        <p:nvSpPr>
          <p:cNvPr id="4" name="Slide Number Placeholder 3"/>
          <p:cNvSpPr>
            <a:spLocks noGrp="1"/>
          </p:cNvSpPr>
          <p:nvPr>
            <p:ph type="sldNum" sz="quarter" idx="5"/>
          </p:nvPr>
        </p:nvSpPr>
        <p:spPr/>
        <p:txBody>
          <a:bodyPr/>
          <a:lstStyle/>
          <a:p>
            <a:fld id="{DE1C0510-D7DA-4B2A-AC0D-D239DE6FF658}" type="slidenum">
              <a:rPr lang="en-US" smtClean="0"/>
              <a:t>14</a:t>
            </a:fld>
            <a:endParaRPr lang="en-US"/>
          </a:p>
        </p:txBody>
      </p:sp>
    </p:spTree>
    <p:extLst>
      <p:ext uri="{BB962C8B-B14F-4D97-AF65-F5344CB8AC3E}">
        <p14:creationId xmlns:p14="http://schemas.microsoft.com/office/powerpoint/2010/main" val="1343333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1C0510-D7DA-4B2A-AC0D-D239DE6FF658}" type="slidenum">
              <a:rPr lang="en-US" smtClean="0"/>
              <a:t>15</a:t>
            </a:fld>
            <a:endParaRPr lang="en-US"/>
          </a:p>
        </p:txBody>
      </p:sp>
    </p:spTree>
    <p:extLst>
      <p:ext uri="{BB962C8B-B14F-4D97-AF65-F5344CB8AC3E}">
        <p14:creationId xmlns:p14="http://schemas.microsoft.com/office/powerpoint/2010/main" val="3805131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9/9/2020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9/9/2020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9/9/2020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9/9/2020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9/9/2020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9/9/2020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9/9/2020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9/9/2020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9/9/2020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blog.storagecraft.com/real-data-analytics-success-stori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smartsheet.com/data-driven-decision-making-management.%20Accessed%2011%20Sept.%20202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5ED03-B85A-43E3-AC9D-69245DA86888}"/>
              </a:ext>
            </a:extLst>
          </p:cNvPr>
          <p:cNvSpPr>
            <a:spLocks noGrp="1"/>
          </p:cNvSpPr>
          <p:nvPr>
            <p:ph type="ctrTitle"/>
          </p:nvPr>
        </p:nvSpPr>
        <p:spPr/>
        <p:txBody>
          <a:bodyPr/>
          <a:lstStyle/>
          <a:p>
            <a:r>
              <a:rPr lang="en-US" dirty="0"/>
              <a:t>Foundations of Data </a:t>
            </a:r>
            <a:r>
              <a:rPr lang="en-US" dirty="0" err="1"/>
              <a:t>AnalyticS</a:t>
            </a:r>
            <a:r>
              <a:rPr lang="en-US" dirty="0"/>
              <a:t> </a:t>
            </a:r>
          </a:p>
        </p:txBody>
      </p:sp>
      <p:sp>
        <p:nvSpPr>
          <p:cNvPr id="3" name="Subtitle 2">
            <a:extLst>
              <a:ext uri="{FF2B5EF4-FFF2-40B4-BE49-F238E27FC236}">
                <a16:creationId xmlns:a16="http://schemas.microsoft.com/office/drawing/2014/main" id="{86523380-0D9F-4624-B959-0BFDA27985F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96158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3F634-552A-4512-BCF3-3EEAB0F14F22}"/>
              </a:ext>
            </a:extLst>
          </p:cNvPr>
          <p:cNvSpPr>
            <a:spLocks noGrp="1"/>
          </p:cNvSpPr>
          <p:nvPr>
            <p:ph type="title"/>
          </p:nvPr>
        </p:nvSpPr>
        <p:spPr/>
        <p:txBody>
          <a:bodyPr/>
          <a:lstStyle/>
          <a:p>
            <a:r>
              <a:rPr lang="en-US" dirty="0"/>
              <a:t>What is Data Analytics?</a:t>
            </a:r>
          </a:p>
        </p:txBody>
      </p:sp>
      <p:sp>
        <p:nvSpPr>
          <p:cNvPr id="3" name="Content Placeholder 2">
            <a:extLst>
              <a:ext uri="{FF2B5EF4-FFF2-40B4-BE49-F238E27FC236}">
                <a16:creationId xmlns:a16="http://schemas.microsoft.com/office/drawing/2014/main" id="{E2AEF302-5A95-4909-8C1D-4BE4A97293B3}"/>
              </a:ext>
            </a:extLst>
          </p:cNvPr>
          <p:cNvSpPr>
            <a:spLocks noGrp="1"/>
          </p:cNvSpPr>
          <p:nvPr>
            <p:ph idx="1"/>
          </p:nvPr>
        </p:nvSpPr>
        <p:spPr/>
        <p:txBody>
          <a:bodyPr>
            <a:normAutofit/>
          </a:bodyPr>
          <a:lstStyle/>
          <a:p>
            <a:r>
              <a:rPr lang="en-US" dirty="0"/>
              <a:t>The process of examining datasets to draw conclusions about the information they contain. Data analytic techniques enable you to take raw data and uncover patterns to extract valuable insights from it.</a:t>
            </a:r>
          </a:p>
          <a:p>
            <a:r>
              <a:rPr lang="en-US" dirty="0"/>
              <a:t>The focus of Data Analytics lies in </a:t>
            </a:r>
            <a:r>
              <a:rPr lang="en-US" b="1" i="1" u="sng" dirty="0"/>
              <a:t>inference,</a:t>
            </a:r>
            <a:r>
              <a:rPr lang="en-US" dirty="0"/>
              <a:t> which is the process of deriving conclusions that are solely based on what the researcher already knows.</a:t>
            </a:r>
          </a:p>
        </p:txBody>
      </p:sp>
      <p:sp>
        <p:nvSpPr>
          <p:cNvPr id="4" name="TextBox 3">
            <a:extLst>
              <a:ext uri="{FF2B5EF4-FFF2-40B4-BE49-F238E27FC236}">
                <a16:creationId xmlns:a16="http://schemas.microsoft.com/office/drawing/2014/main" id="{EE7798BA-4890-4E07-B71A-C643A75DD71E}"/>
              </a:ext>
            </a:extLst>
          </p:cNvPr>
          <p:cNvSpPr txBox="1"/>
          <p:nvPr/>
        </p:nvSpPr>
        <p:spPr>
          <a:xfrm>
            <a:off x="985841" y="6257835"/>
            <a:ext cx="11206159" cy="1200329"/>
          </a:xfrm>
          <a:prstGeom prst="rect">
            <a:avLst/>
          </a:prstGeom>
          <a:noFill/>
        </p:spPr>
        <p:txBody>
          <a:bodyPr wrap="square" rtlCol="0">
            <a:spAutoFit/>
          </a:bodyPr>
          <a:lstStyle/>
          <a:p>
            <a:r>
              <a:rPr lang="en-US" dirty="0"/>
              <a:t>What Is Data Analytics? - 4 Ways to Use Data Analytics. (2019, September 23). Retrieved September 6, 2020, from </a:t>
            </a:r>
            <a:r>
              <a:rPr lang="en-US" dirty="0" err="1"/>
              <a:t>Lotame</a:t>
            </a:r>
            <a:r>
              <a:rPr lang="en-US" dirty="0"/>
              <a:t> website: https://www.lotame.com/what-is-data-analytics/</a:t>
            </a:r>
          </a:p>
          <a:p>
            <a:r>
              <a:rPr lang="en-US" dirty="0"/>
              <a:t>‌</a:t>
            </a:r>
          </a:p>
          <a:p>
            <a:endParaRPr lang="en-US" dirty="0"/>
          </a:p>
        </p:txBody>
      </p:sp>
    </p:spTree>
    <p:extLst>
      <p:ext uri="{BB962C8B-B14F-4D97-AF65-F5344CB8AC3E}">
        <p14:creationId xmlns:p14="http://schemas.microsoft.com/office/powerpoint/2010/main" val="485106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3F634-552A-4512-BCF3-3EEAB0F14F22}"/>
              </a:ext>
            </a:extLst>
          </p:cNvPr>
          <p:cNvSpPr>
            <a:spLocks noGrp="1"/>
          </p:cNvSpPr>
          <p:nvPr>
            <p:ph type="title"/>
          </p:nvPr>
        </p:nvSpPr>
        <p:spPr/>
        <p:txBody>
          <a:bodyPr/>
          <a:lstStyle/>
          <a:p>
            <a:r>
              <a:rPr lang="en-US" dirty="0"/>
              <a:t>What is Data Analytics?</a:t>
            </a:r>
          </a:p>
        </p:txBody>
      </p:sp>
      <p:sp>
        <p:nvSpPr>
          <p:cNvPr id="3" name="Content Placeholder 2">
            <a:extLst>
              <a:ext uri="{FF2B5EF4-FFF2-40B4-BE49-F238E27FC236}">
                <a16:creationId xmlns:a16="http://schemas.microsoft.com/office/drawing/2014/main" id="{E2AEF302-5A95-4909-8C1D-4BE4A97293B3}"/>
              </a:ext>
            </a:extLst>
          </p:cNvPr>
          <p:cNvSpPr>
            <a:spLocks noGrp="1"/>
          </p:cNvSpPr>
          <p:nvPr>
            <p:ph idx="1"/>
          </p:nvPr>
        </p:nvSpPr>
        <p:spPr/>
        <p:txBody>
          <a:bodyPr>
            <a:normAutofit fontScale="92500" lnSpcReduction="10000"/>
          </a:bodyPr>
          <a:lstStyle/>
          <a:p>
            <a:r>
              <a:rPr lang="en-US" dirty="0"/>
              <a:t>The applications of data analytics are broad. Analyzing big data can optimize efficiency in many different industries. Improving performance enables businesses to succeed in an increasingly competitive world. Data analytics is being used with </a:t>
            </a:r>
            <a:r>
              <a:rPr lang="en-US" dirty="0">
                <a:hlinkClick r:id="rId2"/>
              </a:rPr>
              <a:t>great success in a number of different fields</a:t>
            </a:r>
            <a:r>
              <a:rPr lang="en-US" dirty="0"/>
              <a:t>.</a:t>
            </a:r>
          </a:p>
          <a:p>
            <a:r>
              <a:rPr lang="en-US" dirty="0"/>
              <a:t>One of the earliest adopters is the financial sector. Data analytics has a huge role in the banking and finance industries, used to predict market trends and assess risk. Credit scores are an example of data analytics that affects everyone. These scores use many data points to determine lending risk. Data analytics is also used to detect and prevent fraud to improve efficiency and reduce risk for financial institutions.</a:t>
            </a:r>
          </a:p>
          <a:p>
            <a:r>
              <a:rPr lang="en-US" dirty="0"/>
              <a:t>The use of data analytics goes beyond maximizing profits and ROI, however. Data analytics can provide critical information for healthcare (health informatics), crime prevention, and environmental protection. These applications of data analytics use these techniques to improve our world.</a:t>
            </a:r>
          </a:p>
          <a:p>
            <a:endParaRPr lang="en-US" dirty="0"/>
          </a:p>
        </p:txBody>
      </p:sp>
      <p:sp>
        <p:nvSpPr>
          <p:cNvPr id="4" name="Rectangle 3">
            <a:extLst>
              <a:ext uri="{FF2B5EF4-FFF2-40B4-BE49-F238E27FC236}">
                <a16:creationId xmlns:a16="http://schemas.microsoft.com/office/drawing/2014/main" id="{D16B2C07-42B1-40C4-BE2F-3A4FCB105B71}"/>
              </a:ext>
            </a:extLst>
          </p:cNvPr>
          <p:cNvSpPr/>
          <p:nvPr/>
        </p:nvSpPr>
        <p:spPr>
          <a:xfrm>
            <a:off x="1103696" y="6208589"/>
            <a:ext cx="10178321" cy="923330"/>
          </a:xfrm>
          <a:prstGeom prst="rect">
            <a:avLst/>
          </a:prstGeom>
        </p:spPr>
        <p:txBody>
          <a:bodyPr wrap="square">
            <a:spAutoFit/>
          </a:bodyPr>
          <a:lstStyle/>
          <a:p>
            <a:r>
              <a:rPr lang="en-US" dirty="0">
                <a:solidFill>
                  <a:srgbClr val="000000"/>
                </a:solidFill>
                <a:latin typeface="Times New Roman" panose="02020603050405020304" pitchFamily="18" charset="0"/>
              </a:rPr>
              <a:t>What is Data Analytics? - Master’s in Data Science. (2019). Retrieved September 6, 2020, from Master’s in Data Science website: https://www.mastersindatascience.org/resources/what-is-data-analytics/</a:t>
            </a:r>
          </a:p>
          <a:p>
            <a:r>
              <a:rPr lang="en-US" dirty="0">
                <a:solidFill>
                  <a:srgbClr val="000000"/>
                </a:solidFill>
                <a:latin typeface="Times New Roman" panose="02020603050405020304" pitchFamily="18" charset="0"/>
              </a:rPr>
              <a:t>‌</a:t>
            </a:r>
            <a:endParaRPr lang="en-US"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3675397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4091-7DE5-4503-9370-8343189C91FE}"/>
              </a:ext>
            </a:extLst>
          </p:cNvPr>
          <p:cNvSpPr>
            <a:spLocks noGrp="1"/>
          </p:cNvSpPr>
          <p:nvPr>
            <p:ph type="title"/>
          </p:nvPr>
        </p:nvSpPr>
        <p:spPr/>
        <p:txBody>
          <a:bodyPr>
            <a:normAutofit fontScale="90000"/>
          </a:bodyPr>
          <a:lstStyle/>
          <a:p>
            <a:r>
              <a:rPr lang="en-US" dirty="0"/>
              <a:t>the importance of Data Analytics in today's economy.</a:t>
            </a:r>
            <a:br>
              <a:rPr lang="en-US" dirty="0"/>
            </a:br>
            <a:endParaRPr lang="en-US" dirty="0"/>
          </a:p>
        </p:txBody>
      </p:sp>
      <p:sp>
        <p:nvSpPr>
          <p:cNvPr id="3" name="Content Placeholder 2">
            <a:extLst>
              <a:ext uri="{FF2B5EF4-FFF2-40B4-BE49-F238E27FC236}">
                <a16:creationId xmlns:a16="http://schemas.microsoft.com/office/drawing/2014/main" id="{28AF27B7-7B67-42CA-9E38-32D6BF4FA46F}"/>
              </a:ext>
            </a:extLst>
          </p:cNvPr>
          <p:cNvSpPr>
            <a:spLocks noGrp="1"/>
          </p:cNvSpPr>
          <p:nvPr>
            <p:ph idx="1"/>
          </p:nvPr>
        </p:nvSpPr>
        <p:spPr/>
        <p:txBody>
          <a:bodyPr>
            <a:normAutofit/>
          </a:bodyPr>
          <a:lstStyle/>
          <a:p>
            <a:r>
              <a:rPr lang="en-US" dirty="0"/>
              <a:t>Data analytics is important because it helps businesses </a:t>
            </a:r>
            <a:r>
              <a:rPr lang="en-US" b="1" u="sng" dirty="0"/>
              <a:t>optimize</a:t>
            </a:r>
            <a:r>
              <a:rPr lang="en-US" dirty="0"/>
              <a:t> their performances. Implementing it into the business model means companies can help reduce costs by identifying more efficient ways of doing business and by storing large amounts of data.</a:t>
            </a:r>
          </a:p>
          <a:p>
            <a:r>
              <a:rPr lang="en-US" dirty="0"/>
              <a:t>A company can also use data analytics to make better business decisions and help analyze customer trends and satisfaction, which can lead to new—and better—products and services. </a:t>
            </a:r>
          </a:p>
          <a:p>
            <a:r>
              <a:rPr lang="en-US" dirty="0"/>
              <a:t>For instance data analysis can help companies better understand their customers, evaluate their ad campaigns, personalize content, create content strategies and develop products. Ultimately, businesses can use data analytics to boost business performance and improve their bottom line.</a:t>
            </a:r>
          </a:p>
          <a:p>
            <a:endParaRPr lang="en-US" dirty="0"/>
          </a:p>
        </p:txBody>
      </p:sp>
      <p:sp>
        <p:nvSpPr>
          <p:cNvPr id="4" name="Rectangle 3">
            <a:extLst>
              <a:ext uri="{FF2B5EF4-FFF2-40B4-BE49-F238E27FC236}">
                <a16:creationId xmlns:a16="http://schemas.microsoft.com/office/drawing/2014/main" id="{5EA19031-DDAA-4604-B021-BEC6BEFDF5CE}"/>
              </a:ext>
            </a:extLst>
          </p:cNvPr>
          <p:cNvSpPr/>
          <p:nvPr/>
        </p:nvSpPr>
        <p:spPr>
          <a:xfrm>
            <a:off x="1251678" y="6291076"/>
            <a:ext cx="10635522" cy="923330"/>
          </a:xfrm>
          <a:prstGeom prst="rect">
            <a:avLst/>
          </a:prstGeom>
        </p:spPr>
        <p:txBody>
          <a:bodyPr wrap="square">
            <a:spAutoFit/>
          </a:bodyPr>
          <a:lstStyle/>
          <a:p>
            <a:r>
              <a:rPr lang="en-US" dirty="0">
                <a:solidFill>
                  <a:srgbClr val="000000"/>
                </a:solidFill>
                <a:latin typeface="Times New Roman" panose="02020603050405020304" pitchFamily="18" charset="0"/>
              </a:rPr>
              <a:t>How Data Analytics Work. (2020). Retrieved September 6, 2020, from Investopedia website: https://www.investopedia.com/terms/d/data-analytics.asp</a:t>
            </a:r>
          </a:p>
          <a:p>
            <a:r>
              <a:rPr lang="en-US" dirty="0">
                <a:solidFill>
                  <a:srgbClr val="000000"/>
                </a:solidFill>
                <a:latin typeface="Times New Roman" panose="02020603050405020304" pitchFamily="18" charset="0"/>
              </a:rPr>
              <a:t>‌</a:t>
            </a:r>
            <a:endParaRPr lang="en-US"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1372836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D6862-C51C-428B-AD1B-6876BD9C16C9}"/>
              </a:ext>
            </a:extLst>
          </p:cNvPr>
          <p:cNvSpPr>
            <a:spLocks noGrp="1"/>
          </p:cNvSpPr>
          <p:nvPr>
            <p:ph type="title"/>
          </p:nvPr>
        </p:nvSpPr>
        <p:spPr/>
        <p:txBody>
          <a:bodyPr/>
          <a:lstStyle/>
          <a:p>
            <a:r>
              <a:rPr lang="en-US" dirty="0"/>
              <a:t>Data Driven Decisions Making</a:t>
            </a:r>
          </a:p>
        </p:txBody>
      </p:sp>
      <p:sp>
        <p:nvSpPr>
          <p:cNvPr id="4" name="Rectangle 3">
            <a:extLst>
              <a:ext uri="{FF2B5EF4-FFF2-40B4-BE49-F238E27FC236}">
                <a16:creationId xmlns:a16="http://schemas.microsoft.com/office/drawing/2014/main" id="{5FC95E8A-8196-4273-87D7-4CA100786828}"/>
              </a:ext>
            </a:extLst>
          </p:cNvPr>
          <p:cNvSpPr/>
          <p:nvPr/>
        </p:nvSpPr>
        <p:spPr>
          <a:xfrm>
            <a:off x="1208183" y="5875450"/>
            <a:ext cx="10983817" cy="1200329"/>
          </a:xfrm>
          <a:prstGeom prst="rect">
            <a:avLst/>
          </a:prstGeom>
        </p:spPr>
        <p:txBody>
          <a:bodyPr wrap="square">
            <a:spAutoFit/>
          </a:bodyPr>
          <a:lstStyle/>
          <a:p>
            <a:r>
              <a:rPr lang="en-US" dirty="0">
                <a:solidFill>
                  <a:srgbClr val="000000"/>
                </a:solidFill>
                <a:latin typeface="Times New Roman" panose="02020603050405020304" pitchFamily="18" charset="0"/>
              </a:rPr>
              <a:t>Data-Driven Decision Making: A Primer for Beginners. (2019, August 22). Retrieved September 7, 2020, from Northeastern University Graduate Programs website: https://www.northeastern.edu/graduate/blog/data-driven-decision-making/</a:t>
            </a:r>
          </a:p>
          <a:p>
            <a:r>
              <a:rPr lang="en-US" dirty="0">
                <a:solidFill>
                  <a:srgbClr val="000000"/>
                </a:solidFill>
                <a:latin typeface="Times New Roman" panose="02020603050405020304" pitchFamily="18" charset="0"/>
              </a:rPr>
              <a:t>‌</a:t>
            </a:r>
            <a:endParaRPr lang="en-US" b="0" i="0" dirty="0">
              <a:solidFill>
                <a:srgbClr val="000000"/>
              </a:solidFill>
              <a:effectLst/>
              <a:latin typeface="Times New Roman" panose="02020603050405020304" pitchFamily="18" charset="0"/>
            </a:endParaRPr>
          </a:p>
        </p:txBody>
      </p:sp>
      <p:graphicFrame>
        <p:nvGraphicFramePr>
          <p:cNvPr id="11" name="Diagram 10">
            <a:extLst>
              <a:ext uri="{FF2B5EF4-FFF2-40B4-BE49-F238E27FC236}">
                <a16:creationId xmlns:a16="http://schemas.microsoft.com/office/drawing/2014/main" id="{9BBFDA2C-240D-4B25-A250-AAD4CDF87F05}"/>
              </a:ext>
            </a:extLst>
          </p:cNvPr>
          <p:cNvGraphicFramePr/>
          <p:nvPr>
            <p:extLst>
              <p:ext uri="{D42A27DB-BD31-4B8C-83A1-F6EECF244321}">
                <p14:modId xmlns:p14="http://schemas.microsoft.com/office/powerpoint/2010/main" val="143601404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6173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891F6-5707-48B3-8FCC-3D883920B736}"/>
              </a:ext>
            </a:extLst>
          </p:cNvPr>
          <p:cNvSpPr>
            <a:spLocks noGrp="1"/>
          </p:cNvSpPr>
          <p:nvPr>
            <p:ph type="title"/>
          </p:nvPr>
        </p:nvSpPr>
        <p:spPr/>
        <p:txBody>
          <a:bodyPr/>
          <a:lstStyle/>
          <a:p>
            <a:r>
              <a:rPr lang="en-US" dirty="0"/>
              <a:t>Data-Driven Decisions</a:t>
            </a:r>
          </a:p>
        </p:txBody>
      </p:sp>
      <p:sp>
        <p:nvSpPr>
          <p:cNvPr id="3" name="Content Placeholder 2">
            <a:extLst>
              <a:ext uri="{FF2B5EF4-FFF2-40B4-BE49-F238E27FC236}">
                <a16:creationId xmlns:a16="http://schemas.microsoft.com/office/drawing/2014/main" id="{C0BEF205-FC9F-4F32-8E75-DA9210269C65}"/>
              </a:ext>
            </a:extLst>
          </p:cNvPr>
          <p:cNvSpPr>
            <a:spLocks noGrp="1"/>
          </p:cNvSpPr>
          <p:nvPr>
            <p:ph idx="1"/>
          </p:nvPr>
        </p:nvSpPr>
        <p:spPr>
          <a:xfrm>
            <a:off x="1251678" y="2286001"/>
            <a:ext cx="10178322" cy="3593591"/>
          </a:xfrm>
        </p:spPr>
        <p:txBody>
          <a:bodyPr>
            <a:normAutofit fontScale="92500" lnSpcReduction="10000"/>
          </a:bodyPr>
          <a:lstStyle/>
          <a:p>
            <a:r>
              <a:rPr lang="en-US" dirty="0"/>
              <a:t>Question: </a:t>
            </a:r>
          </a:p>
          <a:p>
            <a:pPr lvl="1"/>
            <a:r>
              <a:rPr lang="en-US" dirty="0"/>
              <a:t>What do people buy before a big storm?  </a:t>
            </a:r>
          </a:p>
          <a:p>
            <a:pPr lvl="1"/>
            <a:r>
              <a:rPr lang="en-US" dirty="0"/>
              <a:t>How do we supply stores ahead of future storms?</a:t>
            </a:r>
          </a:p>
          <a:p>
            <a:r>
              <a:rPr lang="en-US" dirty="0"/>
              <a:t>Data: </a:t>
            </a:r>
          </a:p>
          <a:p>
            <a:pPr lvl="1"/>
            <a:r>
              <a:rPr lang="en-US" dirty="0"/>
              <a:t>Product Purchasing Data</a:t>
            </a:r>
          </a:p>
          <a:p>
            <a:r>
              <a:rPr lang="en-US" dirty="0"/>
              <a:t>Results:</a:t>
            </a:r>
          </a:p>
          <a:p>
            <a:pPr lvl="2"/>
            <a:r>
              <a:rPr lang="en-US" dirty="0"/>
              <a:t>7-Fold Increase in Strawberry Pop-Tarts sales</a:t>
            </a:r>
          </a:p>
          <a:p>
            <a:pPr lvl="2"/>
            <a:r>
              <a:rPr lang="en-US" dirty="0"/>
              <a:t>Top-selling item was Beer</a:t>
            </a:r>
          </a:p>
          <a:p>
            <a:r>
              <a:rPr lang="en-US" dirty="0"/>
              <a:t>Decision: The retailer began sending trucks loaded with these items to stores in areas where hurricanes were forecast, and sales were brisk</a:t>
            </a:r>
          </a:p>
        </p:txBody>
      </p:sp>
      <p:sp>
        <p:nvSpPr>
          <p:cNvPr id="4" name="TextBox 3">
            <a:extLst>
              <a:ext uri="{FF2B5EF4-FFF2-40B4-BE49-F238E27FC236}">
                <a16:creationId xmlns:a16="http://schemas.microsoft.com/office/drawing/2014/main" id="{41D01D9D-A219-404E-A370-3E5F19219C8E}"/>
              </a:ext>
            </a:extLst>
          </p:cNvPr>
          <p:cNvSpPr txBox="1"/>
          <p:nvPr/>
        </p:nvSpPr>
        <p:spPr>
          <a:xfrm>
            <a:off x="1251678" y="1710927"/>
            <a:ext cx="1284839" cy="461665"/>
          </a:xfrm>
          <a:prstGeom prst="rect">
            <a:avLst/>
          </a:prstGeom>
          <a:noFill/>
        </p:spPr>
        <p:txBody>
          <a:bodyPr wrap="none" rtlCol="0">
            <a:spAutoFit/>
          </a:bodyPr>
          <a:lstStyle/>
          <a:p>
            <a:r>
              <a:rPr lang="en-US" sz="2400" dirty="0"/>
              <a:t>Walmart</a:t>
            </a:r>
          </a:p>
        </p:txBody>
      </p:sp>
      <p:pic>
        <p:nvPicPr>
          <p:cNvPr id="1028" name="Picture 4" descr="Did You Know? on Twitter: &quot;When a hurricane is expected, Wal-Mart's  top-selling items are strawberry Pop-Tarts and beer. http://t.co/E2krrIZLW2&quot;">
            <a:extLst>
              <a:ext uri="{FF2B5EF4-FFF2-40B4-BE49-F238E27FC236}">
                <a16:creationId xmlns:a16="http://schemas.microsoft.com/office/drawing/2014/main" id="{CCD3142E-00C4-4FD6-8246-C1F0B679E3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2784" y="2535011"/>
            <a:ext cx="4762500" cy="25717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55195FEC-F280-4301-B47D-730BC462593D}"/>
              </a:ext>
            </a:extLst>
          </p:cNvPr>
          <p:cNvSpPr/>
          <p:nvPr/>
        </p:nvSpPr>
        <p:spPr>
          <a:xfrm>
            <a:off x="1251678" y="6128602"/>
            <a:ext cx="10532125" cy="923330"/>
          </a:xfrm>
          <a:prstGeom prst="rect">
            <a:avLst/>
          </a:prstGeom>
        </p:spPr>
        <p:txBody>
          <a:bodyPr wrap="square">
            <a:spAutoFit/>
          </a:bodyPr>
          <a:lstStyle/>
          <a:p>
            <a:r>
              <a:rPr lang="en-US" dirty="0">
                <a:solidFill>
                  <a:srgbClr val="000000"/>
                </a:solidFill>
                <a:latin typeface="Times New Roman" panose="02020603050405020304" pitchFamily="18" charset="0"/>
              </a:rPr>
              <a:t>Quick Guide to Data-Driven Management | Smartsheet. (2019). Retrieved September 7, 2020, from Smartsheet website: https://www.smartsheet.com/data-driven-decision-making-management</a:t>
            </a:r>
          </a:p>
          <a:p>
            <a:r>
              <a:rPr lang="en-US" dirty="0">
                <a:solidFill>
                  <a:srgbClr val="000000"/>
                </a:solidFill>
                <a:latin typeface="Times New Roman" panose="02020603050405020304" pitchFamily="18" charset="0"/>
              </a:rPr>
              <a:t>‌</a:t>
            </a:r>
            <a:endParaRPr lang="en-US"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3713275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1E042-95AD-4254-8635-8C44658D3CFE}"/>
              </a:ext>
            </a:extLst>
          </p:cNvPr>
          <p:cNvSpPr>
            <a:spLocks noGrp="1"/>
          </p:cNvSpPr>
          <p:nvPr>
            <p:ph type="title"/>
          </p:nvPr>
        </p:nvSpPr>
        <p:spPr>
          <a:xfrm>
            <a:off x="1251678" y="382385"/>
            <a:ext cx="10178322" cy="1492132"/>
          </a:xfrm>
        </p:spPr>
        <p:txBody>
          <a:bodyPr/>
          <a:lstStyle/>
          <a:p>
            <a:r>
              <a:rPr lang="en-US" dirty="0"/>
              <a:t>Data-Driven Decisions</a:t>
            </a:r>
            <a:br>
              <a:rPr lang="en-US" dirty="0"/>
            </a:br>
            <a:endParaRPr lang="en-US" dirty="0"/>
          </a:p>
        </p:txBody>
      </p:sp>
      <p:sp>
        <p:nvSpPr>
          <p:cNvPr id="3" name="Content Placeholder 2">
            <a:extLst>
              <a:ext uri="{FF2B5EF4-FFF2-40B4-BE49-F238E27FC236}">
                <a16:creationId xmlns:a16="http://schemas.microsoft.com/office/drawing/2014/main" id="{E24AF66F-8047-4271-BC77-25908F789184}"/>
              </a:ext>
            </a:extLst>
          </p:cNvPr>
          <p:cNvSpPr>
            <a:spLocks noGrp="1"/>
          </p:cNvSpPr>
          <p:nvPr>
            <p:ph idx="1"/>
          </p:nvPr>
        </p:nvSpPr>
        <p:spPr>
          <a:xfrm>
            <a:off x="1102633" y="1874517"/>
            <a:ext cx="10625455" cy="4246494"/>
          </a:xfrm>
        </p:spPr>
        <p:txBody>
          <a:bodyPr>
            <a:normAutofit/>
          </a:bodyPr>
          <a:lstStyle/>
          <a:p>
            <a:r>
              <a:rPr lang="en-US" sz="1600" dirty="0"/>
              <a:t>Question</a:t>
            </a:r>
          </a:p>
          <a:p>
            <a:pPr lvl="1"/>
            <a:r>
              <a:rPr lang="en-US" sz="1400" dirty="0"/>
              <a:t>Are men or women were their most frequent customers?</a:t>
            </a:r>
          </a:p>
          <a:p>
            <a:pPr lvl="1"/>
            <a:r>
              <a:rPr lang="en-US" sz="1400" dirty="0"/>
              <a:t>Which locations had the most loyal customers, and from what suburbs the most valuable customers to a given store were coming. </a:t>
            </a:r>
          </a:p>
          <a:p>
            <a:r>
              <a:rPr lang="en-US" sz="1600" dirty="0"/>
              <a:t>Data:  Came from “Nedbank” – BUCO’s Bank</a:t>
            </a:r>
          </a:p>
          <a:p>
            <a:pPr lvl="1"/>
            <a:r>
              <a:rPr lang="en-US" sz="1400" dirty="0"/>
              <a:t>amassed a treasure trove of transactional data it could share with merchants:</a:t>
            </a:r>
          </a:p>
          <a:p>
            <a:pPr lvl="2"/>
            <a:r>
              <a:rPr lang="en-US" sz="1400" dirty="0"/>
              <a:t> the type of card being used, the time of the transaction, the size of the purchase, the retailer, the location</a:t>
            </a:r>
          </a:p>
          <a:p>
            <a:pPr lvl="2"/>
            <a:r>
              <a:rPr lang="en-US" sz="1400" dirty="0"/>
              <a:t>Customer’s age, gender, race, marital status, and income bracket </a:t>
            </a:r>
          </a:p>
          <a:p>
            <a:r>
              <a:rPr lang="en-US" sz="1600" dirty="0"/>
              <a:t>Results/Decisions: </a:t>
            </a:r>
          </a:p>
          <a:p>
            <a:pPr lvl="1"/>
            <a:r>
              <a:rPr lang="en-US" sz="1600" dirty="0"/>
              <a:t>At certain location most of business was not derived from local residents that, in fact, half of his business was coming from residents that lived in a town 10 kilometers away, </a:t>
            </a:r>
          </a:p>
          <a:p>
            <a:pPr lvl="1"/>
            <a:r>
              <a:rPr lang="en-US" sz="1600" dirty="0"/>
              <a:t>At certain locations, a large portion of our clientele was female, so we introduced a Saturday craft workshop featuring chalk paint</a:t>
            </a:r>
          </a:p>
        </p:txBody>
      </p:sp>
      <p:sp>
        <p:nvSpPr>
          <p:cNvPr id="5" name="Rectangle 4">
            <a:extLst>
              <a:ext uri="{FF2B5EF4-FFF2-40B4-BE49-F238E27FC236}">
                <a16:creationId xmlns:a16="http://schemas.microsoft.com/office/drawing/2014/main" id="{E8DA47DD-6D57-4526-AD4B-D0F2275D20A8}"/>
              </a:ext>
            </a:extLst>
          </p:cNvPr>
          <p:cNvSpPr/>
          <p:nvPr/>
        </p:nvSpPr>
        <p:spPr>
          <a:xfrm>
            <a:off x="1102633" y="6121011"/>
            <a:ext cx="10476412" cy="1015663"/>
          </a:xfrm>
          <a:prstGeom prst="rect">
            <a:avLst/>
          </a:prstGeom>
        </p:spPr>
        <p:txBody>
          <a:bodyPr wrap="square">
            <a:spAutoFit/>
          </a:bodyPr>
          <a:lstStyle/>
          <a:p>
            <a:r>
              <a:rPr lang="en-US" sz="1400" dirty="0">
                <a:solidFill>
                  <a:srgbClr val="000000"/>
                </a:solidFill>
                <a:latin typeface="Times New Roman" panose="02020603050405020304" pitchFamily="18" charset="0"/>
              </a:rPr>
              <a:t>A Data-Driven Approach to Customer Relationships: A Case Study of Nedbank’s Data Practices in South Africa - ProQuest. (2017). Retrieved September 7, 2020, from Georgetown.edu website: https://www-proquest-com.proxy.library.georgetown.edu/docview/1875399247/323317C7647E4FFBPQ/1?accountid=11091</a:t>
            </a:r>
          </a:p>
          <a:p>
            <a:r>
              <a:rPr lang="en-US" dirty="0">
                <a:solidFill>
                  <a:srgbClr val="000000"/>
                </a:solidFill>
                <a:latin typeface="Times New Roman" panose="02020603050405020304" pitchFamily="18" charset="0"/>
              </a:rPr>
              <a:t>‌</a:t>
            </a:r>
            <a:endParaRPr lang="en-US" b="0" i="0" dirty="0">
              <a:solidFill>
                <a:srgbClr val="000000"/>
              </a:solidFill>
              <a:effectLst/>
              <a:latin typeface="Times New Roman" panose="02020603050405020304" pitchFamily="18" charset="0"/>
            </a:endParaRPr>
          </a:p>
        </p:txBody>
      </p:sp>
      <p:sp>
        <p:nvSpPr>
          <p:cNvPr id="6" name="TextBox 5">
            <a:extLst>
              <a:ext uri="{FF2B5EF4-FFF2-40B4-BE49-F238E27FC236}">
                <a16:creationId xmlns:a16="http://schemas.microsoft.com/office/drawing/2014/main" id="{628C40D5-50A3-4B13-A845-FFA6AD38955D}"/>
              </a:ext>
            </a:extLst>
          </p:cNvPr>
          <p:cNvSpPr txBox="1"/>
          <p:nvPr/>
        </p:nvSpPr>
        <p:spPr>
          <a:xfrm>
            <a:off x="1102633" y="1412852"/>
            <a:ext cx="6613990" cy="646331"/>
          </a:xfrm>
          <a:prstGeom prst="rect">
            <a:avLst/>
          </a:prstGeom>
          <a:noFill/>
        </p:spPr>
        <p:txBody>
          <a:bodyPr wrap="none" rtlCol="0">
            <a:spAutoFit/>
          </a:bodyPr>
          <a:lstStyle/>
          <a:p>
            <a:r>
              <a:rPr lang="en-US" b="1" dirty="0"/>
              <a:t>BUCO </a:t>
            </a:r>
            <a:r>
              <a:rPr lang="en-US" dirty="0"/>
              <a:t> – a hardware retailer with 46 locations across South Africa, </a:t>
            </a:r>
          </a:p>
          <a:p>
            <a:endParaRPr lang="en-US" dirty="0"/>
          </a:p>
        </p:txBody>
      </p:sp>
    </p:spTree>
    <p:extLst>
      <p:ext uri="{BB962C8B-B14F-4D97-AF65-F5344CB8AC3E}">
        <p14:creationId xmlns:p14="http://schemas.microsoft.com/office/powerpoint/2010/main" val="3026257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9A823-6CEB-40F3-834C-FDBE0F43E244}"/>
              </a:ext>
            </a:extLst>
          </p:cNvPr>
          <p:cNvSpPr>
            <a:spLocks noGrp="1"/>
          </p:cNvSpPr>
          <p:nvPr>
            <p:ph type="title"/>
          </p:nvPr>
        </p:nvSpPr>
        <p:spPr/>
        <p:txBody>
          <a:bodyPr/>
          <a:lstStyle/>
          <a:p>
            <a:r>
              <a:rPr lang="en-US" dirty="0"/>
              <a:t>References</a:t>
            </a:r>
          </a:p>
        </p:txBody>
      </p:sp>
      <p:sp>
        <p:nvSpPr>
          <p:cNvPr id="5" name="Rectangle 4">
            <a:extLst>
              <a:ext uri="{FF2B5EF4-FFF2-40B4-BE49-F238E27FC236}">
                <a16:creationId xmlns:a16="http://schemas.microsoft.com/office/drawing/2014/main" id="{16A6F11B-046A-4565-B3B9-0901823921AA}"/>
              </a:ext>
            </a:extLst>
          </p:cNvPr>
          <p:cNvSpPr/>
          <p:nvPr/>
        </p:nvSpPr>
        <p:spPr>
          <a:xfrm>
            <a:off x="1251678" y="2128429"/>
            <a:ext cx="10657556" cy="4524315"/>
          </a:xfrm>
          <a:prstGeom prst="rect">
            <a:avLst/>
          </a:prstGeom>
        </p:spPr>
        <p:txBody>
          <a:bodyPr wrap="square">
            <a:spAutoFit/>
          </a:bodyPr>
          <a:lstStyle/>
          <a:p>
            <a:pPr indent="-457200"/>
            <a:r>
              <a:rPr lang="en-US" dirty="0">
                <a:solidFill>
                  <a:srgbClr val="000000"/>
                </a:solidFill>
                <a:latin typeface="Times New Roman" panose="02020603050405020304" pitchFamily="18" charset="0"/>
              </a:rPr>
              <a:t>“A Data-Driven Approach to Customer Relationships: A Case Study of Nedbank’s Data Practices in South Africa - ProQuest.” </a:t>
            </a:r>
            <a:r>
              <a:rPr lang="en-US" i="1" dirty="0" err="1">
                <a:solidFill>
                  <a:srgbClr val="000000"/>
                </a:solidFill>
                <a:latin typeface="Times New Roman" panose="02020603050405020304" pitchFamily="18" charset="0"/>
              </a:rPr>
              <a:t>Georgetown.Edu</a:t>
            </a:r>
            <a:r>
              <a:rPr lang="en-US" dirty="0">
                <a:solidFill>
                  <a:srgbClr val="000000"/>
                </a:solidFill>
                <a:latin typeface="Times New Roman" panose="02020603050405020304" pitchFamily="18" charset="0"/>
              </a:rPr>
              <a:t>, 2017, www-proquest-com.proxy.library.georgetown.edu/</a:t>
            </a:r>
            <a:r>
              <a:rPr lang="en-US" dirty="0" err="1">
                <a:solidFill>
                  <a:srgbClr val="000000"/>
                </a:solidFill>
                <a:latin typeface="Times New Roman" panose="02020603050405020304" pitchFamily="18" charset="0"/>
              </a:rPr>
              <a:t>docview</a:t>
            </a:r>
            <a:r>
              <a:rPr lang="en-US" dirty="0">
                <a:solidFill>
                  <a:srgbClr val="000000"/>
                </a:solidFill>
                <a:latin typeface="Times New Roman" panose="02020603050405020304" pitchFamily="18" charset="0"/>
              </a:rPr>
              <a:t>/1875399247/323317C7647E4FFBPQ/1?accountid=11091. Accessed 11 Sept. 2020.</a:t>
            </a:r>
          </a:p>
          <a:p>
            <a:pPr indent="-457200"/>
            <a:endParaRPr lang="en-US" dirty="0">
              <a:solidFill>
                <a:srgbClr val="000000"/>
              </a:solidFill>
              <a:latin typeface="Times New Roman" panose="02020603050405020304" pitchFamily="18" charset="0"/>
            </a:endParaRPr>
          </a:p>
          <a:p>
            <a:pPr indent="-457200"/>
            <a:r>
              <a:rPr lang="en-US" dirty="0">
                <a:solidFill>
                  <a:srgbClr val="000000"/>
                </a:solidFill>
                <a:latin typeface="Times New Roman" panose="02020603050405020304" pitchFamily="18" charset="0"/>
              </a:rPr>
              <a:t>“Data-Driven Decision Making: A Primer for Beginners.” </a:t>
            </a:r>
            <a:r>
              <a:rPr lang="en-US" i="1" dirty="0">
                <a:solidFill>
                  <a:srgbClr val="000000"/>
                </a:solidFill>
                <a:latin typeface="Times New Roman" panose="02020603050405020304" pitchFamily="18" charset="0"/>
              </a:rPr>
              <a:t>Northeastern University Graduate Programs</a:t>
            </a:r>
            <a:r>
              <a:rPr lang="en-US" dirty="0">
                <a:solidFill>
                  <a:srgbClr val="000000"/>
                </a:solidFill>
                <a:latin typeface="Times New Roman" panose="02020603050405020304" pitchFamily="18" charset="0"/>
              </a:rPr>
              <a:t>, 22 Aug. 2019, www.northeastern.edu/graduate/blog/data-driven-decision-making/. Accessed 11 Sept. 2020.</a:t>
            </a:r>
          </a:p>
          <a:p>
            <a:pPr indent="-457200"/>
            <a:endParaRPr lang="en-US" dirty="0">
              <a:solidFill>
                <a:srgbClr val="000000"/>
              </a:solidFill>
              <a:latin typeface="Times New Roman" panose="02020603050405020304" pitchFamily="18" charset="0"/>
            </a:endParaRPr>
          </a:p>
          <a:p>
            <a:pPr indent="-457200"/>
            <a:r>
              <a:rPr lang="en-US" dirty="0">
                <a:solidFill>
                  <a:srgbClr val="000000"/>
                </a:solidFill>
                <a:latin typeface="Times New Roman" panose="02020603050405020304" pitchFamily="18" charset="0"/>
              </a:rPr>
              <a:t>“How Data Analytics Work.” </a:t>
            </a:r>
            <a:r>
              <a:rPr lang="en-US" i="1" dirty="0">
                <a:solidFill>
                  <a:srgbClr val="000000"/>
                </a:solidFill>
                <a:latin typeface="Times New Roman" panose="02020603050405020304" pitchFamily="18" charset="0"/>
              </a:rPr>
              <a:t>Investopedia</a:t>
            </a:r>
            <a:r>
              <a:rPr lang="en-US" dirty="0">
                <a:solidFill>
                  <a:srgbClr val="000000"/>
                </a:solidFill>
                <a:latin typeface="Times New Roman" panose="02020603050405020304" pitchFamily="18" charset="0"/>
              </a:rPr>
              <a:t>, 2020, www.investopedia.com/terms/d/data-analytics.asp. Accessed 11 Sept. 2020.</a:t>
            </a:r>
          </a:p>
          <a:p>
            <a:pPr indent="-457200"/>
            <a:endParaRPr lang="en-US" dirty="0">
              <a:solidFill>
                <a:srgbClr val="000000"/>
              </a:solidFill>
              <a:latin typeface="Times New Roman" panose="02020603050405020304" pitchFamily="18" charset="0"/>
            </a:endParaRPr>
          </a:p>
          <a:p>
            <a:pPr indent="-457200"/>
            <a:r>
              <a:rPr lang="en-US" dirty="0">
                <a:solidFill>
                  <a:srgbClr val="000000"/>
                </a:solidFill>
                <a:latin typeface="Times New Roman" panose="02020603050405020304" pitchFamily="18" charset="0"/>
              </a:rPr>
              <a:t>Kiran </a:t>
            </a:r>
            <a:r>
              <a:rPr lang="en-US" dirty="0" err="1">
                <a:solidFill>
                  <a:srgbClr val="000000"/>
                </a:solidFill>
                <a:latin typeface="Times New Roman" panose="02020603050405020304" pitchFamily="18" charset="0"/>
              </a:rPr>
              <a:t>Bhageshpur</a:t>
            </a:r>
            <a:r>
              <a:rPr lang="en-US" dirty="0">
                <a:solidFill>
                  <a:srgbClr val="000000"/>
                </a:solidFill>
                <a:latin typeface="Times New Roman" panose="02020603050405020304" pitchFamily="18" charset="0"/>
              </a:rPr>
              <a:t>. “Council Post: Data Is The New Oil  --  And That’s A Good Thing.” </a:t>
            </a:r>
            <a:r>
              <a:rPr lang="en-US" i="1" dirty="0">
                <a:solidFill>
                  <a:srgbClr val="000000"/>
                </a:solidFill>
                <a:latin typeface="Times New Roman" panose="02020603050405020304" pitchFamily="18" charset="0"/>
              </a:rPr>
              <a:t>Forbes</a:t>
            </a:r>
            <a:r>
              <a:rPr lang="en-US" dirty="0">
                <a:solidFill>
                  <a:srgbClr val="000000"/>
                </a:solidFill>
                <a:latin typeface="Times New Roman" panose="02020603050405020304" pitchFamily="18" charset="0"/>
              </a:rPr>
              <a:t>, 15 Nov. 2019, www.forbes.com/sites/forbestechcouncil/2019/11/15/data-is-the-new-oil-and-thats-a-good-thing/#1d4ada1f7304. Accessed 11 Sept. 2020.</a:t>
            </a:r>
          </a:p>
          <a:p>
            <a:pPr indent="-457200"/>
            <a:endParaRPr lang="en-US" b="0" i="0" dirty="0">
              <a:solidFill>
                <a:srgbClr val="000000"/>
              </a:solidFill>
              <a:effectLst/>
              <a:latin typeface="Times New Roman" panose="02020603050405020304" pitchFamily="18" charset="0"/>
            </a:endParaRPr>
          </a:p>
          <a:p>
            <a:pPr indent="-457200"/>
            <a:endParaRPr lang="en-US"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2688420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D3DD-E7C4-4072-A3AE-26C1567B0B2A}"/>
              </a:ext>
            </a:extLst>
          </p:cNvPr>
          <p:cNvSpPr>
            <a:spLocks noGrp="1"/>
          </p:cNvSpPr>
          <p:nvPr>
            <p:ph type="title"/>
          </p:nvPr>
        </p:nvSpPr>
        <p:spPr/>
        <p:txBody>
          <a:bodyPr/>
          <a:lstStyle/>
          <a:p>
            <a:r>
              <a:rPr lang="en-US" dirty="0"/>
              <a:t>References</a:t>
            </a:r>
          </a:p>
        </p:txBody>
      </p:sp>
      <p:sp>
        <p:nvSpPr>
          <p:cNvPr id="4" name="Rectangle 3">
            <a:extLst>
              <a:ext uri="{FF2B5EF4-FFF2-40B4-BE49-F238E27FC236}">
                <a16:creationId xmlns:a16="http://schemas.microsoft.com/office/drawing/2014/main" id="{9DA53A2F-FBA4-47AE-B62F-BFA880ABFA14}"/>
              </a:ext>
            </a:extLst>
          </p:cNvPr>
          <p:cNvSpPr/>
          <p:nvPr/>
        </p:nvSpPr>
        <p:spPr>
          <a:xfrm>
            <a:off x="1251678" y="1874517"/>
            <a:ext cx="10514336" cy="4247317"/>
          </a:xfrm>
          <a:prstGeom prst="rect">
            <a:avLst/>
          </a:prstGeom>
        </p:spPr>
        <p:txBody>
          <a:bodyPr wrap="square">
            <a:spAutoFit/>
          </a:bodyPr>
          <a:lstStyle/>
          <a:p>
            <a:pPr indent="-457200"/>
            <a:endParaRPr lang="en-US" dirty="0">
              <a:solidFill>
                <a:srgbClr val="000000"/>
              </a:solidFill>
              <a:latin typeface="Times New Roman" panose="02020603050405020304" pitchFamily="18" charset="0"/>
            </a:endParaRPr>
          </a:p>
          <a:p>
            <a:pPr indent="-457200"/>
            <a:r>
              <a:rPr lang="en-US" i="1" dirty="0">
                <a:solidFill>
                  <a:srgbClr val="000000"/>
                </a:solidFill>
                <a:latin typeface="Times New Roman" panose="02020603050405020304" pitchFamily="18" charset="0"/>
              </a:rPr>
              <a:t>Organizational Challenges Disruptive Business Models Enhanced Decision Making THE AGE OF ANALYTICS: COMPETING IN A DATA-DRIVEN WORLD</a:t>
            </a:r>
            <a:r>
              <a:rPr lang="en-US" dirty="0">
                <a:solidFill>
                  <a:srgbClr val="000000"/>
                </a:solidFill>
                <a:latin typeface="Times New Roman" panose="02020603050405020304" pitchFamily="18" charset="0"/>
              </a:rPr>
              <a:t>.</a:t>
            </a:r>
          </a:p>
          <a:p>
            <a:pPr indent="-457200"/>
            <a:endParaRPr lang="en-US" dirty="0">
              <a:solidFill>
                <a:srgbClr val="000000"/>
              </a:solidFill>
              <a:latin typeface="Times New Roman" panose="02020603050405020304" pitchFamily="18" charset="0"/>
            </a:endParaRPr>
          </a:p>
          <a:p>
            <a:pPr indent="-457200"/>
            <a:r>
              <a:rPr lang="en-US" dirty="0">
                <a:solidFill>
                  <a:srgbClr val="000000"/>
                </a:solidFill>
                <a:latin typeface="Times New Roman" panose="02020603050405020304" pitchFamily="18" charset="0"/>
              </a:rPr>
              <a:t>“Quick Guide to Data-Driven Management | Smartsheet.” </a:t>
            </a:r>
            <a:r>
              <a:rPr lang="en-US" i="1" dirty="0">
                <a:solidFill>
                  <a:srgbClr val="000000"/>
                </a:solidFill>
                <a:latin typeface="Times New Roman" panose="02020603050405020304" pitchFamily="18" charset="0"/>
              </a:rPr>
              <a:t>Smartsheet</a:t>
            </a:r>
            <a:r>
              <a:rPr lang="en-US" dirty="0">
                <a:solidFill>
                  <a:srgbClr val="000000"/>
                </a:solidFill>
                <a:latin typeface="Times New Roman" panose="02020603050405020304" pitchFamily="18" charset="0"/>
              </a:rPr>
              <a:t>, 2019, </a:t>
            </a:r>
            <a:r>
              <a:rPr lang="en-US" dirty="0">
                <a:solidFill>
                  <a:srgbClr val="000000"/>
                </a:solidFill>
                <a:latin typeface="Times New Roman" panose="02020603050405020304" pitchFamily="18" charset="0"/>
                <a:hlinkClick r:id="rId2"/>
              </a:rPr>
              <a:t>www.smartsheet.com/data-driven-decision-making-management. Accessed 11 Sept. 2020</a:t>
            </a:r>
            <a:r>
              <a:rPr lang="en-US" dirty="0">
                <a:solidFill>
                  <a:srgbClr val="000000"/>
                </a:solidFill>
                <a:latin typeface="Times New Roman" panose="02020603050405020304" pitchFamily="18" charset="0"/>
              </a:rPr>
              <a:t>.</a:t>
            </a:r>
          </a:p>
          <a:p>
            <a:pPr indent="-457200"/>
            <a:endParaRPr lang="en-US" dirty="0">
              <a:solidFill>
                <a:srgbClr val="000000"/>
              </a:solidFill>
              <a:latin typeface="Times New Roman" panose="02020603050405020304" pitchFamily="18" charset="0"/>
            </a:endParaRPr>
          </a:p>
          <a:p>
            <a:pPr indent="-457200"/>
            <a:r>
              <a:rPr lang="en-US" dirty="0">
                <a:solidFill>
                  <a:srgbClr val="000000"/>
                </a:solidFill>
                <a:latin typeface="Times New Roman" panose="02020603050405020304" pitchFamily="18" charset="0"/>
              </a:rPr>
              <a:t>“What Is Data?” </a:t>
            </a:r>
            <a:r>
              <a:rPr lang="en-US" i="1" dirty="0" err="1">
                <a:solidFill>
                  <a:srgbClr val="000000"/>
                </a:solidFill>
                <a:latin typeface="Times New Roman" panose="02020603050405020304" pitchFamily="18" charset="0"/>
              </a:rPr>
              <a:t>Mathsisfun.Com</a:t>
            </a:r>
            <a:r>
              <a:rPr lang="en-US" dirty="0">
                <a:solidFill>
                  <a:srgbClr val="000000"/>
                </a:solidFill>
                <a:latin typeface="Times New Roman" panose="02020603050405020304" pitchFamily="18" charset="0"/>
              </a:rPr>
              <a:t>, 2017, www.mathsisfun.com/data/data.html. Accessed 6 Sept. 2020.</a:t>
            </a:r>
          </a:p>
          <a:p>
            <a:pPr indent="-457200"/>
            <a:endParaRPr lang="en-US" dirty="0">
              <a:solidFill>
                <a:srgbClr val="000000"/>
              </a:solidFill>
              <a:latin typeface="Times New Roman" panose="02020603050405020304" pitchFamily="18" charset="0"/>
            </a:endParaRPr>
          </a:p>
          <a:p>
            <a:pPr indent="-457200"/>
            <a:r>
              <a:rPr lang="en-US" dirty="0">
                <a:solidFill>
                  <a:srgbClr val="000000"/>
                </a:solidFill>
                <a:latin typeface="Times New Roman" panose="02020603050405020304" pitchFamily="18" charset="0"/>
              </a:rPr>
              <a:t>“What Is Data Analytics? - 4 Ways to Use Data Analytics.” </a:t>
            </a:r>
            <a:r>
              <a:rPr lang="en-US" i="1" dirty="0" err="1">
                <a:solidFill>
                  <a:srgbClr val="000000"/>
                </a:solidFill>
                <a:latin typeface="Times New Roman" panose="02020603050405020304" pitchFamily="18" charset="0"/>
              </a:rPr>
              <a:t>Lotame</a:t>
            </a:r>
            <a:r>
              <a:rPr lang="en-US" dirty="0">
                <a:solidFill>
                  <a:srgbClr val="000000"/>
                </a:solidFill>
                <a:latin typeface="Times New Roman" panose="02020603050405020304" pitchFamily="18" charset="0"/>
              </a:rPr>
              <a:t>, 23 Sept. 2019, www.lotame.com/what-is-data-analytics/. Accessed 11 Sept. 2020.</a:t>
            </a:r>
          </a:p>
          <a:p>
            <a:pPr indent="-457200"/>
            <a:endParaRPr lang="en-US" dirty="0">
              <a:solidFill>
                <a:srgbClr val="000000"/>
              </a:solidFill>
              <a:latin typeface="Times New Roman" panose="02020603050405020304" pitchFamily="18" charset="0"/>
            </a:endParaRPr>
          </a:p>
          <a:p>
            <a:pPr indent="-457200"/>
            <a:r>
              <a:rPr lang="en-US" dirty="0">
                <a:solidFill>
                  <a:srgbClr val="000000"/>
                </a:solidFill>
                <a:latin typeface="Times New Roman" panose="02020603050405020304" pitchFamily="18" charset="0"/>
              </a:rPr>
              <a:t>“What Is Data Analytics? - Master’s in Data Science.” </a:t>
            </a:r>
            <a:r>
              <a:rPr lang="en-US" i="1" dirty="0">
                <a:solidFill>
                  <a:srgbClr val="000000"/>
                </a:solidFill>
                <a:latin typeface="Times New Roman" panose="02020603050405020304" pitchFamily="18" charset="0"/>
              </a:rPr>
              <a:t>Master’s in Data Science</a:t>
            </a:r>
            <a:r>
              <a:rPr lang="en-US" dirty="0">
                <a:solidFill>
                  <a:srgbClr val="000000"/>
                </a:solidFill>
                <a:latin typeface="Times New Roman" panose="02020603050405020304" pitchFamily="18" charset="0"/>
              </a:rPr>
              <a:t>, 2019, www.mastersindatascience.org/resources/what-is-data-analytics/. Accessed 11 Sept. 2020.</a:t>
            </a:r>
          </a:p>
          <a:p>
            <a:r>
              <a:rPr lang="en-US" dirty="0">
                <a:solidFill>
                  <a:srgbClr val="000000"/>
                </a:solidFill>
                <a:latin typeface="Times New Roman" panose="02020603050405020304" pitchFamily="18" charset="0"/>
              </a:rPr>
              <a:t>‌</a:t>
            </a:r>
          </a:p>
        </p:txBody>
      </p:sp>
    </p:spTree>
    <p:extLst>
      <p:ext uri="{BB962C8B-B14F-4D97-AF65-F5344CB8AC3E}">
        <p14:creationId xmlns:p14="http://schemas.microsoft.com/office/powerpoint/2010/main" val="3523400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EF277-8051-486B-AACA-CECC6B87EC05}"/>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73ADFA4C-8CB9-4007-B5AC-FDCCFE0266F7}"/>
              </a:ext>
            </a:extLst>
          </p:cNvPr>
          <p:cNvSpPr>
            <a:spLocks noGrp="1"/>
          </p:cNvSpPr>
          <p:nvPr>
            <p:ph idx="1"/>
          </p:nvPr>
        </p:nvSpPr>
        <p:spPr/>
        <p:txBody>
          <a:bodyPr/>
          <a:lstStyle/>
          <a:p>
            <a:pPr marL="457200" indent="-457200">
              <a:buFont typeface="+mj-lt"/>
              <a:buAutoNum type="arabicPeriod"/>
            </a:pPr>
            <a:r>
              <a:rPr lang="en-US" dirty="0"/>
              <a:t>What is data and where does it comes from?</a:t>
            </a:r>
          </a:p>
          <a:p>
            <a:pPr marL="457200" indent="-457200">
              <a:buFont typeface="+mj-lt"/>
              <a:buAutoNum type="arabicPeriod"/>
            </a:pPr>
            <a:r>
              <a:rPr lang="en-US" dirty="0"/>
              <a:t>What is Data Analytics?</a:t>
            </a:r>
          </a:p>
          <a:p>
            <a:pPr marL="457200" indent="-457200">
              <a:buFont typeface="+mj-lt"/>
              <a:buAutoNum type="arabicPeriod"/>
            </a:pPr>
            <a:r>
              <a:rPr lang="en-US" dirty="0"/>
              <a:t>Explain the importance of Data Analytics in today's economy.</a:t>
            </a:r>
          </a:p>
          <a:p>
            <a:pPr marL="457200" indent="-457200">
              <a:buFont typeface="+mj-lt"/>
              <a:buAutoNum type="arabicPeriod"/>
            </a:pPr>
            <a:r>
              <a:rPr lang="en-US" dirty="0"/>
              <a:t>Discuss how data can be used to inform data-driven decision making</a:t>
            </a:r>
          </a:p>
        </p:txBody>
      </p:sp>
    </p:spTree>
    <p:extLst>
      <p:ext uri="{BB962C8B-B14F-4D97-AF65-F5344CB8AC3E}">
        <p14:creationId xmlns:p14="http://schemas.microsoft.com/office/powerpoint/2010/main" val="3817179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B0B8D-F7D2-49B7-A564-51433BB22434}"/>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8D96B66A-48D5-4033-8801-CE1796BF4DC3}"/>
              </a:ext>
            </a:extLst>
          </p:cNvPr>
          <p:cNvSpPr>
            <a:spLocks noGrp="1"/>
          </p:cNvSpPr>
          <p:nvPr>
            <p:ph idx="1"/>
          </p:nvPr>
        </p:nvSpPr>
        <p:spPr>
          <a:xfrm>
            <a:off x="1251678" y="1874517"/>
            <a:ext cx="10178322" cy="3593591"/>
          </a:xfrm>
        </p:spPr>
        <p:txBody>
          <a:bodyPr>
            <a:normAutofit fontScale="85000" lnSpcReduction="10000"/>
          </a:bodyPr>
          <a:lstStyle/>
          <a:p>
            <a:r>
              <a:rPr lang="en-US" sz="2400" dirty="0"/>
              <a:t>It has become commonplace to refer to data as the </a:t>
            </a:r>
            <a:r>
              <a:rPr lang="en-US" sz="2400" b="1" i="1" u="sng" dirty="0"/>
              <a:t>‘new oil’ </a:t>
            </a:r>
            <a:r>
              <a:rPr lang="en-US" sz="2400" dirty="0"/>
              <a:t>of the global economy</a:t>
            </a:r>
            <a:endParaRPr lang="en-US" sz="2200" dirty="0"/>
          </a:p>
          <a:p>
            <a:r>
              <a:rPr lang="en-US" sz="2400" dirty="0"/>
              <a:t>Data is now increasingly recognized as a </a:t>
            </a:r>
            <a:r>
              <a:rPr lang="en-US" sz="2400" b="1" u="sng" dirty="0"/>
              <a:t>significant asset </a:t>
            </a:r>
            <a:r>
              <a:rPr lang="en-US" sz="2400" dirty="0"/>
              <a:t>enabling further innovation across ancillary fields such as artificial intelligence, which can drive the improvement of services through process efficiency and deliver better results for customers</a:t>
            </a:r>
          </a:p>
          <a:p>
            <a:r>
              <a:rPr lang="en-US" sz="2400" dirty="0"/>
              <a:t>Data is now a </a:t>
            </a:r>
            <a:r>
              <a:rPr lang="en-US" sz="2400" b="1" u="sng" dirty="0"/>
              <a:t>critical corporate asset</a:t>
            </a:r>
            <a:r>
              <a:rPr lang="en-US" sz="2400" dirty="0"/>
              <a:t>. </a:t>
            </a:r>
          </a:p>
          <a:p>
            <a:pPr lvl="1"/>
            <a:r>
              <a:rPr lang="en-US" sz="2200" dirty="0"/>
              <a:t>It comes from the web, billions of phones, sensors, payment systems, cameras, and a huge array of other sources—and its value is tied to its ultimate use. </a:t>
            </a:r>
          </a:p>
          <a:p>
            <a:pPr lvl="1"/>
            <a:r>
              <a:rPr lang="en-US" sz="2200" dirty="0"/>
              <a:t>While data itself will become increasingly commoditized, value is likely to accrue to the owners of </a:t>
            </a:r>
            <a:r>
              <a:rPr lang="en-US" sz="2200" u="sng" dirty="0"/>
              <a:t>scarce data</a:t>
            </a:r>
            <a:r>
              <a:rPr lang="en-US" sz="2200" dirty="0"/>
              <a:t>, to players that aggregate data in unique ways, and especially to providers of valuable analytics. </a:t>
            </a:r>
          </a:p>
        </p:txBody>
      </p:sp>
      <p:sp>
        <p:nvSpPr>
          <p:cNvPr id="4" name="Rectangle 3">
            <a:extLst>
              <a:ext uri="{FF2B5EF4-FFF2-40B4-BE49-F238E27FC236}">
                <a16:creationId xmlns:a16="http://schemas.microsoft.com/office/drawing/2014/main" id="{1CC402F7-2863-4F1C-877C-2691AC7E2B5B}"/>
              </a:ext>
            </a:extLst>
          </p:cNvPr>
          <p:cNvSpPr/>
          <p:nvPr/>
        </p:nvSpPr>
        <p:spPr>
          <a:xfrm>
            <a:off x="877677" y="5482912"/>
            <a:ext cx="11505282" cy="1477328"/>
          </a:xfrm>
          <a:prstGeom prst="rect">
            <a:avLst/>
          </a:prstGeom>
        </p:spPr>
        <p:txBody>
          <a:bodyPr wrap="square">
            <a:spAutoFit/>
          </a:bodyPr>
          <a:lstStyle/>
          <a:p>
            <a:r>
              <a:rPr lang="en-US" i="1" dirty="0">
                <a:solidFill>
                  <a:srgbClr val="000000"/>
                </a:solidFill>
                <a:latin typeface="Times New Roman" panose="02020603050405020304" pitchFamily="18" charset="0"/>
              </a:rPr>
              <a:t>Organizational challenges Disruptive business models Enhanced decision making THE AGE OF ANALYTICS: COMPETING IN A DATA-DRIVEN WORLD</a:t>
            </a:r>
          </a:p>
          <a:p>
            <a:endParaRPr lang="en-US" dirty="0">
              <a:solidFill>
                <a:srgbClr val="000000"/>
              </a:solidFill>
              <a:latin typeface="Times New Roman" panose="02020603050405020304" pitchFamily="18" charset="0"/>
            </a:endParaRPr>
          </a:p>
          <a:p>
            <a:r>
              <a:rPr lang="en-US" dirty="0"/>
              <a:t>Kiran </a:t>
            </a:r>
            <a:r>
              <a:rPr lang="en-US" dirty="0" err="1"/>
              <a:t>Bhageshpur</a:t>
            </a:r>
            <a:r>
              <a:rPr lang="en-US" dirty="0"/>
              <a:t>. (2019, November 15). Council Post: Data Is The New Oil  --  And That’s A Good Thing. </a:t>
            </a:r>
            <a:r>
              <a:rPr lang="en-US" i="1" dirty="0"/>
              <a:t>Forbes</a:t>
            </a:r>
            <a:r>
              <a:rPr lang="en-US" dirty="0"/>
              <a:t>. </a:t>
            </a:r>
            <a:endParaRPr lang="en-US" dirty="0">
              <a:solidFill>
                <a:srgbClr val="000000"/>
              </a:solidFill>
              <a:latin typeface="Times New Roman" panose="02020603050405020304" pitchFamily="18" charset="0"/>
            </a:endParaRPr>
          </a:p>
          <a:p>
            <a:r>
              <a:rPr lang="en-US" dirty="0">
                <a:solidFill>
                  <a:srgbClr val="000000"/>
                </a:solidFill>
                <a:latin typeface="Times New Roman" panose="02020603050405020304" pitchFamily="18" charset="0"/>
              </a:rPr>
              <a:t>‌</a:t>
            </a:r>
            <a:endParaRPr lang="en-US"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856271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28098-5DE5-4F64-BA57-B22C9437CE37}"/>
              </a:ext>
            </a:extLst>
          </p:cNvPr>
          <p:cNvSpPr>
            <a:spLocks noGrp="1"/>
          </p:cNvSpPr>
          <p:nvPr>
            <p:ph type="title"/>
          </p:nvPr>
        </p:nvSpPr>
        <p:spPr/>
        <p:txBody>
          <a:bodyPr/>
          <a:lstStyle/>
          <a:p>
            <a:r>
              <a:rPr lang="en-US" dirty="0"/>
              <a:t>Sensor Data Demo</a:t>
            </a:r>
          </a:p>
        </p:txBody>
      </p:sp>
      <p:sp>
        <p:nvSpPr>
          <p:cNvPr id="4" name="TextBox 3">
            <a:extLst>
              <a:ext uri="{FF2B5EF4-FFF2-40B4-BE49-F238E27FC236}">
                <a16:creationId xmlns:a16="http://schemas.microsoft.com/office/drawing/2014/main" id="{47E27735-7B65-44C3-B742-E76583D5CCB5}"/>
              </a:ext>
            </a:extLst>
          </p:cNvPr>
          <p:cNvSpPr txBox="1"/>
          <p:nvPr/>
        </p:nvSpPr>
        <p:spPr>
          <a:xfrm>
            <a:off x="1553378" y="6345716"/>
            <a:ext cx="3535904" cy="369332"/>
          </a:xfrm>
          <a:prstGeom prst="rect">
            <a:avLst/>
          </a:prstGeom>
          <a:noFill/>
        </p:spPr>
        <p:txBody>
          <a:bodyPr wrap="none" rtlCol="0">
            <a:spAutoFit/>
          </a:bodyPr>
          <a:lstStyle/>
          <a:p>
            <a:r>
              <a:rPr lang="en-US" dirty="0"/>
              <a:t>Sensor Kinetics App – Mirroring360</a:t>
            </a:r>
          </a:p>
        </p:txBody>
      </p:sp>
      <p:pic>
        <p:nvPicPr>
          <p:cNvPr id="6" name="Content Placeholder 5">
            <a:extLst>
              <a:ext uri="{FF2B5EF4-FFF2-40B4-BE49-F238E27FC236}">
                <a16:creationId xmlns:a16="http://schemas.microsoft.com/office/drawing/2014/main" id="{5F770221-A512-4A03-8D8F-C1E7F3142207}"/>
              </a:ext>
            </a:extLst>
          </p:cNvPr>
          <p:cNvPicPr>
            <a:picLocks noGrp="1" noChangeAspect="1"/>
          </p:cNvPicPr>
          <p:nvPr>
            <p:ph idx="1"/>
          </p:nvPr>
        </p:nvPicPr>
        <p:blipFill>
          <a:blip r:embed="rId2"/>
          <a:stretch>
            <a:fillRect/>
          </a:stretch>
        </p:blipFill>
        <p:spPr>
          <a:xfrm>
            <a:off x="2765548" y="1275089"/>
            <a:ext cx="2852227" cy="5070627"/>
          </a:xfrm>
          <a:prstGeom prst="rect">
            <a:avLst/>
          </a:prstGeom>
        </p:spPr>
      </p:pic>
    </p:spTree>
    <p:extLst>
      <p:ext uri="{BB962C8B-B14F-4D97-AF65-F5344CB8AC3E}">
        <p14:creationId xmlns:p14="http://schemas.microsoft.com/office/powerpoint/2010/main" val="2789479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6A64F-3942-41F0-B304-FE65EECDEEAB}"/>
              </a:ext>
            </a:extLst>
          </p:cNvPr>
          <p:cNvSpPr>
            <a:spLocks noGrp="1"/>
          </p:cNvSpPr>
          <p:nvPr>
            <p:ph type="title"/>
          </p:nvPr>
        </p:nvSpPr>
        <p:spPr/>
        <p:txBody>
          <a:bodyPr>
            <a:normAutofit/>
          </a:bodyPr>
          <a:lstStyle/>
          <a:p>
            <a:r>
              <a:rPr lang="en-US" dirty="0"/>
              <a:t>DATA</a:t>
            </a:r>
          </a:p>
        </p:txBody>
      </p:sp>
      <p:sp>
        <p:nvSpPr>
          <p:cNvPr id="3" name="Content Placeholder 2">
            <a:extLst>
              <a:ext uri="{FF2B5EF4-FFF2-40B4-BE49-F238E27FC236}">
                <a16:creationId xmlns:a16="http://schemas.microsoft.com/office/drawing/2014/main" id="{E459D111-7E8A-42CE-BB54-95F7EFDCDBD3}"/>
              </a:ext>
            </a:extLst>
          </p:cNvPr>
          <p:cNvSpPr>
            <a:spLocks noGrp="1"/>
          </p:cNvSpPr>
          <p:nvPr>
            <p:ph idx="1"/>
          </p:nvPr>
        </p:nvSpPr>
        <p:spPr/>
        <p:txBody>
          <a:bodyPr/>
          <a:lstStyle/>
          <a:p>
            <a:r>
              <a:rPr lang="en-US" dirty="0"/>
              <a:t>is a collection of facts, such as numbers, words, measurements, observations or just descriptions of things.</a:t>
            </a:r>
            <a:br>
              <a:rPr lang="en-US" dirty="0"/>
            </a:br>
            <a:endParaRPr lang="en-US" dirty="0"/>
          </a:p>
          <a:p>
            <a:r>
              <a:rPr lang="en-US" dirty="0"/>
              <a:t>Data can be qualitative or quantitative.</a:t>
            </a:r>
          </a:p>
          <a:p>
            <a:pPr lvl="1"/>
            <a:r>
              <a:rPr lang="en-US" b="1" dirty="0"/>
              <a:t>Qualitative data</a:t>
            </a:r>
            <a:r>
              <a:rPr lang="en-US" dirty="0"/>
              <a:t> is descriptive information (it </a:t>
            </a:r>
            <a:r>
              <a:rPr lang="en-US" i="1" dirty="0"/>
              <a:t>describes</a:t>
            </a:r>
            <a:r>
              <a:rPr lang="en-US" dirty="0"/>
              <a:t> something)</a:t>
            </a:r>
          </a:p>
          <a:p>
            <a:pPr lvl="1"/>
            <a:r>
              <a:rPr lang="en-US" b="1" dirty="0"/>
              <a:t>Quantitative data</a:t>
            </a:r>
            <a:r>
              <a:rPr lang="en-US" dirty="0"/>
              <a:t> is numerical information (numbers)</a:t>
            </a:r>
          </a:p>
          <a:p>
            <a:pPr lvl="2"/>
            <a:r>
              <a:rPr lang="en-US" b="1" dirty="0"/>
              <a:t>Discrete data</a:t>
            </a:r>
            <a:r>
              <a:rPr lang="en-US" dirty="0"/>
              <a:t> can only take certain values (like whole numbers)</a:t>
            </a:r>
          </a:p>
          <a:p>
            <a:pPr lvl="2"/>
            <a:r>
              <a:rPr lang="en-US" b="1" dirty="0"/>
              <a:t>Continuous data</a:t>
            </a:r>
            <a:r>
              <a:rPr lang="en-US" dirty="0"/>
              <a:t> can take any value (within a range) </a:t>
            </a:r>
          </a:p>
          <a:p>
            <a:pPr lvl="2"/>
            <a:r>
              <a:rPr lang="en-US" dirty="0"/>
              <a:t>Put simply: </a:t>
            </a:r>
            <a:r>
              <a:rPr lang="en-US" b="1" dirty="0"/>
              <a:t>Discrete data</a:t>
            </a:r>
            <a:r>
              <a:rPr lang="en-US" dirty="0"/>
              <a:t> is counted, </a:t>
            </a:r>
            <a:r>
              <a:rPr lang="en-US" b="1" dirty="0"/>
              <a:t>Continuous data</a:t>
            </a:r>
            <a:r>
              <a:rPr lang="en-US" dirty="0"/>
              <a:t> is measured</a:t>
            </a:r>
          </a:p>
          <a:p>
            <a:pPr lvl="2"/>
            <a:endParaRPr lang="en-US" dirty="0"/>
          </a:p>
          <a:p>
            <a:endParaRPr lang="en-US" dirty="0"/>
          </a:p>
        </p:txBody>
      </p:sp>
      <p:sp>
        <p:nvSpPr>
          <p:cNvPr id="4" name="TextBox 3">
            <a:extLst>
              <a:ext uri="{FF2B5EF4-FFF2-40B4-BE49-F238E27FC236}">
                <a16:creationId xmlns:a16="http://schemas.microsoft.com/office/drawing/2014/main" id="{76DB053B-6367-4672-B2B7-4B98AEB5A25B}"/>
              </a:ext>
            </a:extLst>
          </p:cNvPr>
          <p:cNvSpPr txBox="1"/>
          <p:nvPr/>
        </p:nvSpPr>
        <p:spPr>
          <a:xfrm>
            <a:off x="1251678" y="6475615"/>
            <a:ext cx="9621032" cy="646331"/>
          </a:xfrm>
          <a:prstGeom prst="rect">
            <a:avLst/>
          </a:prstGeom>
          <a:noFill/>
        </p:spPr>
        <p:txBody>
          <a:bodyPr wrap="none" rtlCol="0">
            <a:spAutoFit/>
          </a:bodyPr>
          <a:lstStyle/>
          <a:p>
            <a:r>
              <a:rPr lang="en-US" dirty="0"/>
              <a:t>“What Is Data?” </a:t>
            </a:r>
            <a:r>
              <a:rPr lang="en-US" i="1" dirty="0" err="1"/>
              <a:t>Mathsisfun.Com</a:t>
            </a:r>
            <a:r>
              <a:rPr lang="en-US" dirty="0"/>
              <a:t>, 2017, www.mathsisfun.com/data/data.html. Accessed 6 Sept. 2020.</a:t>
            </a:r>
          </a:p>
          <a:p>
            <a:r>
              <a:rPr lang="en-US" dirty="0"/>
              <a:t>‌</a:t>
            </a:r>
          </a:p>
        </p:txBody>
      </p:sp>
    </p:spTree>
    <p:extLst>
      <p:ext uri="{BB962C8B-B14F-4D97-AF65-F5344CB8AC3E}">
        <p14:creationId xmlns:p14="http://schemas.microsoft.com/office/powerpoint/2010/main" val="3422244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orld Population Between Year 1800-2100 - YouTube">
            <a:extLst>
              <a:ext uri="{FF2B5EF4-FFF2-40B4-BE49-F238E27FC236}">
                <a16:creationId xmlns:a16="http://schemas.microsoft.com/office/drawing/2014/main" id="{FB05442E-CC99-4871-8CFC-8E54F25D3D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64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0BAB4-AA7A-4941-8198-46AF75F70DF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97B710-8A56-4DF8-8724-056E0074D79E}"/>
              </a:ext>
            </a:extLst>
          </p:cNvPr>
          <p:cNvSpPr>
            <a:spLocks noGrp="1"/>
          </p:cNvSpPr>
          <p:nvPr>
            <p:ph idx="1"/>
          </p:nvPr>
        </p:nvSpPr>
        <p:spPr/>
        <p:txBody>
          <a:bodyPr/>
          <a:lstStyle/>
          <a:p>
            <a:endParaRPr lang="en-US"/>
          </a:p>
        </p:txBody>
      </p:sp>
      <p:pic>
        <p:nvPicPr>
          <p:cNvPr id="3074" name="Picture 2" descr="193 United Nations Member States: Flags - Flag Quiz Game">
            <a:extLst>
              <a:ext uri="{FF2B5EF4-FFF2-40B4-BE49-F238E27FC236}">
                <a16:creationId xmlns:a16="http://schemas.microsoft.com/office/drawing/2014/main" id="{A2A087BF-A7E9-4A9D-91DA-BB14A23591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87552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390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B533-5C19-450A-BF6F-F9CEF63C5548}"/>
              </a:ext>
            </a:extLst>
          </p:cNvPr>
          <p:cNvSpPr>
            <a:spLocks noGrp="1"/>
          </p:cNvSpPr>
          <p:nvPr>
            <p:ph type="title"/>
          </p:nvPr>
        </p:nvSpPr>
        <p:spPr/>
        <p:txBody>
          <a:bodyPr/>
          <a:lstStyle/>
          <a:p>
            <a:r>
              <a:rPr lang="en-US" dirty="0"/>
              <a:t>Data</a:t>
            </a:r>
          </a:p>
        </p:txBody>
      </p:sp>
      <p:pic>
        <p:nvPicPr>
          <p:cNvPr id="9" name="Picture 8">
            <a:extLst>
              <a:ext uri="{FF2B5EF4-FFF2-40B4-BE49-F238E27FC236}">
                <a16:creationId xmlns:a16="http://schemas.microsoft.com/office/drawing/2014/main" id="{CBF1F04E-17EC-4264-A2CA-2744FC2746F7}"/>
              </a:ext>
            </a:extLst>
          </p:cNvPr>
          <p:cNvPicPr>
            <a:picLocks noChangeAspect="1"/>
          </p:cNvPicPr>
          <p:nvPr/>
        </p:nvPicPr>
        <p:blipFill>
          <a:blip r:embed="rId3"/>
          <a:stretch>
            <a:fillRect/>
          </a:stretch>
        </p:blipFill>
        <p:spPr>
          <a:xfrm>
            <a:off x="2530896" y="1516380"/>
            <a:ext cx="7130207" cy="4742180"/>
          </a:xfrm>
          <a:prstGeom prst="rect">
            <a:avLst/>
          </a:prstGeom>
        </p:spPr>
      </p:pic>
    </p:spTree>
    <p:extLst>
      <p:ext uri="{BB962C8B-B14F-4D97-AF65-F5344CB8AC3E}">
        <p14:creationId xmlns:p14="http://schemas.microsoft.com/office/powerpoint/2010/main" val="601320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9B134-7033-4204-AEBC-ED99E825D96B}"/>
              </a:ext>
            </a:extLst>
          </p:cNvPr>
          <p:cNvSpPr>
            <a:spLocks noGrp="1"/>
          </p:cNvSpPr>
          <p:nvPr>
            <p:ph type="title"/>
          </p:nvPr>
        </p:nvSpPr>
        <p:spPr/>
        <p:txBody>
          <a:bodyPr/>
          <a:lstStyle/>
          <a:p>
            <a:r>
              <a:rPr lang="en-US" dirty="0"/>
              <a:t>Types of Data</a:t>
            </a:r>
          </a:p>
        </p:txBody>
      </p:sp>
      <p:pic>
        <p:nvPicPr>
          <p:cNvPr id="1026" name="Picture 2" descr="How we test smartphone audio recording - DXOMARK">
            <a:extLst>
              <a:ext uri="{FF2B5EF4-FFF2-40B4-BE49-F238E27FC236}">
                <a16:creationId xmlns:a16="http://schemas.microsoft.com/office/drawing/2014/main" id="{3A99F240-5F9F-4434-BDB4-B7974DD2DC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8913" y="1661795"/>
            <a:ext cx="2466975" cy="18478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To Upload A Video To YouTube: 5-Step Guide | FreewaySocial">
            <a:extLst>
              <a:ext uri="{FF2B5EF4-FFF2-40B4-BE49-F238E27FC236}">
                <a16:creationId xmlns:a16="http://schemas.microsoft.com/office/drawing/2014/main" id="{74B5CB89-DB23-4F98-B015-B71377BFAD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7168" y="1661796"/>
            <a:ext cx="3064192" cy="18526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xplain bank transactions – FreeAgent">
            <a:extLst>
              <a:ext uri="{FF2B5EF4-FFF2-40B4-BE49-F238E27FC236}">
                <a16:creationId xmlns:a16="http://schemas.microsoft.com/office/drawing/2014/main" id="{580B3304-7B54-4B35-8536-4970B57780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2640" y="442975"/>
            <a:ext cx="4173037" cy="341171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he list of orders | Scoro Help Center">
            <a:extLst>
              <a:ext uri="{FF2B5EF4-FFF2-40B4-BE49-F238E27FC236}">
                <a16:creationId xmlns:a16="http://schemas.microsoft.com/office/drawing/2014/main" id="{53B724BA-D320-45BA-B58A-54A12FD91D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8913" y="3509645"/>
            <a:ext cx="5594849" cy="263715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Figure 2 from Marine Ship Automatic Identification System (AIS) for  Enhanced Coastal Security Capabilities: An Oil Spill Tracking Application |  Semantic Scholar">
            <a:extLst>
              <a:ext uri="{FF2B5EF4-FFF2-40B4-BE49-F238E27FC236}">
                <a16:creationId xmlns:a16="http://schemas.microsoft.com/office/drawing/2014/main" id="{6B1AE18D-501D-4FA6-A29B-B0476CF97C3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53761" y="3749041"/>
            <a:ext cx="4362073" cy="296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6039399"/>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4067</TotalTime>
  <Words>1763</Words>
  <Application>Microsoft Office PowerPoint</Application>
  <PresentationFormat>Widescreen</PresentationFormat>
  <Paragraphs>110</Paragraphs>
  <Slides>17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Gill Sans MT</vt:lpstr>
      <vt:lpstr>Impact</vt:lpstr>
      <vt:lpstr>Times New Roman</vt:lpstr>
      <vt:lpstr>Badge</vt:lpstr>
      <vt:lpstr>Foundations of Data AnalyticS </vt:lpstr>
      <vt:lpstr>Topics</vt:lpstr>
      <vt:lpstr>DATA</vt:lpstr>
      <vt:lpstr>Sensor Data Demo</vt:lpstr>
      <vt:lpstr>DATA</vt:lpstr>
      <vt:lpstr>PowerPoint Presentation</vt:lpstr>
      <vt:lpstr>PowerPoint Presentation</vt:lpstr>
      <vt:lpstr>Data</vt:lpstr>
      <vt:lpstr>Types of Data</vt:lpstr>
      <vt:lpstr>What is Data Analytics?</vt:lpstr>
      <vt:lpstr>What is Data Analytics?</vt:lpstr>
      <vt:lpstr>the importance of Data Analytics in today's economy. </vt:lpstr>
      <vt:lpstr>Data Driven Decisions Making</vt:lpstr>
      <vt:lpstr>Data-Driven Decisions</vt:lpstr>
      <vt:lpstr>Data-Driven Decisions </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Foundations of Data AnalyticS</dc:title>
  <dc:creator>Lawrence Gray</dc:creator>
  <cp:lastModifiedBy>Lawrence Gray</cp:lastModifiedBy>
  <cp:revision>35</cp:revision>
  <dcterms:created xsi:type="dcterms:W3CDTF">2020-09-05T19:27:27Z</dcterms:created>
  <dcterms:modified xsi:type="dcterms:W3CDTF">2020-09-11T23:48:08Z</dcterms:modified>
</cp:coreProperties>
</file>