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6"/>
  </p:handoutMasterIdLst>
  <p:sldIdLst>
    <p:sldId id="256" r:id="rId3"/>
    <p:sldId id="258" r:id="rId4"/>
    <p:sldId id="342" r:id="rId5"/>
    <p:sldId id="282" r:id="rId6"/>
    <p:sldId id="356" r:id="rId7"/>
    <p:sldId id="349" r:id="rId8"/>
    <p:sldId id="350" r:id="rId9"/>
    <p:sldId id="352" r:id="rId10"/>
    <p:sldId id="354" r:id="rId11"/>
    <p:sldId id="364" r:id="rId12"/>
    <p:sldId id="365" r:id="rId13"/>
    <p:sldId id="353" r:id="rId14"/>
    <p:sldId id="25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  <a:srgbClr val="1EAA39"/>
    <a:srgbClr val="3C9CD3"/>
    <a:srgbClr val="D9DCDE"/>
    <a:srgbClr val="F2F2F2"/>
    <a:srgbClr val="CFD2D4"/>
    <a:srgbClr val="2A6F96"/>
    <a:srgbClr val="3489BA"/>
    <a:srgbClr val="00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0" autoAdjust="0"/>
  </p:normalViewPr>
  <p:slideViewPr>
    <p:cSldViewPr>
      <p:cViewPr>
        <p:scale>
          <a:sx n="100" d="100"/>
          <a:sy n="100" d="100"/>
        </p:scale>
        <p:origin x="-288" y="60"/>
      </p:cViewPr>
      <p:guideLst>
        <p:guide orient="horz" pos="1665"/>
        <p:guide pos="29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960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CD0C-BD1F-4D78-B639-19DE4DB57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4A4C-B54A-46F0-ADC1-7C105ECB4E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9512" y="4801314"/>
            <a:ext cx="2175507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浙江创得信息技术有限公司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flipV="1">
            <a:off x="2543077" y="380766"/>
            <a:ext cx="5345558" cy="45719"/>
          </a:xfrm>
          <a:prstGeom prst="rect">
            <a:avLst/>
          </a:prstGeom>
          <a:solidFill>
            <a:srgbClr val="3C9CD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6B3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 flipV="1">
            <a:off x="7901335" y="380762"/>
            <a:ext cx="1240508" cy="45721"/>
          </a:xfrm>
          <a:prstGeom prst="rect">
            <a:avLst/>
          </a:prstGeom>
          <a:solidFill>
            <a:srgbClr val="3489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6B3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梯形 14"/>
          <p:cNvSpPr/>
          <p:nvPr userDrawn="1"/>
        </p:nvSpPr>
        <p:spPr>
          <a:xfrm>
            <a:off x="7885405" y="4731782"/>
            <a:ext cx="1007075" cy="408233"/>
          </a:xfrm>
          <a:prstGeom prst="trapezoid">
            <a:avLst/>
          </a:prstGeom>
          <a:solidFill>
            <a:srgbClr val="2A6F96"/>
          </a:solidFill>
          <a:ln w="25400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-20684" y="4793104"/>
            <a:ext cx="9201195" cy="369575"/>
          </a:xfrm>
          <a:prstGeom prst="rect">
            <a:avLst/>
          </a:prstGeom>
          <a:solidFill>
            <a:srgbClr val="3C9CD3"/>
          </a:solidFill>
          <a:ln w="25400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梯形 19"/>
          <p:cNvSpPr/>
          <p:nvPr userDrawn="1"/>
        </p:nvSpPr>
        <p:spPr>
          <a:xfrm flipV="1">
            <a:off x="7989451" y="4731782"/>
            <a:ext cx="798196" cy="438284"/>
          </a:xfrm>
          <a:prstGeom prst="trapezoid">
            <a:avLst>
              <a:gd name="adj" fmla="val 19870"/>
            </a:avLst>
          </a:prstGeom>
          <a:solidFill>
            <a:srgbClr val="3489BA"/>
          </a:solidFill>
          <a:ln w="25400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45801" y="4815941"/>
            <a:ext cx="48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n.yan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0" y="3771900"/>
            <a:ext cx="91805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36814"/>
            <a:ext cx="799288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C9CD3"/>
                </a:solidFill>
                <a:latin typeface="微软雅黑" panose="020B0503020204020204" charset="-122"/>
                <a:ea typeface="微软雅黑" panose="020B0503020204020204" charset="-122"/>
              </a:rPr>
              <a:t>杭州市医疗机构公众管服平台</a:t>
            </a:r>
            <a:endParaRPr lang="zh-CN" altLang="en-US" sz="4000" b="1" dirty="0">
              <a:solidFill>
                <a:srgbClr val="3C9CD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3C9CD3"/>
                </a:solidFill>
                <a:latin typeface="微软雅黑" panose="020B0503020204020204" charset="-122"/>
                <a:ea typeface="微软雅黑" panose="020B0503020204020204" charset="-122"/>
              </a:rPr>
              <a:t>（微</a:t>
            </a:r>
            <a:r>
              <a:rPr lang="zh-CN" altLang="en-US" sz="4000" b="1" dirty="0">
                <a:solidFill>
                  <a:srgbClr val="3C9CD3"/>
                </a:solidFill>
                <a:latin typeface="微软雅黑" panose="020B0503020204020204" charset="-122"/>
                <a:ea typeface="微软雅黑" panose="020B0503020204020204" charset="-122"/>
              </a:rPr>
              <a:t>信</a:t>
            </a:r>
            <a:r>
              <a:rPr lang="zh-CN" altLang="en-US" sz="4000" b="1" dirty="0" smtClean="0">
                <a:solidFill>
                  <a:srgbClr val="3C9CD3"/>
                </a:solidFill>
                <a:latin typeface="微软雅黑" panose="020B0503020204020204" charset="-122"/>
                <a:ea typeface="微软雅黑" panose="020B0503020204020204" charset="-122"/>
              </a:rPr>
              <a:t>版）</a:t>
            </a:r>
            <a:endParaRPr lang="en-US" altLang="zh-CN" sz="4000" b="1" dirty="0" smtClean="0">
              <a:solidFill>
                <a:srgbClr val="3C9CD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3C9CD3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4000" b="1" dirty="0" smtClean="0">
              <a:solidFill>
                <a:srgbClr val="3C9CD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7494" y="3238948"/>
            <a:ext cx="1598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2017/12/28</a:t>
            </a:r>
            <a:endParaRPr lang="zh-CN" altLang="en-US" dirty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>
            <a:off x="615022" y="1634753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法律法规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432" y="195486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700" dirty="0" smtClean="0">
                <a:sym typeface="+mn-ea"/>
              </a:rPr>
              <a:t>系统模块</a:t>
            </a:r>
            <a:endParaRPr lang="en-US" altLang="zh-CN" sz="1700" dirty="0" smtClean="0"/>
          </a:p>
        </p:txBody>
      </p:sp>
      <p:sp>
        <p:nvSpPr>
          <p:cNvPr id="8" name="矩形 7"/>
          <p:cNvSpPr/>
          <p:nvPr/>
        </p:nvSpPr>
        <p:spPr>
          <a:xfrm>
            <a:off x="2195736" y="555526"/>
            <a:ext cx="6408712" cy="720080"/>
          </a:xfrm>
          <a:prstGeom prst="rect">
            <a:avLst/>
          </a:prstGeom>
          <a:solidFill>
            <a:srgbClr val="3C9C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实现法律法规、温馨提示信息的查看，提供投诉举报热线，点击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联系我们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按钮自动拨打投诉举报电话</a:t>
            </a:r>
            <a:r>
              <a:rPr lang="zh-CN" altLang="zh-CN" dirty="0"/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IMG_08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0" y="1386205"/>
            <a:ext cx="1830070" cy="3256280"/>
          </a:xfrm>
          <a:prstGeom prst="rect">
            <a:avLst/>
          </a:prstGeom>
        </p:spPr>
      </p:pic>
      <p:pic>
        <p:nvPicPr>
          <p:cNvPr id="3" name="图片 2" descr="IMG_08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5" y="1386205"/>
            <a:ext cx="1847215" cy="3286125"/>
          </a:xfrm>
          <a:prstGeom prst="rect">
            <a:avLst/>
          </a:prstGeom>
        </p:spPr>
      </p:pic>
      <p:pic>
        <p:nvPicPr>
          <p:cNvPr id="4" name="图片 3" descr="举报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10" y="1386205"/>
            <a:ext cx="1846580" cy="3286125"/>
          </a:xfrm>
          <a:prstGeom prst="rect">
            <a:avLst/>
          </a:prstGeom>
        </p:spPr>
      </p:pic>
      <p:sp>
        <p:nvSpPr>
          <p:cNvPr id="6" name="六边形 5"/>
          <p:cNvSpPr/>
          <p:nvPr/>
        </p:nvSpPr>
        <p:spPr>
          <a:xfrm>
            <a:off x="615022" y="3153038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投诉举报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>
            <a:off x="717257" y="1923678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排名信息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432" y="195486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700" dirty="0" smtClean="0">
                <a:sym typeface="+mn-ea"/>
              </a:rPr>
              <a:t>系统模块</a:t>
            </a:r>
            <a:endParaRPr lang="en-US" altLang="zh-CN" sz="1700" dirty="0" smtClean="0"/>
          </a:p>
        </p:txBody>
      </p:sp>
      <p:sp>
        <p:nvSpPr>
          <p:cNvPr id="8" name="矩形 7"/>
          <p:cNvSpPr/>
          <p:nvPr/>
        </p:nvSpPr>
        <p:spPr>
          <a:xfrm>
            <a:off x="2195736" y="555526"/>
            <a:ext cx="6408712" cy="720080"/>
          </a:xfrm>
          <a:prstGeom prst="rect">
            <a:avLst/>
          </a:prstGeom>
          <a:solidFill>
            <a:srgbClr val="3C9C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根据公众的评价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星级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，实现对医院、医生、护士按星级进行排名</a:t>
            </a:r>
            <a:r>
              <a:rPr lang="zh-CN" altLang="zh-CN" dirty="0"/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排名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376680"/>
            <a:ext cx="1888490" cy="3359150"/>
          </a:xfrm>
          <a:prstGeom prst="rect">
            <a:avLst/>
          </a:prstGeom>
        </p:spPr>
      </p:pic>
      <p:pic>
        <p:nvPicPr>
          <p:cNvPr id="3" name="图片 2" descr="排名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15" y="1376680"/>
            <a:ext cx="1932305" cy="335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六边形 17"/>
          <p:cNvSpPr/>
          <p:nvPr/>
        </p:nvSpPr>
        <p:spPr>
          <a:xfrm>
            <a:off x="717257" y="1923678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系统管理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50432" y="195486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700" dirty="0" smtClean="0">
                <a:sym typeface="+mn-ea"/>
              </a:rPr>
              <a:t>系统模块</a:t>
            </a:r>
            <a:endParaRPr lang="en-US" altLang="zh-CN" sz="1700" dirty="0" smtClean="0"/>
          </a:p>
        </p:txBody>
      </p:sp>
      <p:sp>
        <p:nvSpPr>
          <p:cNvPr id="16" name="矩形 15"/>
          <p:cNvSpPr/>
          <p:nvPr/>
        </p:nvSpPr>
        <p:spPr>
          <a:xfrm>
            <a:off x="2195736" y="555526"/>
            <a:ext cx="6408712" cy="72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对</a:t>
            </a:r>
            <a:r>
              <a:rPr lang="zh-CN" altLang="zh-CN" dirty="0"/>
              <a:t>系统使用对象登录账号按医疗机构管理员、监督员等用户进行分类管理，设置不同的系统权限。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QQ截图20171226152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65" y="1369060"/>
            <a:ext cx="6922770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412" y="168886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3C9CD3"/>
                </a:solidFill>
                <a:latin typeface="微软雅黑" panose="020B0503020204020204" charset="-122"/>
                <a:ea typeface="微软雅黑" panose="020B0503020204020204" charset="-122"/>
              </a:rPr>
              <a:t>谢 谢！</a:t>
            </a:r>
            <a:endParaRPr lang="zh-CN" altLang="en-US" sz="5400" b="1" dirty="0">
              <a:solidFill>
                <a:srgbClr val="3C9CD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C:\Users\chen.yan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0" y="3771900"/>
            <a:ext cx="91805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8424" y="195486"/>
            <a:ext cx="2364653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目录</a:t>
            </a:r>
            <a:endParaRPr kumimoji="0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630251" y="1513677"/>
            <a:ext cx="4370971" cy="559866"/>
            <a:chOff x="3203847" y="1257430"/>
            <a:chExt cx="4123616" cy="412624"/>
          </a:xfrm>
          <a:solidFill>
            <a:srgbClr val="CFD2D4"/>
          </a:solidFill>
        </p:grpSpPr>
        <p:sp>
          <p:nvSpPr>
            <p:cNvPr id="50" name="圆角矩形 49"/>
            <p:cNvSpPr/>
            <p:nvPr/>
          </p:nvSpPr>
          <p:spPr>
            <a:xfrm>
              <a:off x="3203847" y="1257430"/>
              <a:ext cx="4123616" cy="4126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12076" y="1326728"/>
              <a:ext cx="1142080" cy="29488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建设背景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30252" y="2162984"/>
            <a:ext cx="4370970" cy="559866"/>
            <a:chOff x="3203848" y="1942038"/>
            <a:chExt cx="4123615" cy="412624"/>
          </a:xfrm>
          <a:solidFill>
            <a:srgbClr val="CFD2D4"/>
          </a:solidFill>
        </p:grpSpPr>
        <p:sp>
          <p:nvSpPr>
            <p:cNvPr id="53" name="圆角矩形 52"/>
            <p:cNvSpPr/>
            <p:nvPr/>
          </p:nvSpPr>
          <p:spPr>
            <a:xfrm>
              <a:off x="3203848" y="1942038"/>
              <a:ext cx="4123615" cy="4126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119059" y="2012303"/>
              <a:ext cx="1131035" cy="29390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建设意义</a:t>
              </a:r>
              <a:endPara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1" name="圆角矩形 10"/>
          <p:cNvSpPr/>
          <p:nvPr/>
        </p:nvSpPr>
        <p:spPr>
          <a:xfrm>
            <a:off x="1960663" y="1513677"/>
            <a:ext cx="1031891" cy="559866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3C9CD3"/>
          </a:solidFill>
          <a:ln>
            <a:noFill/>
          </a:ln>
          <a:effectLst>
            <a:outerShdw blurRad="508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圆角矩形 10"/>
          <p:cNvSpPr/>
          <p:nvPr/>
        </p:nvSpPr>
        <p:spPr>
          <a:xfrm>
            <a:off x="1960663" y="2162984"/>
            <a:ext cx="1031891" cy="559866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3C9CD3"/>
          </a:solidFill>
          <a:ln>
            <a:noFill/>
          </a:ln>
          <a:effectLst>
            <a:outerShdw blurRad="508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30252" y="2848293"/>
            <a:ext cx="4370970" cy="559866"/>
            <a:chOff x="3203848" y="3311254"/>
            <a:chExt cx="4123615" cy="412624"/>
          </a:xfrm>
          <a:solidFill>
            <a:srgbClr val="CFD2D4"/>
          </a:solidFill>
        </p:grpSpPr>
        <p:sp>
          <p:nvSpPr>
            <p:cNvPr id="20" name="圆角矩形 19"/>
            <p:cNvSpPr/>
            <p:nvPr/>
          </p:nvSpPr>
          <p:spPr>
            <a:xfrm>
              <a:off x="3203848" y="3311254"/>
              <a:ext cx="4123615" cy="4126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12076" y="3381519"/>
              <a:ext cx="1131035" cy="29390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系统模块</a:t>
              </a:r>
              <a:endPara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圆角矩形 10"/>
          <p:cNvSpPr/>
          <p:nvPr/>
        </p:nvSpPr>
        <p:spPr>
          <a:xfrm>
            <a:off x="1960663" y="2848293"/>
            <a:ext cx="1031891" cy="559866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3C9CD3"/>
          </a:solidFill>
          <a:ln>
            <a:noFill/>
          </a:ln>
          <a:effectLst>
            <a:outerShdw blurRad="508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1"/>
          <p:cNvSpPr>
            <a:spLocks noChangeArrowheads="1"/>
          </p:cNvSpPr>
          <p:nvPr/>
        </p:nvSpPr>
        <p:spPr bwMode="gray">
          <a:xfrm>
            <a:off x="539552" y="843558"/>
            <a:ext cx="7920880" cy="3672408"/>
          </a:xfrm>
          <a:prstGeom prst="roundRect">
            <a:avLst>
              <a:gd name="adj" fmla="val 11921"/>
            </a:avLst>
          </a:prstGeom>
          <a:solidFill>
            <a:srgbClr val="3C9CD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ysClr val="window" lastClr="FFFFFF">
                    <a:lumMod val="9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医疗服务是医疗机构生存与发展的基础，是医院发展的决定性因素。从整个医疗卫生产业发展来看，公众对医疗卫生、健康信息及服务的需求日益增加，希望医疗卫生信息公开透明，能够通过极具公信力的平台看到医院及周边服务信息、科室专家信息、公众对专家的服务满意度等相关医疗服务信息。</a:t>
            </a:r>
            <a:endParaRPr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由此，需要建设“医疗机构公众管服平台”，充分利用信息技术手段，让公从参与监管，提升医疗服务监管水平；同时服务公众，向公众提供权威、客观真实的信息，正确引导公众选择优质、安全的医疗机构就医，对提升医疗服务质量、保障患者的就医安全具有重要意义。</a:t>
            </a:r>
            <a:endParaRPr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95536" y="209997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800" dirty="0" smtClean="0"/>
              <a:t>建设背景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3"/>
          <p:cNvSpPr/>
          <p:nvPr/>
        </p:nvSpPr>
        <p:spPr bwMode="gray">
          <a:xfrm flipV="1">
            <a:off x="2158702" y="2753067"/>
            <a:ext cx="1206386" cy="140658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165">
              <a:defRPr/>
            </a:pPr>
            <a:endParaRPr lang="zh-CN" altLang="en-US" sz="135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箭头2"/>
          <p:cNvSpPr/>
          <p:nvPr/>
        </p:nvSpPr>
        <p:spPr bwMode="gray">
          <a:xfrm rot="16200000">
            <a:off x="2476771" y="2112125"/>
            <a:ext cx="358192" cy="1433957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165">
              <a:defRPr/>
            </a:pPr>
            <a:endParaRPr lang="zh-CN" altLang="en-US" sz="135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箭头1"/>
          <p:cNvSpPr/>
          <p:nvPr/>
        </p:nvSpPr>
        <p:spPr bwMode="gray">
          <a:xfrm>
            <a:off x="2150943" y="1456923"/>
            <a:ext cx="1206386" cy="140658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165">
              <a:defRPr/>
            </a:pPr>
            <a:endParaRPr lang="zh-CN" altLang="en-US" sz="135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标题1"/>
          <p:cNvSpPr>
            <a:spLocks noChangeArrowheads="1"/>
          </p:cNvSpPr>
          <p:nvPr/>
        </p:nvSpPr>
        <p:spPr bwMode="gray">
          <a:xfrm>
            <a:off x="3419872" y="1203599"/>
            <a:ext cx="2959376" cy="720080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5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实现让公众参与监管，提升医疗服务监管水平。</a:t>
            </a:r>
            <a:endParaRPr lang="en-US" altLang="zh-CN" sz="135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2"/>
          <p:cNvSpPr>
            <a:spLocks noChangeArrowheads="1"/>
          </p:cNvSpPr>
          <p:nvPr/>
        </p:nvSpPr>
        <p:spPr bwMode="gray">
          <a:xfrm>
            <a:off x="3419871" y="2063967"/>
            <a:ext cx="2945241" cy="1299871"/>
          </a:xfrm>
          <a:prstGeom prst="roundRect">
            <a:avLst>
              <a:gd name="adj" fmla="val 11921"/>
            </a:avLst>
          </a:prstGeom>
          <a:solidFill>
            <a:srgbClr val="3C9CD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5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服务公众，向公众提供权威、客观真实的信息，正确引导公众选择优质、安全的医疗机构就医</a:t>
            </a:r>
            <a:r>
              <a:rPr lang="zh-CN" altLang="en-US" sz="1350" b="1" dirty="0" smtClean="0">
                <a:solidFill>
                  <a:sysClr val="window" lastClr="FFFFFF">
                    <a:lumMod val="9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35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标题3"/>
          <p:cNvSpPr>
            <a:spLocks noChangeArrowheads="1"/>
          </p:cNvSpPr>
          <p:nvPr/>
        </p:nvSpPr>
        <p:spPr bwMode="gray">
          <a:xfrm>
            <a:off x="3419871" y="3508766"/>
            <a:ext cx="2966443" cy="935192"/>
          </a:xfrm>
          <a:prstGeom prst="roundRect">
            <a:avLst>
              <a:gd name="adj" fmla="val 11921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5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提升医疗服务质量、保障患者的就医安全</a:t>
            </a:r>
            <a:r>
              <a:rPr lang="zh-CN" altLang="en-US" sz="1350" b="1" dirty="0" smtClean="0">
                <a:solidFill>
                  <a:sysClr val="window" lastClr="FFFFFF">
                    <a:lumMod val="9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35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763688" y="2252629"/>
            <a:ext cx="1079438" cy="1079438"/>
          </a:xfrm>
          <a:prstGeom prst="roundRect">
            <a:avLst/>
          </a:prstGeom>
          <a:solidFill>
            <a:srgbClr val="3C9CD3"/>
          </a:solidFill>
          <a:ln w="3175" cap="flat" cmpd="sng" algn="ctr">
            <a:noFill/>
            <a:prstDash val="solid"/>
          </a:ln>
          <a:effectLst/>
        </p:spPr>
        <p:txBody>
          <a:bodyPr lIns="94451" rIns="94451" bIns="134930" anchor="ctr"/>
          <a:lstStyle/>
          <a:p>
            <a:pPr algn="ctr">
              <a:lnSpc>
                <a:spcPct val="120000"/>
              </a:lnSpc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意义</a:t>
            </a:r>
            <a:endParaRPr lang="zh-CN" altLang="en-US" sz="1500" b="1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395536" y="209997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800" noProof="0" dirty="0" smtClean="0"/>
              <a:t>建设意义</a:t>
            </a:r>
            <a:endParaRPr lang="zh-CN" altLang="en-US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525" y="1074098"/>
            <a:ext cx="16865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9600" dirty="0" smtClean="0">
                <a:solidFill>
                  <a:srgbClr val="3C9CD3"/>
                </a:solidFill>
              </a:rPr>
              <a:t>03</a:t>
            </a:r>
            <a:endParaRPr lang="zh-CN" altLang="en-US" sz="9600" dirty="0">
              <a:solidFill>
                <a:srgbClr val="3C9CD3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2614" y="1851670"/>
            <a:ext cx="1318452" cy="0"/>
          </a:xfrm>
          <a:prstGeom prst="line">
            <a:avLst/>
          </a:prstGeom>
          <a:ln w="95250" cmpd="sng">
            <a:solidFill>
              <a:srgbClr val="3C9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" idx="3"/>
          </p:cNvCxnSpPr>
          <p:nvPr/>
        </p:nvCxnSpPr>
        <p:spPr>
          <a:xfrm flipV="1">
            <a:off x="3099071" y="1851035"/>
            <a:ext cx="6036039" cy="7258"/>
          </a:xfrm>
          <a:prstGeom prst="line">
            <a:avLst/>
          </a:prstGeom>
          <a:ln w="95250" cmpd="sng">
            <a:solidFill>
              <a:srgbClr val="3C9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9113" y="999768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系统模块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7893" y="2036492"/>
            <a:ext cx="6031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首页（公众查询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）地图展示医院地理信息，及医院列表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7893" y="2330962"/>
            <a:ext cx="3060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：医院及医生护士评价功能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7893" y="2643212"/>
            <a:ext cx="4431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：无证查处信息，医疗机构处罚信息展示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7893" y="2965622"/>
            <a:ext cx="2374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：监督评价信息查询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8059129" y="3376633"/>
            <a:ext cx="1453660" cy="1368150"/>
          </a:xfrm>
          <a:prstGeom prst="hexagon">
            <a:avLst/>
          </a:prstGeom>
          <a:noFill/>
          <a:ln w="15875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 rot="16200000">
            <a:off x="7189127" y="3896508"/>
            <a:ext cx="1174012" cy="1104952"/>
          </a:xfrm>
          <a:prstGeom prst="hexagon">
            <a:avLst/>
          </a:prstGeom>
          <a:noFill/>
          <a:ln w="15875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 rot="16200000">
            <a:off x="7984679" y="4458407"/>
            <a:ext cx="1009672" cy="950280"/>
          </a:xfrm>
          <a:prstGeom prst="hexagon">
            <a:avLst/>
          </a:prstGeom>
          <a:noFill/>
          <a:ln w="15875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 rot="16200000">
            <a:off x="-373137" y="-271782"/>
            <a:ext cx="1067290" cy="1004508"/>
          </a:xfrm>
          <a:prstGeom prst="hexagon">
            <a:avLst/>
          </a:prstGeom>
          <a:noFill/>
          <a:ln w="15875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 rot="16200000">
            <a:off x="414945" y="283087"/>
            <a:ext cx="917890" cy="863896"/>
          </a:xfrm>
          <a:prstGeom prst="hexagon">
            <a:avLst/>
          </a:prstGeom>
          <a:noFill/>
          <a:ln w="15875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7893" y="3333710"/>
            <a:ext cx="557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温馨提示，法律法规信息展示，投诉举报电话链接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07690" y="3702050"/>
            <a:ext cx="572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医院及医护人员评价排名信息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07690" y="4060190"/>
            <a:ext cx="454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系统管理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59885" y="483235"/>
            <a:ext cx="4444365" cy="4229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    进入公众查询界面，地图自动定位到用户当前位置，并在地图上以气泡的样子显示附近的医疗机构。在地图下方有医疗机构列表，展示名称、地址以及公众评分星级等信息，以与用户的距离排序，方便用户了解附近医疗机构的信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    点击医疗机构列表单条目，该医疗机构显示到地图的中心，方便用户找到该地址。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   点击列表中的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查看详细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按钮，跳转到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医疗机构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的详细信息界面，用户可以更进一步了解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医疗机构的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信息。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   地图上方提供输入框，用户可以输入医疗机构名称或地址进行查询，以便更快的获取自己想要的相关医疗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机构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信息。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93052" y="730513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公众查询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259957" y="186596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700" dirty="0" smtClean="0"/>
              <a:t>系统模块</a:t>
            </a:r>
            <a:endParaRPr lang="zh-CN" altLang="en-US" sz="1700" dirty="0" smtClean="0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90" y="483235"/>
            <a:ext cx="2538095" cy="411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1277962" y="349513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评价功能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222492" y="195486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700" dirty="0" smtClean="0">
                <a:sym typeface="+mn-ea"/>
              </a:rPr>
              <a:t>系统模块</a:t>
            </a:r>
            <a:endParaRPr lang="en-US" altLang="zh-CN" sz="1700" dirty="0" smtClean="0"/>
          </a:p>
        </p:txBody>
      </p:sp>
      <p:sp>
        <p:nvSpPr>
          <p:cNvPr id="19" name="矩形 18"/>
          <p:cNvSpPr/>
          <p:nvPr/>
        </p:nvSpPr>
        <p:spPr>
          <a:xfrm>
            <a:off x="6050915" y="473710"/>
            <a:ext cx="3020060" cy="4266565"/>
          </a:xfrm>
          <a:prstGeom prst="rect">
            <a:avLst/>
          </a:prstGeom>
          <a:solidFill>
            <a:srgbClr val="3C9C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    公众用户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可以参与评价医院、医生、护士的医疗水平，服务态度等进行评价。为了确保信息的真实性，我们要求用户在评价时必须上传相关诊疗单据图片，提交完评价信息，需要通过监督员针对用户上传的图片以及言论进行相应的审核，审核通过的评价将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显示在下方的评论列表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为了方便管理，在管理系统，提供设置单人单日评论上限。以及过激言论禁止评价的相关权限设置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评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05" y="1477010"/>
            <a:ext cx="1797050" cy="3199765"/>
          </a:xfrm>
          <a:prstGeom prst="rect">
            <a:avLst/>
          </a:prstGeom>
        </p:spPr>
      </p:pic>
      <p:pic>
        <p:nvPicPr>
          <p:cNvPr id="3" name="图片 2" descr="评价护士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477010"/>
            <a:ext cx="1797685" cy="3199130"/>
          </a:xfrm>
          <a:prstGeom prst="rect">
            <a:avLst/>
          </a:prstGeom>
        </p:spPr>
      </p:pic>
      <p:pic>
        <p:nvPicPr>
          <p:cNvPr id="4" name="图片 3" descr="评价医生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830" y="1477010"/>
            <a:ext cx="1797685" cy="3199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>
            <a:off x="717257" y="1923678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处罚信息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250432" y="195486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700" dirty="0" smtClean="0">
                <a:sym typeface="+mn-ea"/>
              </a:rPr>
              <a:t>系统模块</a:t>
            </a:r>
            <a:endParaRPr lang="en-US" altLang="zh-CN" sz="1700" dirty="0" smtClean="0"/>
          </a:p>
        </p:txBody>
      </p:sp>
      <p:sp>
        <p:nvSpPr>
          <p:cNvPr id="12" name="矩形 11"/>
          <p:cNvSpPr/>
          <p:nvPr/>
        </p:nvSpPr>
        <p:spPr>
          <a:xfrm>
            <a:off x="2195736" y="555526"/>
            <a:ext cx="6408712" cy="72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医疗机构处罚信息及无证查处信息的查询，以及展示处罚决定时间及案由等相关信息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" name="图片 1" descr="处罚列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1375410"/>
            <a:ext cx="1868805" cy="3324860"/>
          </a:xfrm>
          <a:prstGeom prst="rect">
            <a:avLst/>
          </a:prstGeom>
        </p:spPr>
      </p:pic>
      <p:pic>
        <p:nvPicPr>
          <p:cNvPr id="3" name="图片 2" descr="处罚信息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20" y="1375410"/>
            <a:ext cx="1950720" cy="332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>
            <a:off x="717257" y="1923678"/>
            <a:ext cx="1190447" cy="1026114"/>
          </a:xfrm>
          <a:prstGeom prst="hexagon">
            <a:avLst/>
          </a:prstGeom>
          <a:solidFill>
            <a:srgbClr val="3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监督评价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432" y="195486"/>
            <a:ext cx="4249560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700" dirty="0" smtClean="0">
                <a:sym typeface="+mn-ea"/>
              </a:rPr>
              <a:t>系统模块</a:t>
            </a:r>
            <a:endParaRPr lang="en-US" altLang="zh-CN" sz="1700" dirty="0" smtClean="0"/>
          </a:p>
        </p:txBody>
      </p:sp>
      <p:sp>
        <p:nvSpPr>
          <p:cNvPr id="8" name="矩形 7"/>
          <p:cNvSpPr/>
          <p:nvPr/>
        </p:nvSpPr>
        <p:spPr>
          <a:xfrm>
            <a:off x="2195736" y="555526"/>
            <a:ext cx="6408712" cy="720080"/>
          </a:xfrm>
          <a:prstGeom prst="rect">
            <a:avLst/>
          </a:prstGeom>
          <a:solidFill>
            <a:srgbClr val="3C9C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实现查询医疗机构列表，并显示医疗机构相关模块的得分情况</a:t>
            </a:r>
            <a:r>
              <a:rPr lang="zh-CN" altLang="zh-CN" dirty="0"/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IMG_08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415" y="1339850"/>
            <a:ext cx="1897380" cy="3375660"/>
          </a:xfrm>
          <a:prstGeom prst="rect">
            <a:avLst/>
          </a:prstGeom>
        </p:spPr>
      </p:pic>
      <p:pic>
        <p:nvPicPr>
          <p:cNvPr id="5" name="图片 4" descr="ss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30" y="1339850"/>
            <a:ext cx="1998345" cy="3375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全屏显示(16:9)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陈艳</dc:creator>
  <cp:lastModifiedBy>lv.weihao</cp:lastModifiedBy>
  <cp:revision>374</cp:revision>
  <dcterms:created xsi:type="dcterms:W3CDTF">2016-07-18T07:42:00Z</dcterms:created>
  <dcterms:modified xsi:type="dcterms:W3CDTF">2017-12-26T09:10:17Z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