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  <p:sldId id="272" r:id="rId18"/>
    <p:sldId id="274" r:id="rId19"/>
    <p:sldId id="273" r:id="rId20"/>
    <p:sldId id="275" r:id="rId21"/>
    <p:sldId id="276" r:id="rId22"/>
    <p:sldId id="277" r:id="rId23"/>
    <p:sldId id="280" r:id="rId24"/>
    <p:sldId id="278" r:id="rId25"/>
    <p:sldId id="279" r:id="rId26"/>
    <p:sldId id="293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8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97566-809D-1D41-A072-62869DBBBF8F}" type="datetimeFigureOut">
              <a:rPr lang="en-US" smtClean="0"/>
              <a:t>9/11/12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8C6B1-4AD7-B845-86F6-6AF1E5F66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047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37D51-2A56-6043-B5F3-4DDE38B7A355}" type="datetimeFigureOut">
              <a:rPr lang="en-US" smtClean="0"/>
              <a:t>9/11/12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16C6F-C5DE-E54D-88DA-E0E6B0991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839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DB31-0F52-AA49-9534-D8ABD0D278BC}" type="datetime1">
              <a:rPr lang="en-SG" smtClean="0"/>
              <a:t>9/11/12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FC32-EBE6-5946-8C6D-E2587D0E4A44}" type="datetime1">
              <a:rPr lang="en-SG" smtClean="0"/>
              <a:t>9/11/12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F99A-6777-474F-8EA7-7009D71BE63F}" type="datetime1">
              <a:rPr lang="en-SG" smtClean="0"/>
              <a:t>9/11/12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192A-03BC-CD4E-9047-E5C48EB04CF9}" type="datetime1">
              <a:rPr lang="en-SG" smtClean="0"/>
              <a:t>9/11/12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EF1B-67A4-0F4E-BFF4-3EDC5FCA1F05}" type="datetime1">
              <a:rPr lang="en-SG" smtClean="0"/>
              <a:t>9/11/12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92DB-CC44-474F-809F-25477388B1D8}" type="datetime1">
              <a:rPr lang="en-SG" smtClean="0"/>
              <a:t>9/11/12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9/11/12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6A75-5923-084C-8BC7-CE399FBA6CBA}" type="datetime1">
              <a:rPr lang="en-SG" smtClean="0"/>
              <a:t>9/11/12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BBCE-74AF-BE4E-A2F5-5D2EAE0452E8}" type="datetime1">
              <a:rPr lang="en-SG" smtClean="0"/>
              <a:t>9/11/12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3F78-11B9-2145-A094-6B9ED48008DD}" type="datetime1">
              <a:rPr lang="en-SG" smtClean="0"/>
              <a:t>9/11/12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4E70-D94B-9D49-902A-5B23FAE68F2B}" type="datetime1">
              <a:rPr lang="en-SG" smtClean="0"/>
              <a:t>9/11/12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0516-AF09-E848-8BB8-1D5E98054DC9}" type="datetime1">
              <a:rPr lang="en-SG" smtClean="0"/>
              <a:t>9/11/12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17CA-CB22-1C45-A429-436430073183}" type="datetime1">
              <a:rPr lang="en-SG" smtClean="0"/>
              <a:t>9/11/12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C871-BD11-7E44-B32D-ED138BB24993}" type="datetime1">
              <a:rPr lang="en-SG" smtClean="0"/>
              <a:t>9/11/12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699C1BD-4514-A447-905B-86DEC9C58C55}" type="datetime1">
              <a:rPr lang="en-SG" smtClean="0"/>
              <a:t>9/11/12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Citation Provenance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FYP Presentation</a:t>
            </a:r>
          </a:p>
          <a:p>
            <a:r>
              <a:rPr lang="en-US" dirty="0" smtClean="0"/>
              <a:t>Heng Low Wee</a:t>
            </a:r>
          </a:p>
          <a:p>
            <a:r>
              <a:rPr lang="en-US" dirty="0" smtClean="0"/>
              <a:t>19 Nov 2012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6BDE-0295-4C4B-902B-FD401AACEC02}" type="datetime1">
              <a:rPr lang="en-SG" smtClean="0"/>
              <a:t>9/11/12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27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9/11/12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81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To classify citations into pre-defined classes so as to determine the rationale for citing</a:t>
            </a:r>
          </a:p>
          <a:p>
            <a:pPr>
              <a:buFont typeface="Arial"/>
              <a:buChar char="•"/>
            </a:pPr>
            <a:r>
              <a:rPr lang="en-US" dirty="0" smtClean="0"/>
              <a:t>12-class annotation scheme [</a:t>
            </a:r>
            <a:r>
              <a:rPr lang="en-US" dirty="0" err="1" smtClean="0"/>
              <a:t>Teufel</a:t>
            </a:r>
            <a:r>
              <a:rPr lang="en-US" dirty="0" smtClean="0"/>
              <a:t> et al, 2009]</a:t>
            </a:r>
          </a:p>
          <a:p>
            <a:pPr>
              <a:buFont typeface="Arial"/>
              <a:buChar char="•"/>
            </a:pPr>
            <a:r>
              <a:rPr lang="en-US" dirty="0" err="1" smtClean="0"/>
              <a:t>Citances</a:t>
            </a:r>
            <a:r>
              <a:rPr lang="en-US" dirty="0" smtClean="0"/>
              <a:t> (Citing context) [&lt;citation&gt;]</a:t>
            </a:r>
          </a:p>
          <a:p>
            <a:pPr>
              <a:buFont typeface="Arial"/>
              <a:buChar char="•"/>
            </a:pPr>
            <a:r>
              <a:rPr lang="en-US" dirty="0" smtClean="0"/>
              <a:t>Automatic citation classification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Features from </a:t>
            </a:r>
            <a:r>
              <a:rPr lang="en-US" dirty="0" err="1" smtClean="0"/>
              <a:t>citances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Cue words/phrases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9/11/12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88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Screen Shot 2012-11-09 at 1.24.2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99" r="-25099"/>
          <a:stretch>
            <a:fillRect/>
          </a:stretch>
        </p:blipFill>
        <p:spPr>
          <a:xfrm>
            <a:off x="-750832" y="580569"/>
            <a:ext cx="10543172" cy="577578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9/11/12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26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Content-Sensitive In-Browser </a:t>
            </a:r>
            <a:r>
              <a:rPr lang="en-US" dirty="0" err="1" smtClean="0"/>
              <a:t>Summariser</a:t>
            </a:r>
            <a:r>
              <a:rPr lang="en-US" dirty="0" smtClean="0"/>
              <a:t> (CSIBS)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Conducted series of survey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Difficult to find exact text that justifies citation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Citation does not include position of origin</a:t>
            </a:r>
          </a:p>
          <a:p>
            <a:pPr>
              <a:buFont typeface="Arial"/>
              <a:buChar char="•"/>
            </a:pPr>
            <a:r>
              <a:rPr lang="en-US" dirty="0" smtClean="0"/>
              <a:t>Literature browsing; </a:t>
            </a:r>
            <a:r>
              <a:rPr lang="en-US" dirty="0" err="1" smtClean="0"/>
              <a:t>Summarisation</a:t>
            </a:r>
            <a:r>
              <a:rPr lang="en-US" dirty="0" smtClean="0"/>
              <a:t> tool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Displays preview of cited document; Highlight content-sensitive keywords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9/11/12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41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Sentence Alignment / Paraphrase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err="1" smtClean="0"/>
              <a:t>Nelken</a:t>
            </a:r>
            <a:r>
              <a:rPr lang="en-US" dirty="0" smtClean="0"/>
              <a:t> &amp; </a:t>
            </a:r>
            <a:r>
              <a:rPr lang="en-US" dirty="0" err="1" smtClean="0"/>
              <a:t>Sheiber</a:t>
            </a:r>
            <a:r>
              <a:rPr lang="en-US" dirty="0" smtClean="0"/>
              <a:t>, 2006 presented a novel algorithm that produced great precision at aligning sentences in monolingual corpora</a:t>
            </a:r>
          </a:p>
          <a:p>
            <a:pPr>
              <a:buFont typeface="Arial"/>
              <a:buChar char="•"/>
            </a:pPr>
            <a:r>
              <a:rPr lang="en-US" dirty="0" err="1" smtClean="0"/>
              <a:t>Shinyama</a:t>
            </a:r>
            <a:r>
              <a:rPr lang="en-US" dirty="0" smtClean="0"/>
              <a:t> et al, 2002 worked on automatic paraphrase extraction from news article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9/11/12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37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-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Citation-related tasks require extracting features from citing context</a:t>
            </a:r>
          </a:p>
          <a:p>
            <a:pPr>
              <a:buFont typeface="Arial"/>
              <a:buChar char="•"/>
            </a:pPr>
            <a:r>
              <a:rPr lang="en-US" dirty="0" smtClean="0"/>
              <a:t>There is demand for a reading tool that </a:t>
            </a:r>
            <a:r>
              <a:rPr lang="en-US" i="1" dirty="0" smtClean="0"/>
              <a:t>answers</a:t>
            </a:r>
            <a:r>
              <a:rPr lang="en-US" dirty="0" smtClean="0"/>
              <a:t> readers’ doubt – where is the origin of the citation?</a:t>
            </a:r>
          </a:p>
          <a:p>
            <a:pPr>
              <a:buFont typeface="Arial"/>
              <a:buChar char="•"/>
            </a:pPr>
            <a:r>
              <a:rPr lang="en-US" dirty="0" smtClean="0"/>
              <a:t>A need to handle paraphrasing that is common when making citations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9/11/12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9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pic>
        <p:nvPicPr>
          <p:cNvPr id="6" name="Content Placeholder 5" descr="Screen Shot 2012-11-09 at 1.25.2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430" r="-29430"/>
          <a:stretch>
            <a:fillRect/>
          </a:stretch>
        </p:blipFill>
        <p:spPr>
          <a:xfrm>
            <a:off x="-553948" y="1247736"/>
            <a:ext cx="10237604" cy="560838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9/11/12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42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Analysis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9/11/12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39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(Recap)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0156"/>
            <a:ext cx="7770813" cy="4257022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3000" dirty="0" smtClean="0"/>
              <a:t>Most citation are only mentions</a:t>
            </a:r>
          </a:p>
          <a:p>
            <a:pPr>
              <a:buFont typeface="Arial"/>
              <a:buChar char="•"/>
            </a:pPr>
            <a:r>
              <a:rPr lang="en-US" sz="3000" dirty="0" smtClean="0"/>
              <a:t>Even if specifically referring to claims, not immediately clear where this info is in the cited document</a:t>
            </a:r>
          </a:p>
          <a:p>
            <a:pPr>
              <a:buFont typeface="Arial"/>
              <a:buChar char="•"/>
            </a:pPr>
            <a:r>
              <a:rPr lang="en-US" sz="3000" dirty="0" smtClean="0"/>
              <a:t>Difficult to find the info that justifies the citation</a:t>
            </a:r>
          </a:p>
          <a:p>
            <a:pPr>
              <a:buFont typeface="Arial"/>
              <a:buChar char="•"/>
            </a:pPr>
            <a:r>
              <a:rPr lang="en-US" sz="3000" dirty="0" smtClean="0"/>
              <a:t>Citation usually don</a:t>
            </a:r>
            <a:r>
              <a:rPr lang="fr-FR" sz="3000" dirty="0" smtClean="0"/>
              <a:t>’</a:t>
            </a:r>
            <a:r>
              <a:rPr lang="en-US" sz="3000" dirty="0" smtClean="0"/>
              <a:t>t include position of info in the cited article</a:t>
            </a: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9/11/12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76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77161"/>
            <a:ext cx="7770813" cy="4257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Is the citation a mere mention?</a:t>
            </a:r>
          </a:p>
          <a:p>
            <a:pPr marL="0" indent="0">
              <a:buNone/>
            </a:pPr>
            <a:r>
              <a:rPr lang="en-US" sz="3000" dirty="0" smtClean="0"/>
              <a:t>What is a mention? What is not?</a:t>
            </a: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How to tell whether it is just a mention or not?</a:t>
            </a: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If it is referring to specific information, how do we locate it in the cited paper?</a:t>
            </a: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9/11/12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33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Citations in research papers give credit and uphold intellectual property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79EE-1F17-1648-97B2-C07F58618625}" type="datetime1">
              <a:rPr lang="en-SG" smtClean="0"/>
              <a:t>9/11/12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09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  <a:r>
              <a:rPr lang="en-US" dirty="0" err="1" smtClean="0"/>
              <a:t>vs</a:t>
            </a:r>
            <a:r>
              <a:rPr lang="en-US" dirty="0" smtClean="0"/>
              <a:t> Specific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9/11/12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43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Authors may refer to </a:t>
            </a:r>
            <a:r>
              <a:rPr lang="en-US" sz="3000" dirty="0" smtClean="0"/>
              <a:t>paper…</a:t>
            </a:r>
            <a:endParaRPr lang="en-US" sz="3000" dirty="0"/>
          </a:p>
          <a:p>
            <a:pPr>
              <a:buFont typeface="Arial"/>
              <a:buChar char="•"/>
            </a:pPr>
            <a:r>
              <a:rPr lang="en-US" sz="3000" dirty="0" smtClean="0"/>
              <a:t>as a whole. If author cites for a key idea, e.g. Machine Learning, and this idea makes up the entire paper</a:t>
            </a:r>
          </a:p>
          <a:p>
            <a:pPr>
              <a:buFont typeface="Arial"/>
              <a:buChar char="•"/>
            </a:pPr>
            <a:r>
              <a:rPr lang="en-US" sz="3000" dirty="0" smtClean="0"/>
              <a:t>just to mention it. Give credit; acknowledgement</a:t>
            </a: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9/11/12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49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41384"/>
            <a:ext cx="7770813" cy="4257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smtClean="0"/>
              <a:t>Authors may refer to paper…</a:t>
            </a:r>
          </a:p>
          <a:p>
            <a:pPr>
              <a:buFont typeface="Arial"/>
              <a:buChar char="•"/>
            </a:pPr>
            <a:r>
              <a:rPr lang="en-US" sz="3000" dirty="0" smtClean="0"/>
              <a:t>For Term definitions</a:t>
            </a:r>
          </a:p>
          <a:p>
            <a:pPr>
              <a:buFont typeface="Arial"/>
              <a:buChar char="•"/>
            </a:pPr>
            <a:r>
              <a:rPr lang="en-US" sz="3000" dirty="0" smtClean="0"/>
              <a:t>Key idea/implementation. It does not make up the entire paper</a:t>
            </a:r>
          </a:p>
          <a:p>
            <a:pPr>
              <a:buFont typeface="Arial"/>
              <a:buChar char="•"/>
            </a:pPr>
            <a:r>
              <a:rPr lang="en-US" sz="3000" dirty="0" smtClean="0"/>
              <a:t>Algorithm/Theorem. It does not make up the entire paper</a:t>
            </a:r>
          </a:p>
          <a:p>
            <a:pPr>
              <a:buFont typeface="Arial"/>
              <a:buChar char="•"/>
            </a:pPr>
            <a:r>
              <a:rPr lang="en-US" sz="3000" dirty="0" smtClean="0"/>
              <a:t>Digits/numerical figures. E.g. refer to evaluation results. To complement performance</a:t>
            </a: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9/11/12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74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9/11/12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05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Our Problem</a:t>
            </a:r>
            <a:endParaRPr lang="en-US" dirty="0"/>
          </a:p>
        </p:txBody>
      </p:sp>
      <p:pic>
        <p:nvPicPr>
          <p:cNvPr id="6" name="Content Placeholder 5" descr="mode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010" r="-27010"/>
          <a:stretch>
            <a:fillRect/>
          </a:stretch>
        </p:blipFill>
        <p:spPr>
          <a:xfrm>
            <a:off x="131382" y="1285516"/>
            <a:ext cx="8836168" cy="484064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9/11/12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00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Corpus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ACL-Anthology Reference Corpus (ACL-ARC)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Computational Linguistic papers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Interlink data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E.g. X98-1031==&gt;X96-1049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Citation relationships</a:t>
            </a:r>
          </a:p>
          <a:p>
            <a:pPr>
              <a:buFont typeface="Arial"/>
              <a:buChar char="•"/>
            </a:pPr>
            <a:r>
              <a:rPr lang="en-US" dirty="0" smtClean="0"/>
              <a:t>Just a start; Aim to eventually generalize to all fields of research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9/11/12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50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data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Which paper cites which paper? Paper A cites Paper B?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Cite link. E.g.</a:t>
            </a:r>
            <a:r>
              <a:rPr lang="en-US" dirty="0"/>
              <a:t> X98-1031==&gt;X96-</a:t>
            </a:r>
            <a:r>
              <a:rPr lang="en-US" dirty="0" smtClean="0"/>
              <a:t>1049</a:t>
            </a:r>
          </a:p>
          <a:p>
            <a:pPr>
              <a:buFont typeface="Arial"/>
              <a:buChar char="•"/>
            </a:pPr>
            <a:r>
              <a:rPr lang="en-US" dirty="0" smtClean="0"/>
              <a:t>Contextual information? We need more information than just the cite string (E.g. [1], </a:t>
            </a:r>
            <a:r>
              <a:rPr lang="en-US" dirty="0" err="1"/>
              <a:t>Nelken</a:t>
            </a:r>
            <a:r>
              <a:rPr lang="en-US" dirty="0"/>
              <a:t> &amp; </a:t>
            </a:r>
            <a:r>
              <a:rPr lang="en-US" dirty="0" err="1"/>
              <a:t>Sheiber</a:t>
            </a:r>
            <a:r>
              <a:rPr lang="en-US" dirty="0"/>
              <a:t>, </a:t>
            </a:r>
            <a:r>
              <a:rPr lang="en-US" dirty="0" smtClean="0"/>
              <a:t>2006)</a:t>
            </a:r>
          </a:p>
          <a:p>
            <a:pPr lvl="1">
              <a:buFont typeface="Arial"/>
              <a:buChar char="•"/>
            </a:pPr>
            <a:r>
              <a:rPr lang="en-US" i="1" dirty="0" err="1" smtClean="0"/>
              <a:t>Citances</a:t>
            </a:r>
            <a:r>
              <a:rPr lang="en-US" dirty="0" smtClean="0"/>
              <a:t> / Citing context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Paper A might cite Paper B multiple times, hence multiple citing contexts</a:t>
            </a:r>
          </a:p>
          <a:p>
            <a:pPr>
              <a:buFont typeface="Arial"/>
              <a:buChar char="•"/>
            </a:pPr>
            <a:r>
              <a:rPr lang="en-US" dirty="0" smtClean="0"/>
              <a:t>Where is the cited information?</a:t>
            </a:r>
          </a:p>
          <a:p>
            <a:pPr lvl="1">
              <a:buFont typeface="Arial"/>
              <a:buChar char="•"/>
            </a:pPr>
            <a:endParaRPr lang="en-US" dirty="0"/>
          </a:p>
          <a:p>
            <a:pPr lvl="1">
              <a:buFont typeface="Arial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9/11/12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62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Collecting Annotation – 1</a:t>
            </a:r>
            <a:r>
              <a:rPr lang="en-US" sz="3600" baseline="30000" dirty="0" smtClean="0"/>
              <a:t>st</a:t>
            </a:r>
            <a:r>
              <a:rPr lang="en-US" sz="3600" dirty="0" smtClean="0"/>
              <a:t> Attempt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9/11/12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41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Collecting Annotation – 2</a:t>
            </a:r>
            <a:r>
              <a:rPr lang="en-US" sz="3600" baseline="30000" dirty="0" smtClean="0"/>
              <a:t>nd</a:t>
            </a:r>
            <a:r>
              <a:rPr lang="en-US" sz="3600" dirty="0" smtClean="0"/>
              <a:t> Attempt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9/11/12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04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9/11/12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52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Citations refer to cited document for information. Problem?</a:t>
            </a:r>
          </a:p>
          <a:p>
            <a:pPr>
              <a:buFont typeface="Arial"/>
              <a:buChar char="•"/>
            </a:pPr>
            <a:r>
              <a:rPr lang="en-US" sz="3000" dirty="0" smtClean="0"/>
              <a:t>Most citations are mere mentions</a:t>
            </a:r>
          </a:p>
          <a:p>
            <a:pPr>
              <a:buFont typeface="Arial"/>
              <a:buChar char="•"/>
            </a:pPr>
            <a:r>
              <a:rPr lang="en-US" sz="3000" dirty="0" smtClean="0"/>
              <a:t>Even if referring to claims specifically, it is not immediately clear where is this information in the cited document</a:t>
            </a:r>
          </a:p>
          <a:p>
            <a:endParaRPr lang="en-US" sz="30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BBE6-B782-1D40-BFB6-CF71C008F728}" type="datetime1">
              <a:rPr lang="en-SG" smtClean="0"/>
              <a:t>9/11/12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74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Two-tier Approach</a:t>
            </a:r>
            <a:endParaRPr lang="en-US" dirty="0"/>
          </a:p>
        </p:txBody>
      </p:sp>
      <p:pic>
        <p:nvPicPr>
          <p:cNvPr id="6" name="Content Placeholder 5" descr="twotie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30" r="-21130"/>
          <a:stretch>
            <a:fillRect/>
          </a:stretch>
        </p:blipFill>
        <p:spPr>
          <a:xfrm>
            <a:off x="-405457" y="1245395"/>
            <a:ext cx="9996094" cy="547608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9/11/12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46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GvS</a:t>
            </a:r>
            <a:r>
              <a:rPr lang="en-US" dirty="0" smtClean="0"/>
              <a:t> (1</a:t>
            </a:r>
            <a:r>
              <a:rPr lang="en-US" baseline="30000" dirty="0" smtClean="0"/>
              <a:t>st</a:t>
            </a:r>
            <a:r>
              <a:rPr lang="en-US" dirty="0" smtClean="0"/>
              <a:t> tier)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9/11/12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08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LocateProv</a:t>
            </a:r>
            <a:r>
              <a:rPr lang="en-US" dirty="0" smtClean="0"/>
              <a:t> (2</a:t>
            </a:r>
            <a:r>
              <a:rPr lang="en-US" baseline="30000" dirty="0" smtClean="0"/>
              <a:t>nd</a:t>
            </a:r>
            <a:r>
              <a:rPr lang="en-US" dirty="0" smtClean="0"/>
              <a:t> tier)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9/11/12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9/11/12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35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</a:t>
            </a:r>
            <a:r>
              <a:rPr lang="en-US" i="1" dirty="0" err="1" smtClean="0"/>
              <a:t>GvS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9/11/12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42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</a:t>
            </a:r>
            <a:r>
              <a:rPr lang="en-US" i="1" dirty="0" err="1" smtClean="0"/>
              <a:t>LocateProv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9/11/12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184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9/11/12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439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9/11/12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37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9/11/12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16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3000" dirty="0" smtClean="0"/>
              <a:t>Difficult to find the exact text in the cited paper to justify the citation</a:t>
            </a:r>
          </a:p>
          <a:p>
            <a:pPr>
              <a:buFont typeface="Arial"/>
              <a:buChar char="•"/>
            </a:pPr>
            <a:r>
              <a:rPr lang="en-US" sz="3000" dirty="0" smtClean="0"/>
              <a:t>Citation usually don</a:t>
            </a:r>
            <a:r>
              <a:rPr lang="fr-FR" sz="3000" dirty="0" smtClean="0"/>
              <a:t>’</a:t>
            </a:r>
            <a:r>
              <a:rPr lang="en-US" sz="3000" dirty="0" smtClean="0"/>
              <a:t>t include position of the information in the cited article…</a:t>
            </a: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7033-8575-0740-9C34-1A336DB11ACD}" type="datetime1">
              <a:rPr lang="en-SG" smtClean="0"/>
              <a:t>9/11/12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Wan et al., 2009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02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estimate report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0" r="8700"/>
          <a:stretch>
            <a:fillRect/>
          </a:stretch>
        </p:blipFill>
        <p:spPr>
          <a:xfrm>
            <a:off x="1240536" y="1080781"/>
            <a:ext cx="6803118" cy="372689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9E3-A01A-F547-9575-0A9678504318}" type="datetime1">
              <a:rPr lang="en-SG" smtClean="0"/>
              <a:t>9/11/12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"Introduction to the Special Issue on the Web as Corpus" (Kilgarriff &amp; Grefenstette, 2003)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34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500" dirty="0"/>
              <a:t>What is Citation Provenance</a:t>
            </a:r>
            <a:r>
              <a:rPr lang="en-US" sz="4500" dirty="0" smtClean="0"/>
              <a:t>?</a:t>
            </a:r>
            <a:endParaRPr lang="en-US" sz="4500" dirty="0"/>
          </a:p>
        </p:txBody>
      </p:sp>
      <p:sp>
        <p:nvSpPr>
          <p:cNvPr id="7" name="Text Placeholder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902E-52E4-5F4D-9A84-F04B09DBA050}" type="datetime1">
              <a:rPr lang="en-SG" smtClean="0"/>
              <a:t>9/11/12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19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dirty="0" smtClean="0"/>
              <a:t>Task: To locate the information in the cited paper that justifies the citation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BBCE-74AF-BE4E-A2F5-5D2EAE0452E8}" type="datetime1">
              <a:rPr lang="en-SG" smtClean="0"/>
              <a:t>9/11/12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17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dirty="0" smtClean="0"/>
              <a:t>Aim: To identify which section or paragraph in the cited paper is the cited information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BBCE-74AF-BE4E-A2F5-5D2EAE0452E8}" type="datetime1">
              <a:rPr lang="en-SG" smtClean="0"/>
              <a:t>9/11/12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82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3000" dirty="0" smtClean="0"/>
              <a:t>Introduction</a:t>
            </a:r>
          </a:p>
          <a:p>
            <a:pPr>
              <a:buFont typeface="Arial"/>
              <a:buChar char="•"/>
            </a:pPr>
            <a:r>
              <a:rPr lang="en-US" sz="3000" dirty="0" smtClean="0"/>
              <a:t>Related Work</a:t>
            </a:r>
          </a:p>
          <a:p>
            <a:pPr>
              <a:buFont typeface="Arial"/>
              <a:buChar char="•"/>
            </a:pPr>
            <a:r>
              <a:rPr lang="en-US" sz="3000" dirty="0" smtClean="0"/>
              <a:t>Problem Analysis</a:t>
            </a:r>
          </a:p>
          <a:p>
            <a:pPr>
              <a:buFont typeface="Arial"/>
              <a:buChar char="•"/>
            </a:pPr>
            <a:r>
              <a:rPr lang="en-US" sz="3000" dirty="0" smtClean="0"/>
              <a:t>Approach</a:t>
            </a:r>
          </a:p>
          <a:p>
            <a:pPr>
              <a:buFont typeface="Arial"/>
              <a:buChar char="•"/>
            </a:pPr>
            <a:r>
              <a:rPr lang="en-US" sz="3000" dirty="0" smtClean="0"/>
              <a:t>Evaluation</a:t>
            </a:r>
          </a:p>
          <a:p>
            <a:pPr>
              <a:buFont typeface="Arial"/>
              <a:buChar char="•"/>
            </a:pPr>
            <a:r>
              <a:rPr lang="en-US" sz="3000" dirty="0" smtClean="0"/>
              <a:t>Discussion &amp; Conclusion</a:t>
            </a: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BBCE-74AF-BE4E-A2F5-5D2EAE0452E8}" type="datetime1">
              <a:rPr lang="en-SG" smtClean="0"/>
              <a:t>9/11/12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58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262</TotalTime>
  <Words>762</Words>
  <Application>Microsoft Macintosh PowerPoint</Application>
  <PresentationFormat>On-screen Show (4:3)</PresentationFormat>
  <Paragraphs>169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Story</vt:lpstr>
      <vt:lpstr>Citation Provenance</vt:lpstr>
      <vt:lpstr>PowerPoint Presentation</vt:lpstr>
      <vt:lpstr>PowerPoint Presentation</vt:lpstr>
      <vt:lpstr>PowerPoint Presentation</vt:lpstr>
      <vt:lpstr>PowerPoint Presentation</vt:lpstr>
      <vt:lpstr>What is Citation Provenance?</vt:lpstr>
      <vt:lpstr>PowerPoint Presentation</vt:lpstr>
      <vt:lpstr>PowerPoint Presentation</vt:lpstr>
      <vt:lpstr>Outline</vt:lpstr>
      <vt:lpstr>Related Work</vt:lpstr>
      <vt:lpstr>Citation Classification</vt:lpstr>
      <vt:lpstr>PowerPoint Presentation</vt:lpstr>
      <vt:lpstr>Content-Sensitive In-Browser Summariser (CSIBS)</vt:lpstr>
      <vt:lpstr>Sentence Alignment / Paraphrase</vt:lpstr>
      <vt:lpstr>Related Work - Summary</vt:lpstr>
      <vt:lpstr>Terminology</vt:lpstr>
      <vt:lpstr>Problem Analysis</vt:lpstr>
      <vt:lpstr>Problems (Recap)</vt:lpstr>
      <vt:lpstr>PowerPoint Presentation</vt:lpstr>
      <vt:lpstr>General vs Specific</vt:lpstr>
      <vt:lpstr>General</vt:lpstr>
      <vt:lpstr>Specific</vt:lpstr>
      <vt:lpstr>Scope of the Problem</vt:lpstr>
      <vt:lpstr>Modeling Our Problem</vt:lpstr>
      <vt:lpstr>Target Corpus</vt:lpstr>
      <vt:lpstr>What data do we need?</vt:lpstr>
      <vt:lpstr>Collecting Annotation – 1st Attempt</vt:lpstr>
      <vt:lpstr>Collecting Annotation – 2nd Attempt</vt:lpstr>
      <vt:lpstr>Approach</vt:lpstr>
      <vt:lpstr>Two-tier Approach</vt:lpstr>
      <vt:lpstr>GvS (1st tier)</vt:lpstr>
      <vt:lpstr>LocateProv (2nd tier)</vt:lpstr>
      <vt:lpstr>Evaluation</vt:lpstr>
      <vt:lpstr>Evaluating GvS</vt:lpstr>
      <vt:lpstr>Evaluating LocateProv</vt:lpstr>
      <vt:lpstr>Discussion</vt:lpstr>
      <vt:lpstr>Conclusion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Citation Provenance</dc:title>
  <dc:creator>Low Wee Heng</dc:creator>
  <cp:lastModifiedBy>Low Wee Heng</cp:lastModifiedBy>
  <cp:revision>20</cp:revision>
  <dcterms:created xsi:type="dcterms:W3CDTF">2012-11-09T04:51:13Z</dcterms:created>
  <dcterms:modified xsi:type="dcterms:W3CDTF">2012-11-09T09:13:43Z</dcterms:modified>
</cp:coreProperties>
</file>