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4" r:id="rId19"/>
    <p:sldId id="273" r:id="rId20"/>
    <p:sldId id="275" r:id="rId21"/>
    <p:sldId id="276" r:id="rId22"/>
    <p:sldId id="277" r:id="rId23"/>
    <p:sldId id="280" r:id="rId24"/>
    <p:sldId id="278" r:id="rId25"/>
    <p:sldId id="279" r:id="rId26"/>
    <p:sldId id="293" r:id="rId27"/>
    <p:sldId id="294" r:id="rId28"/>
    <p:sldId id="281" r:id="rId29"/>
    <p:sldId id="295" r:id="rId30"/>
    <p:sldId id="296" r:id="rId31"/>
    <p:sldId id="297" r:id="rId32"/>
    <p:sldId id="282" r:id="rId33"/>
    <p:sldId id="298" r:id="rId34"/>
    <p:sldId id="299" r:id="rId35"/>
    <p:sldId id="301" r:id="rId36"/>
    <p:sldId id="302" r:id="rId37"/>
    <p:sldId id="283" r:id="rId38"/>
    <p:sldId id="284" r:id="rId39"/>
    <p:sldId id="303" r:id="rId40"/>
    <p:sldId id="285" r:id="rId41"/>
    <p:sldId id="304" r:id="rId42"/>
    <p:sldId id="305" r:id="rId43"/>
    <p:sldId id="306" r:id="rId44"/>
    <p:sldId id="307" r:id="rId45"/>
    <p:sldId id="308" r:id="rId46"/>
    <p:sldId id="309" r:id="rId47"/>
    <p:sldId id="310" r:id="rId48"/>
    <p:sldId id="286" r:id="rId49"/>
    <p:sldId id="311" r:id="rId50"/>
    <p:sldId id="312" r:id="rId51"/>
    <p:sldId id="313" r:id="rId52"/>
    <p:sldId id="287" r:id="rId53"/>
    <p:sldId id="288" r:id="rId54"/>
    <p:sldId id="289" r:id="rId55"/>
    <p:sldId id="290" r:id="rId56"/>
    <p:sldId id="291" r:id="rId57"/>
    <p:sldId id="29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920"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F97566-809D-1D41-A072-62869DBBBF8F}" type="datetimeFigureOut">
              <a:rPr lang="en-US" smtClean="0"/>
              <a:t>13/11/12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A8C6B1-4AD7-B845-86F6-6AF1E5F66B21}" type="slidenum">
              <a:rPr lang="en-US" smtClean="0"/>
              <a:t>‹#›</a:t>
            </a:fld>
            <a:endParaRPr lang="en-US"/>
          </a:p>
        </p:txBody>
      </p:sp>
    </p:spTree>
    <p:extLst>
      <p:ext uri="{BB962C8B-B14F-4D97-AF65-F5344CB8AC3E}">
        <p14:creationId xmlns:p14="http://schemas.microsoft.com/office/powerpoint/2010/main" val="1473404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37D51-2A56-6043-B5F3-4DDE38B7A355}" type="datetimeFigureOut">
              <a:rPr lang="en-US" smtClean="0"/>
              <a:t>13/11/12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16C6F-C5DE-E54D-88DA-E0E6B09914EB}" type="slidenum">
              <a:rPr lang="en-US" smtClean="0"/>
              <a:t>‹#›</a:t>
            </a:fld>
            <a:endParaRPr lang="en-US"/>
          </a:p>
        </p:txBody>
      </p:sp>
    </p:spTree>
    <p:extLst>
      <p:ext uri="{BB962C8B-B14F-4D97-AF65-F5344CB8AC3E}">
        <p14:creationId xmlns:p14="http://schemas.microsoft.com/office/powerpoint/2010/main" val="10444839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observations apply</a:t>
            </a:r>
            <a:r>
              <a:rPr lang="en-US" baseline="0" dirty="0" smtClean="0"/>
              <a:t> for the corpus we are working with</a:t>
            </a:r>
            <a:endParaRPr lang="en-US" dirty="0"/>
          </a:p>
        </p:txBody>
      </p:sp>
      <p:sp>
        <p:nvSpPr>
          <p:cNvPr id="4" name="Slide Number Placeholder 3"/>
          <p:cNvSpPr>
            <a:spLocks noGrp="1"/>
          </p:cNvSpPr>
          <p:nvPr>
            <p:ph type="sldNum" sz="quarter" idx="10"/>
          </p:nvPr>
        </p:nvSpPr>
        <p:spPr/>
        <p:txBody>
          <a:bodyPr/>
          <a:lstStyle/>
          <a:p>
            <a:fld id="{44716C6F-C5DE-E54D-88DA-E0E6B09914EB}" type="slidenum">
              <a:rPr lang="en-US" smtClean="0"/>
              <a:t>22</a:t>
            </a:fld>
            <a:endParaRPr lang="en-US"/>
          </a:p>
        </p:txBody>
      </p:sp>
    </p:spTree>
    <p:extLst>
      <p:ext uri="{BB962C8B-B14F-4D97-AF65-F5344CB8AC3E}">
        <p14:creationId xmlns:p14="http://schemas.microsoft.com/office/powerpoint/2010/main" val="87224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92B7DB31-0F52-AA49-9534-D8ABD0D278BC}"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3AFFC32-EBE6-5946-8C6D-E2587D0E4A44}"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DEBF99A-6777-474F-8EA7-7009D71BE63F}"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3570192A-03BC-CD4E-9047-E5C48EB04CF9}"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FEEF1B-67A4-0F4E-BFF4-3EDC5FCA1F05}"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9AD92DB-CC44-474F-809F-25477388B1D8}"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E006A75-5923-084C-8BC7-CE399FBA6CBA}"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2DD3F78-11B9-2145-A094-6B9ED48008DD}"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0ED4E70-D94B-9D49-902A-5B23FAE68F2B}" type="datetime1">
              <a:rPr lang="en-SG" smtClean="0"/>
              <a:t>13/11/12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F340516-AF09-E848-8BB8-1D5E98054DC9}" type="datetime1">
              <a:rPr lang="en-SG" smtClean="0"/>
              <a:t>13/11/12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317CA-CB22-1C45-A429-436430073183}" type="datetime1">
              <a:rPr lang="en-SG" smtClean="0"/>
              <a:t>13/11/12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C871-BD11-7E44-B32D-ED138BB24993}"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699C1BD-4514-A447-905B-86DEC9C58C55}" type="datetime1">
              <a:rPr lang="en-SG" smtClean="0"/>
              <a:t>13/11/12</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Citation Provenance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FYP Presentation</a:t>
            </a:r>
          </a:p>
          <a:p>
            <a:r>
              <a:rPr lang="en-US" dirty="0" smtClean="0"/>
              <a:t>Heng Low Wee</a:t>
            </a:r>
          </a:p>
          <a:p>
            <a:r>
              <a:rPr lang="en-US" dirty="0" smtClean="0"/>
              <a:t>19 Nov 2012</a:t>
            </a:r>
            <a:endParaRPr lang="en-US" dirty="0"/>
          </a:p>
        </p:txBody>
      </p:sp>
      <p:sp>
        <p:nvSpPr>
          <p:cNvPr id="4" name="Date Placeholder 3"/>
          <p:cNvSpPr>
            <a:spLocks noGrp="1"/>
          </p:cNvSpPr>
          <p:nvPr>
            <p:ph type="dt" sz="half" idx="10"/>
          </p:nvPr>
        </p:nvSpPr>
        <p:spPr/>
        <p:txBody>
          <a:bodyPr/>
          <a:lstStyle/>
          <a:p>
            <a:fld id="{493E6BDE-0295-4C4B-902B-FD401AACEC02}"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a:t>
            </a:fld>
            <a:endParaRPr lang="en-US"/>
          </a:p>
        </p:txBody>
      </p:sp>
    </p:spTree>
    <p:extLst>
      <p:ext uri="{BB962C8B-B14F-4D97-AF65-F5344CB8AC3E}">
        <p14:creationId xmlns:p14="http://schemas.microsoft.com/office/powerpoint/2010/main" val="17187274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Related Work</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10</a:t>
            </a:fld>
            <a:endParaRPr lang="en-US"/>
          </a:p>
        </p:txBody>
      </p:sp>
    </p:spTree>
    <p:extLst>
      <p:ext uri="{BB962C8B-B14F-4D97-AF65-F5344CB8AC3E}">
        <p14:creationId xmlns:p14="http://schemas.microsoft.com/office/powerpoint/2010/main" val="39749811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 Classification</a:t>
            </a:r>
            <a:endParaRPr lang="en-US" dirty="0"/>
          </a:p>
        </p:txBody>
      </p:sp>
      <p:sp>
        <p:nvSpPr>
          <p:cNvPr id="3" name="Content Placeholder 2"/>
          <p:cNvSpPr>
            <a:spLocks noGrp="1"/>
          </p:cNvSpPr>
          <p:nvPr>
            <p:ph idx="1"/>
          </p:nvPr>
        </p:nvSpPr>
        <p:spPr/>
        <p:txBody>
          <a:bodyPr/>
          <a:lstStyle/>
          <a:p>
            <a:pPr>
              <a:buFont typeface="Arial"/>
              <a:buChar char="•"/>
            </a:pPr>
            <a:r>
              <a:rPr lang="en-US" dirty="0" smtClean="0"/>
              <a:t>To classify citations into pre-defined classes so as to determine the rationale for citing</a:t>
            </a:r>
          </a:p>
          <a:p>
            <a:pPr>
              <a:buFont typeface="Arial"/>
              <a:buChar char="•"/>
            </a:pPr>
            <a:r>
              <a:rPr lang="en-US" dirty="0" smtClean="0"/>
              <a:t>12-class annotation scheme [</a:t>
            </a:r>
            <a:r>
              <a:rPr lang="en-US" dirty="0" err="1" smtClean="0"/>
              <a:t>Teufel</a:t>
            </a:r>
            <a:r>
              <a:rPr lang="en-US" dirty="0" smtClean="0"/>
              <a:t> et al, 2009]</a:t>
            </a:r>
          </a:p>
          <a:p>
            <a:pPr>
              <a:buFont typeface="Arial"/>
              <a:buChar char="•"/>
            </a:pPr>
            <a:r>
              <a:rPr lang="en-US" dirty="0" err="1" smtClean="0"/>
              <a:t>Citances</a:t>
            </a:r>
            <a:r>
              <a:rPr lang="en-US" dirty="0" smtClean="0"/>
              <a:t> (Citing context) [&lt;citation&gt;]</a:t>
            </a:r>
          </a:p>
          <a:p>
            <a:pPr>
              <a:buFont typeface="Arial"/>
              <a:buChar char="•"/>
            </a:pPr>
            <a:r>
              <a:rPr lang="en-US" dirty="0" smtClean="0"/>
              <a:t>Automatic citation classification</a:t>
            </a:r>
          </a:p>
          <a:p>
            <a:pPr lvl="1">
              <a:buFont typeface="Arial"/>
              <a:buChar char="•"/>
            </a:pPr>
            <a:r>
              <a:rPr lang="en-US" dirty="0" smtClean="0"/>
              <a:t>Features from </a:t>
            </a:r>
            <a:r>
              <a:rPr lang="en-US" dirty="0" err="1" smtClean="0"/>
              <a:t>citances</a:t>
            </a:r>
            <a:endParaRPr lang="en-US" dirty="0" smtClean="0"/>
          </a:p>
          <a:p>
            <a:pPr lvl="1">
              <a:buFont typeface="Arial"/>
              <a:buChar char="•"/>
            </a:pPr>
            <a:r>
              <a:rPr lang="en-US" dirty="0" smtClean="0"/>
              <a:t>Cue words/phrases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11</a:t>
            </a:fld>
            <a:endParaRPr lang="en-US"/>
          </a:p>
        </p:txBody>
      </p:sp>
    </p:spTree>
    <p:extLst>
      <p:ext uri="{BB962C8B-B14F-4D97-AF65-F5344CB8AC3E}">
        <p14:creationId xmlns:p14="http://schemas.microsoft.com/office/powerpoint/2010/main" val="36837889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Screen Shot 2012-11-09 at 1.24.21 PM.PNG"/>
          <p:cNvPicPr>
            <a:picLocks noGrp="1" noChangeAspect="1"/>
          </p:cNvPicPr>
          <p:nvPr>
            <p:ph idx="1"/>
          </p:nvPr>
        </p:nvPicPr>
        <p:blipFill>
          <a:blip r:embed="rId2">
            <a:extLst>
              <a:ext uri="{28A0092B-C50C-407E-A947-70E740481C1C}">
                <a14:useLocalDpi xmlns:a14="http://schemas.microsoft.com/office/drawing/2010/main" val="0"/>
              </a:ext>
            </a:extLst>
          </a:blip>
          <a:srcRect l="-25099" r="-25099"/>
          <a:stretch>
            <a:fillRect/>
          </a:stretch>
        </p:blipFill>
        <p:spPr>
          <a:xfrm>
            <a:off x="-750832" y="580569"/>
            <a:ext cx="10543172" cy="5775781"/>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12</a:t>
            </a:fld>
            <a:endParaRPr lang="en-US"/>
          </a:p>
        </p:txBody>
      </p:sp>
    </p:spTree>
    <p:extLst>
      <p:ext uri="{BB962C8B-B14F-4D97-AF65-F5344CB8AC3E}">
        <p14:creationId xmlns:p14="http://schemas.microsoft.com/office/powerpoint/2010/main" val="30569260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Content-Sensitive In-Browser </a:t>
            </a:r>
            <a:r>
              <a:rPr lang="en-US" dirty="0" err="1" smtClean="0"/>
              <a:t>Summariser</a:t>
            </a:r>
            <a:r>
              <a:rPr lang="en-US" dirty="0" smtClean="0"/>
              <a:t> (CSIBS)</a:t>
            </a:r>
            <a:endParaRPr lang="en-US" dirty="0"/>
          </a:p>
        </p:txBody>
      </p:sp>
      <p:sp>
        <p:nvSpPr>
          <p:cNvPr id="3" name="Content Placeholder 2"/>
          <p:cNvSpPr>
            <a:spLocks noGrp="1"/>
          </p:cNvSpPr>
          <p:nvPr>
            <p:ph idx="1"/>
          </p:nvPr>
        </p:nvSpPr>
        <p:spPr/>
        <p:txBody>
          <a:bodyPr/>
          <a:lstStyle/>
          <a:p>
            <a:pPr>
              <a:buFont typeface="Arial"/>
              <a:buChar char="•"/>
            </a:pPr>
            <a:r>
              <a:rPr lang="en-US" dirty="0" smtClean="0"/>
              <a:t>Conducted series of survey</a:t>
            </a:r>
          </a:p>
          <a:p>
            <a:pPr lvl="1">
              <a:buFont typeface="Arial"/>
              <a:buChar char="•"/>
            </a:pPr>
            <a:r>
              <a:rPr lang="en-US" dirty="0" smtClean="0"/>
              <a:t>Difficult to find exact text that justifies citation</a:t>
            </a:r>
          </a:p>
          <a:p>
            <a:pPr lvl="1">
              <a:buFont typeface="Arial"/>
              <a:buChar char="•"/>
            </a:pPr>
            <a:r>
              <a:rPr lang="en-US" dirty="0" smtClean="0"/>
              <a:t>Citation does not include position of origin</a:t>
            </a:r>
          </a:p>
          <a:p>
            <a:pPr>
              <a:buFont typeface="Arial"/>
              <a:buChar char="•"/>
            </a:pPr>
            <a:r>
              <a:rPr lang="en-US" dirty="0" smtClean="0"/>
              <a:t>Literature browsing; </a:t>
            </a:r>
            <a:r>
              <a:rPr lang="en-US" dirty="0" err="1" smtClean="0"/>
              <a:t>Summarisation</a:t>
            </a:r>
            <a:r>
              <a:rPr lang="en-US" dirty="0" smtClean="0"/>
              <a:t> tool</a:t>
            </a:r>
          </a:p>
          <a:p>
            <a:pPr lvl="1">
              <a:buFont typeface="Arial"/>
              <a:buChar char="•"/>
            </a:pPr>
            <a:r>
              <a:rPr lang="en-US" dirty="0" smtClean="0"/>
              <a:t>Displays preview of cited document; Highlight content-sensitive keywords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13</a:t>
            </a:fld>
            <a:endParaRPr lang="en-US"/>
          </a:p>
        </p:txBody>
      </p:sp>
    </p:spTree>
    <p:extLst>
      <p:ext uri="{BB962C8B-B14F-4D97-AF65-F5344CB8AC3E}">
        <p14:creationId xmlns:p14="http://schemas.microsoft.com/office/powerpoint/2010/main" val="5680417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Alignment / Paraphrase</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Nelken</a:t>
            </a:r>
            <a:r>
              <a:rPr lang="en-US" dirty="0" smtClean="0"/>
              <a:t> &amp; </a:t>
            </a:r>
            <a:r>
              <a:rPr lang="en-US" dirty="0" err="1" smtClean="0"/>
              <a:t>Sheiber</a:t>
            </a:r>
            <a:r>
              <a:rPr lang="en-US" dirty="0" smtClean="0"/>
              <a:t>, 2006 presented a novel algorithm that produced great precision at aligning sentences in monolingual corpora</a:t>
            </a:r>
          </a:p>
          <a:p>
            <a:pPr>
              <a:buFont typeface="Arial"/>
              <a:buChar char="•"/>
            </a:pPr>
            <a:r>
              <a:rPr lang="en-US" dirty="0" err="1" smtClean="0"/>
              <a:t>Shinyama</a:t>
            </a:r>
            <a:r>
              <a:rPr lang="en-US" dirty="0" smtClean="0"/>
              <a:t> et al, 2002 worked on automatic paraphrase extraction from news article</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14</a:t>
            </a:fld>
            <a:endParaRPr lang="en-US"/>
          </a:p>
        </p:txBody>
      </p:sp>
    </p:spTree>
    <p:extLst>
      <p:ext uri="{BB962C8B-B14F-4D97-AF65-F5344CB8AC3E}">
        <p14:creationId xmlns:p14="http://schemas.microsoft.com/office/powerpoint/2010/main" val="25656379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Summary</a:t>
            </a:r>
            <a:endParaRPr lang="en-US" dirty="0"/>
          </a:p>
        </p:txBody>
      </p:sp>
      <p:sp>
        <p:nvSpPr>
          <p:cNvPr id="3" name="Content Placeholder 2"/>
          <p:cNvSpPr>
            <a:spLocks noGrp="1"/>
          </p:cNvSpPr>
          <p:nvPr>
            <p:ph idx="1"/>
          </p:nvPr>
        </p:nvSpPr>
        <p:spPr/>
        <p:txBody>
          <a:bodyPr/>
          <a:lstStyle/>
          <a:p>
            <a:pPr>
              <a:buFont typeface="Arial"/>
              <a:buChar char="•"/>
            </a:pPr>
            <a:r>
              <a:rPr lang="en-US" dirty="0" smtClean="0"/>
              <a:t>Citation-related tasks require extracting features from citing context</a:t>
            </a:r>
          </a:p>
          <a:p>
            <a:pPr>
              <a:buFont typeface="Arial"/>
              <a:buChar char="•"/>
            </a:pPr>
            <a:r>
              <a:rPr lang="en-US" dirty="0" smtClean="0"/>
              <a:t>There is demand for a reading tool that </a:t>
            </a:r>
            <a:r>
              <a:rPr lang="en-US" i="1" dirty="0" smtClean="0"/>
              <a:t>answers</a:t>
            </a:r>
            <a:r>
              <a:rPr lang="en-US" dirty="0" smtClean="0"/>
              <a:t> readers’ doubt – where is the origin of the citation?</a:t>
            </a:r>
          </a:p>
          <a:p>
            <a:pPr>
              <a:buFont typeface="Arial"/>
              <a:buChar char="•"/>
            </a:pPr>
            <a:r>
              <a:rPr lang="en-US" dirty="0" smtClean="0"/>
              <a:t>A need to handle paraphrasing that is common when making citations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15</a:t>
            </a:fld>
            <a:endParaRPr lang="en-US"/>
          </a:p>
        </p:txBody>
      </p:sp>
    </p:spTree>
    <p:extLst>
      <p:ext uri="{BB962C8B-B14F-4D97-AF65-F5344CB8AC3E}">
        <p14:creationId xmlns:p14="http://schemas.microsoft.com/office/powerpoint/2010/main" val="3612995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pic>
        <p:nvPicPr>
          <p:cNvPr id="6" name="Content Placeholder 5" descr="Screen Shot 2012-11-09 at 1.25.23 PM.PNG"/>
          <p:cNvPicPr>
            <a:picLocks noGrp="1" noChangeAspect="1"/>
          </p:cNvPicPr>
          <p:nvPr>
            <p:ph idx="1"/>
          </p:nvPr>
        </p:nvPicPr>
        <p:blipFill>
          <a:blip r:embed="rId2">
            <a:extLst>
              <a:ext uri="{28A0092B-C50C-407E-A947-70E740481C1C}">
                <a14:useLocalDpi xmlns:a14="http://schemas.microsoft.com/office/drawing/2010/main" val="0"/>
              </a:ext>
            </a:extLst>
          </a:blip>
          <a:srcRect l="-29430" r="-29430"/>
          <a:stretch>
            <a:fillRect/>
          </a:stretch>
        </p:blipFill>
        <p:spPr>
          <a:xfrm>
            <a:off x="-553948" y="1247736"/>
            <a:ext cx="10237604" cy="5608384"/>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16</a:t>
            </a:fld>
            <a:endParaRPr lang="en-US"/>
          </a:p>
        </p:txBody>
      </p:sp>
    </p:spTree>
    <p:extLst>
      <p:ext uri="{BB962C8B-B14F-4D97-AF65-F5344CB8AC3E}">
        <p14:creationId xmlns:p14="http://schemas.microsoft.com/office/powerpoint/2010/main" val="8902421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Problem Analysis</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17</a:t>
            </a:fld>
            <a:endParaRPr lang="en-US"/>
          </a:p>
        </p:txBody>
      </p:sp>
    </p:spTree>
    <p:extLst>
      <p:ext uri="{BB962C8B-B14F-4D97-AF65-F5344CB8AC3E}">
        <p14:creationId xmlns:p14="http://schemas.microsoft.com/office/powerpoint/2010/main" val="21676397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(Recap)</a:t>
            </a:r>
            <a:endParaRPr lang="en-US" dirty="0"/>
          </a:p>
        </p:txBody>
      </p:sp>
      <p:sp>
        <p:nvSpPr>
          <p:cNvPr id="3" name="Content Placeholder 2"/>
          <p:cNvSpPr>
            <a:spLocks noGrp="1"/>
          </p:cNvSpPr>
          <p:nvPr>
            <p:ph idx="1"/>
          </p:nvPr>
        </p:nvSpPr>
        <p:spPr>
          <a:xfrm>
            <a:off x="685800" y="1650156"/>
            <a:ext cx="7770813" cy="4257022"/>
          </a:xfrm>
        </p:spPr>
        <p:txBody>
          <a:bodyPr>
            <a:noAutofit/>
          </a:bodyPr>
          <a:lstStyle/>
          <a:p>
            <a:pPr>
              <a:buFont typeface="Arial"/>
              <a:buChar char="•"/>
            </a:pPr>
            <a:r>
              <a:rPr lang="en-US" sz="3000" dirty="0" smtClean="0"/>
              <a:t>Most citation are only mentions</a:t>
            </a:r>
          </a:p>
          <a:p>
            <a:pPr>
              <a:buFont typeface="Arial"/>
              <a:buChar char="•"/>
            </a:pPr>
            <a:r>
              <a:rPr lang="en-US" sz="3000" dirty="0" smtClean="0"/>
              <a:t>Even if specifically referring to claims, not immediately clear where this info is in the cited document</a:t>
            </a:r>
          </a:p>
          <a:p>
            <a:pPr>
              <a:buFont typeface="Arial"/>
              <a:buChar char="•"/>
            </a:pPr>
            <a:r>
              <a:rPr lang="en-US" sz="3000" dirty="0" smtClean="0"/>
              <a:t>Difficult to find the info that justifies the citation</a:t>
            </a:r>
          </a:p>
          <a:p>
            <a:pPr>
              <a:buFont typeface="Arial"/>
              <a:buChar char="•"/>
            </a:pPr>
            <a:r>
              <a:rPr lang="en-US" sz="3000" dirty="0" smtClean="0"/>
              <a:t>Citation usually don</a:t>
            </a:r>
            <a:r>
              <a:rPr lang="fr-FR" sz="3000" dirty="0" smtClean="0"/>
              <a:t>’</a:t>
            </a:r>
            <a:r>
              <a:rPr lang="en-US" sz="3000" dirty="0" smtClean="0"/>
              <a:t>t include position of info in the cited article</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18</a:t>
            </a:fld>
            <a:endParaRPr lang="en-US"/>
          </a:p>
        </p:txBody>
      </p:sp>
    </p:spTree>
    <p:extLst>
      <p:ext uri="{BB962C8B-B14F-4D97-AF65-F5344CB8AC3E}">
        <p14:creationId xmlns:p14="http://schemas.microsoft.com/office/powerpoint/2010/main" val="21383763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577161"/>
            <a:ext cx="7770813" cy="4257022"/>
          </a:xfrm>
        </p:spPr>
        <p:txBody>
          <a:bodyPr>
            <a:normAutofit/>
          </a:bodyPr>
          <a:lstStyle/>
          <a:p>
            <a:pPr marL="0" indent="0">
              <a:buNone/>
            </a:pPr>
            <a:r>
              <a:rPr lang="en-US" sz="3000" dirty="0" smtClean="0"/>
              <a:t>Is the citation a mere mention?</a:t>
            </a:r>
          </a:p>
          <a:p>
            <a:pPr marL="0" indent="0">
              <a:buNone/>
            </a:pPr>
            <a:r>
              <a:rPr lang="en-US" sz="3000" dirty="0" smtClean="0"/>
              <a:t>What is a mention? What is not?</a:t>
            </a:r>
            <a:endParaRPr lang="en-US" sz="3000" dirty="0"/>
          </a:p>
          <a:p>
            <a:pPr marL="0" indent="0">
              <a:buNone/>
            </a:pPr>
            <a:r>
              <a:rPr lang="en-US" sz="3000" dirty="0" smtClean="0"/>
              <a:t>How to tell whether it is just a mention or not?</a:t>
            </a:r>
            <a:endParaRPr lang="en-US" sz="3000" dirty="0"/>
          </a:p>
          <a:p>
            <a:pPr marL="0" indent="0">
              <a:buNone/>
            </a:pPr>
            <a:r>
              <a:rPr lang="en-US" sz="3000" dirty="0" smtClean="0"/>
              <a:t>If it is referring to specific information, how do we locate it in the cited paper?</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19</a:t>
            </a:fld>
            <a:endParaRPr lang="en-US"/>
          </a:p>
        </p:txBody>
      </p:sp>
    </p:spTree>
    <p:extLst>
      <p:ext uri="{BB962C8B-B14F-4D97-AF65-F5344CB8AC3E}">
        <p14:creationId xmlns:p14="http://schemas.microsoft.com/office/powerpoint/2010/main" val="2862733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sz="3600" dirty="0"/>
          </a:p>
        </p:txBody>
      </p:sp>
      <p:sp>
        <p:nvSpPr>
          <p:cNvPr id="5" name="Text Placeholder 4"/>
          <p:cNvSpPr>
            <a:spLocks noGrp="1"/>
          </p:cNvSpPr>
          <p:nvPr>
            <p:ph type="body" idx="1"/>
          </p:nvPr>
        </p:nvSpPr>
        <p:spPr/>
        <p:txBody>
          <a:bodyPr>
            <a:normAutofit/>
          </a:bodyPr>
          <a:lstStyle/>
          <a:p>
            <a:r>
              <a:rPr lang="en-US" sz="3600" dirty="0"/>
              <a:t>Citations in research papers give credit and uphold intellectual property</a:t>
            </a:r>
          </a:p>
        </p:txBody>
      </p:sp>
      <p:sp>
        <p:nvSpPr>
          <p:cNvPr id="6" name="Date Placeholder 5"/>
          <p:cNvSpPr>
            <a:spLocks noGrp="1"/>
          </p:cNvSpPr>
          <p:nvPr>
            <p:ph type="dt" sz="half" idx="10"/>
          </p:nvPr>
        </p:nvSpPr>
        <p:spPr/>
        <p:txBody>
          <a:bodyPr/>
          <a:lstStyle/>
          <a:p>
            <a:fld id="{563E79EE-1F17-1648-97B2-C07F58618625}" type="datetime1">
              <a:rPr lang="en-SG" smtClean="0"/>
              <a:t>13/11/12</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2</a:t>
            </a:fld>
            <a:endParaRPr lang="en-US"/>
          </a:p>
        </p:txBody>
      </p:sp>
    </p:spTree>
    <p:extLst>
      <p:ext uri="{BB962C8B-B14F-4D97-AF65-F5344CB8AC3E}">
        <p14:creationId xmlns:p14="http://schemas.microsoft.com/office/powerpoint/2010/main" val="4923090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General </a:t>
            </a:r>
            <a:r>
              <a:rPr lang="en-US" dirty="0" err="1" smtClean="0"/>
              <a:t>vs</a:t>
            </a:r>
            <a:r>
              <a:rPr lang="en-US" dirty="0" smtClean="0"/>
              <a:t> Specific</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20</a:t>
            </a:fld>
            <a:endParaRPr lang="en-US"/>
          </a:p>
        </p:txBody>
      </p:sp>
    </p:spTree>
    <p:extLst>
      <p:ext uri="{BB962C8B-B14F-4D97-AF65-F5344CB8AC3E}">
        <p14:creationId xmlns:p14="http://schemas.microsoft.com/office/powerpoint/2010/main" val="41201431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a:t>Authors may refer to </a:t>
            </a:r>
            <a:r>
              <a:rPr lang="en-US" sz="3000" dirty="0" smtClean="0"/>
              <a:t>paper…</a:t>
            </a:r>
            <a:endParaRPr lang="en-US" sz="3000" dirty="0"/>
          </a:p>
          <a:p>
            <a:pPr>
              <a:buFont typeface="Arial"/>
              <a:buChar char="•"/>
            </a:pPr>
            <a:r>
              <a:rPr lang="en-US" sz="3000" dirty="0" smtClean="0"/>
              <a:t>as a whole. If author cites for a key idea, e.g. Machine Learning, and this idea makes up the entire paper</a:t>
            </a:r>
          </a:p>
          <a:p>
            <a:pPr>
              <a:buFont typeface="Arial"/>
              <a:buChar char="•"/>
            </a:pPr>
            <a:r>
              <a:rPr lang="en-US" sz="3000" dirty="0" smtClean="0"/>
              <a:t>just to mention it. Give credit; acknowledgement</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21</a:t>
            </a:fld>
            <a:endParaRPr lang="en-US"/>
          </a:p>
        </p:txBody>
      </p:sp>
    </p:spTree>
    <p:extLst>
      <p:ext uri="{BB962C8B-B14F-4D97-AF65-F5344CB8AC3E}">
        <p14:creationId xmlns:p14="http://schemas.microsoft.com/office/powerpoint/2010/main" val="2031349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
            </a:r>
            <a:endParaRPr lang="en-US" dirty="0"/>
          </a:p>
        </p:txBody>
      </p:sp>
      <p:sp>
        <p:nvSpPr>
          <p:cNvPr id="3" name="Content Placeholder 2"/>
          <p:cNvSpPr>
            <a:spLocks noGrp="1"/>
          </p:cNvSpPr>
          <p:nvPr>
            <p:ph idx="1"/>
          </p:nvPr>
        </p:nvSpPr>
        <p:spPr>
          <a:xfrm>
            <a:off x="685800" y="1241384"/>
            <a:ext cx="7770813" cy="4257022"/>
          </a:xfrm>
        </p:spPr>
        <p:txBody>
          <a:bodyPr>
            <a:noAutofit/>
          </a:bodyPr>
          <a:lstStyle/>
          <a:p>
            <a:pPr marL="0" indent="0">
              <a:buNone/>
            </a:pPr>
            <a:r>
              <a:rPr lang="en-US" sz="3000" dirty="0" smtClean="0"/>
              <a:t>Authors may refer to paper…</a:t>
            </a:r>
          </a:p>
          <a:p>
            <a:pPr>
              <a:buFont typeface="Arial"/>
              <a:buChar char="•"/>
            </a:pPr>
            <a:r>
              <a:rPr lang="en-US" sz="3000" dirty="0" smtClean="0"/>
              <a:t>For Term definitions</a:t>
            </a:r>
          </a:p>
          <a:p>
            <a:pPr>
              <a:buFont typeface="Arial"/>
              <a:buChar char="•"/>
            </a:pPr>
            <a:r>
              <a:rPr lang="en-US" sz="3000" dirty="0" smtClean="0"/>
              <a:t>Key idea/implementation. It does not make up the entire paper</a:t>
            </a:r>
          </a:p>
          <a:p>
            <a:pPr>
              <a:buFont typeface="Arial"/>
              <a:buChar char="•"/>
            </a:pPr>
            <a:r>
              <a:rPr lang="en-US" sz="3000" dirty="0" smtClean="0"/>
              <a:t>Algorithm/Theorem. It does not make up the entire paper</a:t>
            </a:r>
          </a:p>
          <a:p>
            <a:pPr>
              <a:buFont typeface="Arial"/>
              <a:buChar char="•"/>
            </a:pPr>
            <a:r>
              <a:rPr lang="en-US" sz="3000" dirty="0" smtClean="0"/>
              <a:t>Digits/numerical figures. E.g. refer to evaluation results. To complement performance</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22</a:t>
            </a:fld>
            <a:endParaRPr lang="en-US"/>
          </a:p>
        </p:txBody>
      </p:sp>
    </p:spTree>
    <p:extLst>
      <p:ext uri="{BB962C8B-B14F-4D97-AF65-F5344CB8AC3E}">
        <p14:creationId xmlns:p14="http://schemas.microsoft.com/office/powerpoint/2010/main" val="21736746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Problem</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Splittin</a:t>
            </a:r>
            <a:r>
              <a:rPr lang="en-US" dirty="0" smtClean="0"/>
              <a:t>g the problem into 2 tiers</a:t>
            </a:r>
          </a:p>
          <a:p>
            <a:pPr>
              <a:buFont typeface="Arial"/>
              <a:buChar char="•"/>
            </a:pPr>
            <a:r>
              <a:rPr lang="en-US" dirty="0" smtClean="0"/>
              <a:t>First tier: Determine whether General or Specific. If general, citation provenance is </a:t>
            </a:r>
            <a:r>
              <a:rPr lang="en-US" i="1" dirty="0" smtClean="0"/>
              <a:t>set</a:t>
            </a:r>
            <a:r>
              <a:rPr lang="en-US" dirty="0" smtClean="0"/>
              <a:t> to be Abstract section.</a:t>
            </a:r>
          </a:p>
          <a:p>
            <a:pPr>
              <a:buFont typeface="Arial"/>
              <a:buChar char="•"/>
            </a:pPr>
            <a:r>
              <a:rPr lang="en-US" dirty="0" smtClean="0"/>
              <a:t>Second tier: If Specific, there must exists a region in the cited paper that the citation is referring to.</a:t>
            </a:r>
          </a:p>
          <a:p>
            <a:pPr lvl="1">
              <a:buFont typeface="Arial"/>
              <a:buChar char="•"/>
            </a:pPr>
            <a:r>
              <a:rPr lang="en-US" dirty="0" smtClean="0"/>
              <a:t>To implement a ranking system to locate this region</a:t>
            </a:r>
          </a:p>
          <a:p>
            <a:pPr>
              <a:buFont typeface="Arial"/>
              <a:buChar char="•"/>
            </a:pPr>
            <a:r>
              <a:rPr lang="en-US" dirty="0" smtClean="0"/>
              <a:t>Focus on citation provenance, abstract away the problem of locating in-line citations.</a:t>
            </a:r>
          </a:p>
          <a:p>
            <a:pPr lvl="1">
              <a:buFont typeface="Arial"/>
              <a:buChar char="•"/>
            </a:pPr>
            <a:r>
              <a:rPr lang="en-US" dirty="0" smtClean="0"/>
              <a:t>Use </a:t>
            </a:r>
            <a:r>
              <a:rPr lang="en-US" dirty="0" err="1" smtClean="0"/>
              <a:t>ParsCit</a:t>
            </a:r>
            <a:r>
              <a:rPr lang="en-US" dirty="0" smtClean="0"/>
              <a:t> [</a:t>
            </a:r>
            <a:r>
              <a:rPr lang="en-US" dirty="0" err="1" smtClean="0"/>
              <a:t>Councill</a:t>
            </a:r>
            <a:r>
              <a:rPr lang="en-US" dirty="0" smtClean="0"/>
              <a:t> et al, 2008] to extract </a:t>
            </a:r>
            <a:r>
              <a:rPr lang="en-US" dirty="0" err="1" smtClean="0"/>
              <a:t>citances</a:t>
            </a:r>
            <a:r>
              <a:rPr lang="en-US" dirty="0" smtClean="0"/>
              <a:t> and citing context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23</a:t>
            </a:fld>
            <a:endParaRPr lang="en-US"/>
          </a:p>
        </p:txBody>
      </p:sp>
    </p:spTree>
    <p:extLst>
      <p:ext uri="{BB962C8B-B14F-4D97-AF65-F5344CB8AC3E}">
        <p14:creationId xmlns:p14="http://schemas.microsoft.com/office/powerpoint/2010/main" val="5066058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Our Problem</a:t>
            </a:r>
            <a:endParaRPr lang="en-US" dirty="0"/>
          </a:p>
        </p:txBody>
      </p:sp>
      <p:pic>
        <p:nvPicPr>
          <p:cNvPr id="6" name="Content Placeholder 5" descr="model.PNG"/>
          <p:cNvPicPr>
            <a:picLocks noGrp="1" noChangeAspect="1"/>
          </p:cNvPicPr>
          <p:nvPr>
            <p:ph idx="1"/>
          </p:nvPr>
        </p:nvPicPr>
        <p:blipFill>
          <a:blip r:embed="rId2">
            <a:extLst>
              <a:ext uri="{28A0092B-C50C-407E-A947-70E740481C1C}">
                <a14:useLocalDpi xmlns:a14="http://schemas.microsoft.com/office/drawing/2010/main" val="0"/>
              </a:ext>
            </a:extLst>
          </a:blip>
          <a:srcRect l="-27010" r="-27010"/>
          <a:stretch>
            <a:fillRect/>
          </a:stretch>
        </p:blipFill>
        <p:spPr>
          <a:xfrm>
            <a:off x="131382" y="1285516"/>
            <a:ext cx="8836168" cy="4840647"/>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24</a:t>
            </a:fld>
            <a:endParaRPr lang="en-US"/>
          </a:p>
        </p:txBody>
      </p:sp>
    </p:spTree>
    <p:extLst>
      <p:ext uri="{BB962C8B-B14F-4D97-AF65-F5344CB8AC3E}">
        <p14:creationId xmlns:p14="http://schemas.microsoft.com/office/powerpoint/2010/main" val="24071008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Corpus</a:t>
            </a:r>
            <a:endParaRPr lang="en-US" dirty="0"/>
          </a:p>
        </p:txBody>
      </p:sp>
      <p:sp>
        <p:nvSpPr>
          <p:cNvPr id="3" name="Content Placeholder 2"/>
          <p:cNvSpPr>
            <a:spLocks noGrp="1"/>
          </p:cNvSpPr>
          <p:nvPr>
            <p:ph idx="1"/>
          </p:nvPr>
        </p:nvSpPr>
        <p:spPr/>
        <p:txBody>
          <a:bodyPr/>
          <a:lstStyle/>
          <a:p>
            <a:pPr>
              <a:buFont typeface="Arial"/>
              <a:buChar char="•"/>
            </a:pPr>
            <a:r>
              <a:rPr lang="en-US" dirty="0" smtClean="0"/>
              <a:t>ACL-Anthology Reference Corpus (ACL-ARC)</a:t>
            </a:r>
          </a:p>
          <a:p>
            <a:pPr lvl="1">
              <a:buFont typeface="Arial"/>
              <a:buChar char="•"/>
            </a:pPr>
            <a:r>
              <a:rPr lang="en-US" dirty="0" smtClean="0"/>
              <a:t>Computational Linguistic papers</a:t>
            </a:r>
          </a:p>
          <a:p>
            <a:pPr lvl="1">
              <a:buFont typeface="Arial"/>
              <a:buChar char="•"/>
            </a:pPr>
            <a:r>
              <a:rPr lang="en-US" dirty="0" smtClean="0"/>
              <a:t>Interlink data</a:t>
            </a:r>
          </a:p>
          <a:p>
            <a:pPr lvl="2">
              <a:buFont typeface="Arial"/>
              <a:buChar char="•"/>
            </a:pPr>
            <a:r>
              <a:rPr lang="en-US" dirty="0" smtClean="0"/>
              <a:t>E.g. X98-1031==&gt;X96-1049</a:t>
            </a:r>
          </a:p>
          <a:p>
            <a:pPr lvl="2">
              <a:buFont typeface="Arial"/>
              <a:buChar char="•"/>
            </a:pPr>
            <a:r>
              <a:rPr lang="en-US" dirty="0" smtClean="0"/>
              <a:t>Citation relationships</a:t>
            </a:r>
          </a:p>
          <a:p>
            <a:pPr>
              <a:buFont typeface="Arial"/>
              <a:buChar char="•"/>
            </a:pPr>
            <a:r>
              <a:rPr lang="en-US" dirty="0" smtClean="0"/>
              <a:t>Just a start; Aim to eventually generalize to all fields of research</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25</a:t>
            </a:fld>
            <a:endParaRPr lang="en-US"/>
          </a:p>
        </p:txBody>
      </p:sp>
    </p:spTree>
    <p:extLst>
      <p:ext uri="{BB962C8B-B14F-4D97-AF65-F5344CB8AC3E}">
        <p14:creationId xmlns:p14="http://schemas.microsoft.com/office/powerpoint/2010/main" val="18775508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smtClean="0"/>
              <a:t>Which paper cites which paper? Paper A cites Paper B?</a:t>
            </a:r>
          </a:p>
          <a:p>
            <a:pPr lvl="1">
              <a:buFont typeface="Arial"/>
              <a:buChar char="•"/>
            </a:pPr>
            <a:r>
              <a:rPr lang="en-US" dirty="0" smtClean="0"/>
              <a:t>Cite link. E.g.</a:t>
            </a:r>
            <a:r>
              <a:rPr lang="en-US" dirty="0"/>
              <a:t> X98-1031==&gt;X96-</a:t>
            </a:r>
            <a:r>
              <a:rPr lang="en-US" dirty="0" smtClean="0"/>
              <a:t>1049</a:t>
            </a:r>
          </a:p>
          <a:p>
            <a:pPr>
              <a:buFont typeface="Arial"/>
              <a:buChar char="•"/>
            </a:pPr>
            <a:r>
              <a:rPr lang="en-US" dirty="0" smtClean="0"/>
              <a:t>Contextual information? We need more information than just the cite string (E.g. [1], </a:t>
            </a:r>
            <a:r>
              <a:rPr lang="en-US" dirty="0" err="1"/>
              <a:t>Nelken</a:t>
            </a:r>
            <a:r>
              <a:rPr lang="en-US" dirty="0"/>
              <a:t> &amp; </a:t>
            </a:r>
            <a:r>
              <a:rPr lang="en-US" dirty="0" err="1"/>
              <a:t>Sheiber</a:t>
            </a:r>
            <a:r>
              <a:rPr lang="en-US" dirty="0"/>
              <a:t>, </a:t>
            </a:r>
            <a:r>
              <a:rPr lang="en-US" dirty="0" smtClean="0"/>
              <a:t>2006)</a:t>
            </a:r>
          </a:p>
          <a:p>
            <a:pPr lvl="1">
              <a:buFont typeface="Arial"/>
              <a:buChar char="•"/>
            </a:pPr>
            <a:r>
              <a:rPr lang="en-US" i="1" dirty="0" err="1" smtClean="0"/>
              <a:t>Citances</a:t>
            </a:r>
            <a:r>
              <a:rPr lang="en-US" dirty="0" smtClean="0"/>
              <a:t> / Citing context</a:t>
            </a:r>
          </a:p>
          <a:p>
            <a:pPr lvl="1">
              <a:buFont typeface="Arial"/>
              <a:buChar char="•"/>
            </a:pPr>
            <a:r>
              <a:rPr lang="en-US" dirty="0" smtClean="0"/>
              <a:t>Paper A might cite Paper B multiple times, hence multiple citing contexts</a:t>
            </a:r>
          </a:p>
          <a:p>
            <a:pPr>
              <a:buFont typeface="Arial"/>
              <a:buChar char="•"/>
            </a:pPr>
            <a:r>
              <a:rPr lang="en-US" dirty="0" smtClean="0"/>
              <a:t>Where is the cited information?</a:t>
            </a:r>
          </a:p>
          <a:p>
            <a:pPr lvl="1">
              <a:buFont typeface="Arial"/>
              <a:buChar char="•"/>
            </a:pPr>
            <a:r>
              <a:rPr lang="en-US" dirty="0" smtClean="0"/>
              <a:t>Fragments (arbitrary length) in cited document</a:t>
            </a:r>
          </a:p>
          <a:p>
            <a:pPr>
              <a:buFont typeface="Arial"/>
              <a:buChar char="•"/>
            </a:pPr>
            <a:r>
              <a:rPr lang="en-US" dirty="0" smtClean="0"/>
              <a:t>We also need to know which fragments these contexts ‘map’ to</a:t>
            </a:r>
          </a:p>
          <a:p>
            <a:pPr lvl="1">
              <a:buFont typeface="Arial"/>
              <a:buChar char="•"/>
            </a:pPr>
            <a:r>
              <a:rPr lang="en-US" dirty="0" smtClean="0"/>
              <a:t>Which fragment is the origin / cited information</a:t>
            </a:r>
          </a:p>
          <a:p>
            <a:pPr lvl="1">
              <a:buFont typeface="Arial"/>
              <a:buChar char="•"/>
            </a:pPr>
            <a:endParaRPr lang="en-US" dirty="0"/>
          </a:p>
          <a:p>
            <a:pPr lvl="1">
              <a:buFont typeface="Arial"/>
              <a:buChar char="•"/>
            </a:pP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26</a:t>
            </a:fld>
            <a:endParaRPr lang="en-US"/>
          </a:p>
        </p:txBody>
      </p:sp>
    </p:spTree>
    <p:extLst>
      <p:ext uri="{BB962C8B-B14F-4D97-AF65-F5344CB8AC3E}">
        <p14:creationId xmlns:p14="http://schemas.microsoft.com/office/powerpoint/2010/main" val="19508620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pic>
        <p:nvPicPr>
          <p:cNvPr id="6" name="Content Placeholder 5" descr="Screen Shot 2012-11-09 at 5.42.40 PM.PNG"/>
          <p:cNvPicPr>
            <a:picLocks noGrp="1" noChangeAspect="1"/>
          </p:cNvPicPr>
          <p:nvPr>
            <p:ph idx="1"/>
          </p:nvPr>
        </p:nvPicPr>
        <p:blipFill>
          <a:blip r:embed="rId2">
            <a:extLst>
              <a:ext uri="{28A0092B-C50C-407E-A947-70E740481C1C}">
                <a14:useLocalDpi xmlns:a14="http://schemas.microsoft.com/office/drawing/2010/main" val="0"/>
              </a:ext>
            </a:extLst>
          </a:blip>
          <a:srcRect l="-4025" r="-4025"/>
          <a:stretch>
            <a:fillRect/>
          </a:stretch>
        </p:blipFill>
        <p:spPr>
          <a:xfrm>
            <a:off x="256536" y="1360639"/>
            <a:ext cx="8699038" cy="4765524"/>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27</a:t>
            </a:fld>
            <a:endParaRPr lang="en-US"/>
          </a:p>
        </p:txBody>
      </p:sp>
    </p:spTree>
    <p:extLst>
      <p:ext uri="{BB962C8B-B14F-4D97-AF65-F5344CB8AC3E}">
        <p14:creationId xmlns:p14="http://schemas.microsoft.com/office/powerpoint/2010/main" val="8108636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1</a:t>
            </a:r>
            <a:r>
              <a:rPr lang="en-US" sz="3600" baseline="30000" dirty="0" smtClean="0"/>
              <a:t>st</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28</a:t>
            </a:fld>
            <a:endParaRPr lang="en-US"/>
          </a:p>
        </p:txBody>
      </p:sp>
      <p:sp>
        <p:nvSpPr>
          <p:cNvPr id="6" name="Round Single Corner Rectangle 5"/>
          <p:cNvSpPr/>
          <p:nvPr/>
        </p:nvSpPr>
        <p:spPr>
          <a:xfrm>
            <a:off x="86724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ingle Corner Rectangle 6"/>
          <p:cNvSpPr/>
          <p:nvPr/>
        </p:nvSpPr>
        <p:spPr>
          <a:xfrm>
            <a:off x="491490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300346" y="2993407"/>
            <a:ext cx="2404127" cy="77102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Citing Context</a:t>
            </a:r>
            <a:endParaRPr lang="en-US" dirty="0"/>
          </a:p>
        </p:txBody>
      </p:sp>
      <p:pic>
        <p:nvPicPr>
          <p:cNvPr id="9" name="Picture 8" descr="Screen Shot 2012-11-01 at 7.42.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304" y="2056074"/>
            <a:ext cx="3103782" cy="3360969"/>
          </a:xfrm>
          <a:prstGeom prst="rect">
            <a:avLst/>
          </a:prstGeom>
        </p:spPr>
      </p:pic>
      <p:sp>
        <p:nvSpPr>
          <p:cNvPr id="10" name="TextBox 9"/>
          <p:cNvSpPr txBox="1"/>
          <p:nvPr/>
        </p:nvSpPr>
        <p:spPr>
          <a:xfrm>
            <a:off x="2116839" y="5971698"/>
            <a:ext cx="790488" cy="369332"/>
          </a:xfrm>
          <a:prstGeom prst="rect">
            <a:avLst/>
          </a:prstGeom>
          <a:noFill/>
        </p:spPr>
        <p:txBody>
          <a:bodyPr wrap="none" rtlCol="0">
            <a:spAutoFit/>
          </a:bodyPr>
          <a:lstStyle/>
          <a:p>
            <a:r>
              <a:rPr lang="en-US" dirty="0" smtClean="0"/>
              <a:t>Citing</a:t>
            </a:r>
            <a:endParaRPr lang="en-US" dirty="0"/>
          </a:p>
        </p:txBody>
      </p:sp>
      <p:sp>
        <p:nvSpPr>
          <p:cNvPr id="11" name="TextBox 10"/>
          <p:cNvSpPr txBox="1"/>
          <p:nvPr/>
        </p:nvSpPr>
        <p:spPr>
          <a:xfrm>
            <a:off x="6225191" y="5973121"/>
            <a:ext cx="723275" cy="369332"/>
          </a:xfrm>
          <a:prstGeom prst="rect">
            <a:avLst/>
          </a:prstGeom>
          <a:noFill/>
        </p:spPr>
        <p:txBody>
          <a:bodyPr wrap="none" rtlCol="0">
            <a:spAutoFit/>
          </a:bodyPr>
          <a:lstStyle/>
          <a:p>
            <a:r>
              <a:rPr lang="en-US" dirty="0" smtClean="0"/>
              <a:t>Cited</a:t>
            </a:r>
            <a:endParaRPr lang="en-US" dirty="0"/>
          </a:p>
        </p:txBody>
      </p:sp>
    </p:spTree>
    <p:extLst>
      <p:ext uri="{BB962C8B-B14F-4D97-AF65-F5344CB8AC3E}">
        <p14:creationId xmlns:p14="http://schemas.microsoft.com/office/powerpoint/2010/main" val="12432417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Collecting Annotation – 1</a:t>
            </a:r>
            <a:r>
              <a:rPr lang="en-US" sz="3600" baseline="30000" dirty="0"/>
              <a:t>st</a:t>
            </a:r>
            <a:r>
              <a:rPr lang="en-US" sz="3600" dirty="0"/>
              <a:t> Attempt</a:t>
            </a:r>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Supplied plain text files of citing &amp; cited papers</a:t>
            </a:r>
          </a:p>
          <a:p>
            <a:pPr>
              <a:buFont typeface="Arial"/>
              <a:buChar char="•"/>
            </a:pPr>
            <a:r>
              <a:rPr lang="en-US" dirty="0" smtClean="0"/>
              <a:t>Annotate by line number range. E.g. </a:t>
            </a:r>
            <a:r>
              <a:rPr lang="en-US" u="sng" dirty="0" smtClean="0"/>
              <a:t>L12-55</a:t>
            </a:r>
          </a:p>
          <a:p>
            <a:pPr>
              <a:buFont typeface="Arial"/>
              <a:buChar char="•"/>
            </a:pPr>
            <a:r>
              <a:rPr lang="en-US" dirty="0" smtClean="0"/>
              <a:t>Build a web interface annotation framework to help annotators select these lines</a:t>
            </a:r>
          </a:p>
          <a:p>
            <a:pPr>
              <a:buFont typeface="Arial"/>
              <a:buChar char="•"/>
            </a:pPr>
            <a:r>
              <a:rPr lang="en-US" dirty="0" smtClean="0"/>
              <a:t>2 means:</a:t>
            </a:r>
          </a:p>
          <a:p>
            <a:pPr lvl="1">
              <a:buFont typeface="Arial"/>
              <a:buChar char="•"/>
            </a:pPr>
            <a:r>
              <a:rPr lang="en-US" dirty="0" smtClean="0"/>
              <a:t>Collect from NUS students (close supervision)</a:t>
            </a:r>
          </a:p>
          <a:p>
            <a:pPr lvl="1">
              <a:buFont typeface="Arial"/>
              <a:buChar char="•"/>
            </a:pPr>
            <a:r>
              <a:rPr lang="en-US" dirty="0" smtClean="0"/>
              <a:t>Amazon Mechanical Turk (crowdsourcing; large scale)</a:t>
            </a:r>
          </a:p>
          <a:p>
            <a:pPr>
              <a:buFont typeface="Arial"/>
              <a:buChar char="•"/>
            </a:pPr>
            <a:r>
              <a:rPr lang="en-US" dirty="0" smtClean="0"/>
              <a:t>NUS Institutional Review Board (IRB)</a:t>
            </a:r>
          </a:p>
          <a:p>
            <a:pPr lvl="1">
              <a:buFont typeface="Arial"/>
              <a:buChar char="•"/>
            </a:pPr>
            <a:r>
              <a:rPr lang="en-US" dirty="0" smtClean="0"/>
              <a:t>Applied and approved</a:t>
            </a:r>
          </a:p>
          <a:p>
            <a:pPr>
              <a:buFont typeface="Arial"/>
              <a:buChar char="•"/>
            </a:pPr>
            <a:endParaRPr lang="en-US" u="sng"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29</a:t>
            </a:fld>
            <a:endParaRPr lang="en-US"/>
          </a:p>
        </p:txBody>
      </p:sp>
    </p:spTree>
    <p:extLst>
      <p:ext uri="{BB962C8B-B14F-4D97-AF65-F5344CB8AC3E}">
        <p14:creationId xmlns:p14="http://schemas.microsoft.com/office/powerpoint/2010/main" val="324204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a:bodyPr>
          <a:lstStyle/>
          <a:p>
            <a:pPr marL="0" indent="0">
              <a:buNone/>
            </a:pPr>
            <a:r>
              <a:rPr lang="en-US" sz="3000" dirty="0" smtClean="0"/>
              <a:t>Citations refer to cited document for information. Problem?</a:t>
            </a:r>
          </a:p>
          <a:p>
            <a:pPr>
              <a:buFont typeface="Arial"/>
              <a:buChar char="•"/>
            </a:pPr>
            <a:r>
              <a:rPr lang="en-US" sz="3000" dirty="0" smtClean="0"/>
              <a:t>Most citations are mere mentions</a:t>
            </a:r>
          </a:p>
          <a:p>
            <a:pPr>
              <a:buFont typeface="Arial"/>
              <a:buChar char="•"/>
            </a:pPr>
            <a:r>
              <a:rPr lang="en-US" sz="3000" dirty="0" smtClean="0"/>
              <a:t>Even if referring to claims specifically, it is not immediately clear where is this information in the cited document</a:t>
            </a:r>
          </a:p>
          <a:p>
            <a:endParaRPr lang="en-US" sz="3000" dirty="0"/>
          </a:p>
        </p:txBody>
      </p:sp>
      <p:sp>
        <p:nvSpPr>
          <p:cNvPr id="8" name="Date Placeholder 7"/>
          <p:cNvSpPr>
            <a:spLocks noGrp="1"/>
          </p:cNvSpPr>
          <p:nvPr>
            <p:ph type="dt" sz="half" idx="10"/>
          </p:nvPr>
        </p:nvSpPr>
        <p:spPr/>
        <p:txBody>
          <a:bodyPr/>
          <a:lstStyle/>
          <a:p>
            <a:fld id="{94B8BBE6-B782-1D40-BFB6-CF71C008F728}" type="datetime1">
              <a:rPr lang="en-SG" smtClean="0"/>
              <a:t>13/11/12</a:t>
            </a:fld>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3</a:t>
            </a:fld>
            <a:endParaRPr lang="en-US"/>
          </a:p>
        </p:txBody>
      </p:sp>
    </p:spTree>
    <p:extLst>
      <p:ext uri="{BB962C8B-B14F-4D97-AF65-F5344CB8AC3E}">
        <p14:creationId xmlns:p14="http://schemas.microsoft.com/office/powerpoint/2010/main" val="8345744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Collecting Annotation – 1</a:t>
            </a:r>
            <a:r>
              <a:rPr lang="en-US" sz="3600" baseline="30000" dirty="0"/>
              <a:t>st</a:t>
            </a:r>
            <a:r>
              <a:rPr lang="en-US" sz="3600" dirty="0"/>
              <a:t> Attempt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After a trial round of annotation:</a:t>
            </a:r>
          </a:p>
          <a:p>
            <a:pPr>
              <a:buFont typeface="Arial"/>
              <a:buChar char="•"/>
            </a:pPr>
            <a:r>
              <a:rPr lang="en-US" dirty="0" smtClean="0"/>
              <a:t>Annotation task is non-trivial</a:t>
            </a:r>
          </a:p>
          <a:p>
            <a:pPr lvl="1">
              <a:buFont typeface="Arial"/>
              <a:buChar char="•"/>
            </a:pPr>
            <a:r>
              <a:rPr lang="en-US" dirty="0" smtClean="0"/>
              <a:t>Need to understand content; research experience; experience in reading research papers </a:t>
            </a:r>
          </a:p>
          <a:p>
            <a:pPr>
              <a:buFont typeface="Arial"/>
              <a:buChar char="•"/>
            </a:pPr>
            <a:r>
              <a:rPr lang="en-US" dirty="0" smtClean="0"/>
              <a:t>Annotation scheme is too tricky</a:t>
            </a:r>
          </a:p>
          <a:p>
            <a:pPr lvl="1">
              <a:buFont typeface="Arial"/>
              <a:buChar char="•"/>
            </a:pPr>
            <a:r>
              <a:rPr lang="en-US" dirty="0" smtClean="0"/>
              <a:t>Annotating by line number is bad idea. Difficult to judge correctness</a:t>
            </a:r>
          </a:p>
          <a:p>
            <a:pPr lvl="2">
              <a:buFont typeface="Arial"/>
              <a:buChar char="•"/>
            </a:pPr>
            <a:r>
              <a:rPr lang="en-US" dirty="0" smtClean="0"/>
              <a:t>Annotation: </a:t>
            </a:r>
            <a:r>
              <a:rPr lang="en-US" u="sng" dirty="0" smtClean="0"/>
              <a:t>L12-55</a:t>
            </a:r>
          </a:p>
          <a:p>
            <a:pPr lvl="2">
              <a:buFont typeface="Arial"/>
              <a:buChar char="•"/>
            </a:pPr>
            <a:r>
              <a:rPr lang="en-US" dirty="0" smtClean="0"/>
              <a:t>Prediction: </a:t>
            </a:r>
            <a:r>
              <a:rPr lang="en-US" u="sng" dirty="0" smtClean="0"/>
              <a:t>L50-</a:t>
            </a:r>
            <a:r>
              <a:rPr lang="en-US" u="sng" dirty="0" smtClean="0"/>
              <a:t>78</a:t>
            </a:r>
          </a:p>
          <a:p>
            <a:pPr lvl="2">
              <a:buFont typeface="Arial"/>
              <a:buChar char="•"/>
            </a:pPr>
            <a:r>
              <a:rPr lang="en-US" dirty="0" smtClean="0"/>
              <a:t>Overlap? Yes. Correct? ????</a:t>
            </a:r>
            <a:endParaRPr lang="en-US" dirty="0" smtClean="0"/>
          </a:p>
          <a:p>
            <a:pPr>
              <a:buFont typeface="Arial"/>
              <a:buChar char="•"/>
            </a:pPr>
            <a:r>
              <a:rPr lang="en-US" dirty="0" smtClean="0"/>
              <a:t>Annotations disagree among annotators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30</a:t>
            </a:fld>
            <a:endParaRPr lang="en-US"/>
          </a:p>
        </p:txBody>
      </p:sp>
    </p:spTree>
    <p:extLst>
      <p:ext uri="{BB962C8B-B14F-4D97-AF65-F5344CB8AC3E}">
        <p14:creationId xmlns:p14="http://schemas.microsoft.com/office/powerpoint/2010/main" val="2297219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31</a:t>
            </a:fld>
            <a:endParaRPr lang="en-US"/>
          </a:p>
        </p:txBody>
      </p:sp>
      <p:sp>
        <p:nvSpPr>
          <p:cNvPr id="6" name="Round Single Corner Rectangle 5"/>
          <p:cNvSpPr/>
          <p:nvPr/>
        </p:nvSpPr>
        <p:spPr>
          <a:xfrm>
            <a:off x="86724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ingle Corner Rectangle 6"/>
          <p:cNvSpPr/>
          <p:nvPr/>
        </p:nvSpPr>
        <p:spPr>
          <a:xfrm>
            <a:off x="491490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8" name="Rounded Rectangle 7"/>
          <p:cNvSpPr/>
          <p:nvPr/>
        </p:nvSpPr>
        <p:spPr>
          <a:xfrm>
            <a:off x="1300346" y="2993407"/>
            <a:ext cx="2404127" cy="77102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Citing Context</a:t>
            </a:r>
            <a:endParaRPr lang="en-US" dirty="0"/>
          </a:p>
        </p:txBody>
      </p:sp>
      <p:sp>
        <p:nvSpPr>
          <p:cNvPr id="10" name="TextBox 9"/>
          <p:cNvSpPr txBox="1"/>
          <p:nvPr/>
        </p:nvSpPr>
        <p:spPr>
          <a:xfrm>
            <a:off x="2116839" y="5971698"/>
            <a:ext cx="790488" cy="369332"/>
          </a:xfrm>
          <a:prstGeom prst="rect">
            <a:avLst/>
          </a:prstGeom>
          <a:noFill/>
        </p:spPr>
        <p:txBody>
          <a:bodyPr wrap="none" rtlCol="0">
            <a:spAutoFit/>
          </a:bodyPr>
          <a:lstStyle/>
          <a:p>
            <a:r>
              <a:rPr lang="en-US" dirty="0" smtClean="0"/>
              <a:t>Citing</a:t>
            </a:r>
            <a:endParaRPr lang="en-US" dirty="0"/>
          </a:p>
        </p:txBody>
      </p:sp>
      <p:sp>
        <p:nvSpPr>
          <p:cNvPr id="11" name="TextBox 10"/>
          <p:cNvSpPr txBox="1"/>
          <p:nvPr/>
        </p:nvSpPr>
        <p:spPr>
          <a:xfrm>
            <a:off x="6225191" y="5973121"/>
            <a:ext cx="723275" cy="369332"/>
          </a:xfrm>
          <a:prstGeom prst="rect">
            <a:avLst/>
          </a:prstGeom>
          <a:noFill/>
        </p:spPr>
        <p:txBody>
          <a:bodyPr wrap="none" rtlCol="0">
            <a:spAutoFit/>
          </a:bodyPr>
          <a:lstStyle/>
          <a:p>
            <a:r>
              <a:rPr lang="en-US" dirty="0" smtClean="0"/>
              <a:t>Cited</a:t>
            </a:r>
            <a:endParaRPr lang="en-US" dirty="0"/>
          </a:p>
        </p:txBody>
      </p:sp>
      <p:sp>
        <p:nvSpPr>
          <p:cNvPr id="3" name="Rounded Rectangle 2"/>
          <p:cNvSpPr/>
          <p:nvPr/>
        </p:nvSpPr>
        <p:spPr>
          <a:xfrm>
            <a:off x="5246743" y="1693240"/>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1</a:t>
            </a:r>
            <a:endParaRPr lang="en-US" dirty="0"/>
          </a:p>
        </p:txBody>
      </p:sp>
      <p:sp>
        <p:nvSpPr>
          <p:cNvPr id="12" name="Rounded Rectangle 11"/>
          <p:cNvSpPr/>
          <p:nvPr/>
        </p:nvSpPr>
        <p:spPr>
          <a:xfrm>
            <a:off x="5246743" y="2328209"/>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2</a:t>
            </a:r>
            <a:endParaRPr lang="en-US" dirty="0"/>
          </a:p>
        </p:txBody>
      </p:sp>
      <p:sp>
        <p:nvSpPr>
          <p:cNvPr id="13" name="Rounded Rectangle 12"/>
          <p:cNvSpPr/>
          <p:nvPr/>
        </p:nvSpPr>
        <p:spPr>
          <a:xfrm>
            <a:off x="5246743" y="2978295"/>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3</a:t>
            </a:r>
            <a:endParaRPr lang="en-US" dirty="0"/>
          </a:p>
        </p:txBody>
      </p:sp>
      <p:sp>
        <p:nvSpPr>
          <p:cNvPr id="14" name="Rounded Rectangle 13"/>
          <p:cNvSpPr/>
          <p:nvPr/>
        </p:nvSpPr>
        <p:spPr>
          <a:xfrm>
            <a:off x="5246743" y="4022665"/>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a:t>
            </a:r>
            <a:r>
              <a:rPr lang="en-US" i="1" dirty="0" err="1" smtClean="0"/>
              <a:t>i</a:t>
            </a:r>
            <a:endParaRPr lang="en-US" i="1" dirty="0"/>
          </a:p>
        </p:txBody>
      </p:sp>
      <p:sp>
        <p:nvSpPr>
          <p:cNvPr id="15" name="Rounded Rectangle 14"/>
          <p:cNvSpPr/>
          <p:nvPr/>
        </p:nvSpPr>
        <p:spPr>
          <a:xfrm>
            <a:off x="5246743" y="5065820"/>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a:t>
            </a:r>
            <a:r>
              <a:rPr lang="en-US" i="1" dirty="0" smtClean="0"/>
              <a:t>m</a:t>
            </a:r>
            <a:endParaRPr lang="en-US" i="1" dirty="0"/>
          </a:p>
        </p:txBody>
      </p:sp>
      <p:sp>
        <p:nvSpPr>
          <p:cNvPr id="16" name="TextBox 15"/>
          <p:cNvSpPr txBox="1"/>
          <p:nvPr/>
        </p:nvSpPr>
        <p:spPr>
          <a:xfrm>
            <a:off x="6363395" y="4565704"/>
            <a:ext cx="249475" cy="369332"/>
          </a:xfrm>
          <a:prstGeom prst="rect">
            <a:avLst/>
          </a:prstGeom>
          <a:noFill/>
        </p:spPr>
        <p:txBody>
          <a:bodyPr wrap="none" rtlCol="0">
            <a:spAutoFit/>
          </a:bodyPr>
          <a:lstStyle/>
          <a:p>
            <a:r>
              <a:rPr lang="en-US" dirty="0" smtClean="0"/>
              <a:t>:</a:t>
            </a:r>
            <a:endParaRPr lang="en-US" dirty="0"/>
          </a:p>
        </p:txBody>
      </p:sp>
      <p:cxnSp>
        <p:nvCxnSpPr>
          <p:cNvPr id="18" name="Straight Arrow Connector 17"/>
          <p:cNvCxnSpPr>
            <a:stCxn id="8" idx="3"/>
            <a:endCxn id="3" idx="1"/>
          </p:cNvCxnSpPr>
          <p:nvPr/>
        </p:nvCxnSpPr>
        <p:spPr>
          <a:xfrm flipV="1">
            <a:off x="3704473" y="1882218"/>
            <a:ext cx="1542270" cy="14967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3"/>
            <a:endCxn id="12" idx="1"/>
          </p:cNvCxnSpPr>
          <p:nvPr/>
        </p:nvCxnSpPr>
        <p:spPr>
          <a:xfrm flipV="1">
            <a:off x="3704473" y="2517187"/>
            <a:ext cx="1542270" cy="8617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3"/>
            <a:endCxn id="13" idx="1"/>
          </p:cNvCxnSpPr>
          <p:nvPr/>
        </p:nvCxnSpPr>
        <p:spPr>
          <a:xfrm flipV="1">
            <a:off x="3704473" y="3167273"/>
            <a:ext cx="1542270" cy="2116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3"/>
            <a:endCxn id="14" idx="1"/>
          </p:cNvCxnSpPr>
          <p:nvPr/>
        </p:nvCxnSpPr>
        <p:spPr>
          <a:xfrm>
            <a:off x="3704473" y="3378922"/>
            <a:ext cx="1542270" cy="83272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3"/>
            <a:endCxn id="15" idx="1"/>
          </p:cNvCxnSpPr>
          <p:nvPr/>
        </p:nvCxnSpPr>
        <p:spPr>
          <a:xfrm>
            <a:off x="3704473" y="3378922"/>
            <a:ext cx="1542270" cy="1875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83610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3" name="Content Placeholder 2"/>
          <p:cNvSpPr>
            <a:spLocks noGrp="1"/>
          </p:cNvSpPr>
          <p:nvPr>
            <p:ph idx="1"/>
          </p:nvPr>
        </p:nvSpPr>
        <p:spPr/>
        <p:txBody>
          <a:bodyPr/>
          <a:lstStyle/>
          <a:p>
            <a:pPr>
              <a:buFont typeface="Arial"/>
              <a:buChar char="•"/>
            </a:pPr>
            <a:r>
              <a:rPr lang="en-US" dirty="0" smtClean="0"/>
              <a:t>Annotate by fragments. Use </a:t>
            </a:r>
            <a:r>
              <a:rPr lang="en-US" dirty="0" err="1" smtClean="0"/>
              <a:t>ParsCit</a:t>
            </a:r>
            <a:r>
              <a:rPr lang="en-US" dirty="0" smtClean="0"/>
              <a:t> [</a:t>
            </a:r>
            <a:r>
              <a:rPr lang="en-US" dirty="0" err="1" smtClean="0"/>
              <a:t>Councill</a:t>
            </a:r>
            <a:r>
              <a:rPr lang="en-US" dirty="0" smtClean="0"/>
              <a:t> et al, 2008] for fragment cited paper</a:t>
            </a:r>
          </a:p>
          <a:p>
            <a:pPr>
              <a:buFont typeface="Arial"/>
              <a:buChar char="•"/>
            </a:pPr>
            <a:r>
              <a:rPr lang="en-US" dirty="0" smtClean="0"/>
              <a:t>For each citation, for each context, for each fragment, annotate with labels:</a:t>
            </a:r>
          </a:p>
          <a:p>
            <a:pPr lvl="1">
              <a:buFont typeface="Arial"/>
              <a:buChar char="•"/>
            </a:pPr>
            <a:r>
              <a:rPr lang="en-US" dirty="0" smtClean="0"/>
              <a:t>General (g)</a:t>
            </a:r>
          </a:p>
          <a:p>
            <a:pPr lvl="1">
              <a:buFont typeface="Arial"/>
              <a:buChar char="•"/>
            </a:pPr>
            <a:r>
              <a:rPr lang="en-US" dirty="0" smtClean="0"/>
              <a:t>Specific-Yes (y)</a:t>
            </a:r>
          </a:p>
          <a:p>
            <a:pPr lvl="1">
              <a:buFont typeface="Arial"/>
              <a:buChar char="•"/>
            </a:pPr>
            <a:r>
              <a:rPr lang="en-US" dirty="0" smtClean="0"/>
              <a:t>Specific-No (n)</a:t>
            </a:r>
          </a:p>
          <a:p>
            <a:pPr>
              <a:buFont typeface="Arial"/>
              <a:buChar char="•"/>
            </a:pPr>
            <a:r>
              <a:rPr lang="en-US" dirty="0" smtClean="0"/>
              <a:t>Manually annotated</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32</a:t>
            </a:fld>
            <a:endParaRPr lang="en-US"/>
          </a:p>
        </p:txBody>
      </p:sp>
    </p:spTree>
    <p:extLst>
      <p:ext uri="{BB962C8B-B14F-4D97-AF65-F5344CB8AC3E}">
        <p14:creationId xmlns:p14="http://schemas.microsoft.com/office/powerpoint/2010/main" val="5811042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Text Placeholder 5"/>
          <p:cNvSpPr>
            <a:spLocks noGrp="1"/>
          </p:cNvSpPr>
          <p:nvPr>
            <p:ph type="body" idx="1"/>
          </p:nvPr>
        </p:nvSpPr>
        <p:spPr/>
        <p:txBody>
          <a:bodyPr/>
          <a:lstStyle/>
          <a:p>
            <a:r>
              <a:rPr lang="en-US" dirty="0" smtClean="0"/>
              <a:t>Citing Context</a:t>
            </a:r>
            <a:endParaRPr lang="en-US" dirty="0"/>
          </a:p>
        </p:txBody>
      </p:sp>
      <p:sp>
        <p:nvSpPr>
          <p:cNvPr id="7" name="Content Placeholder 6"/>
          <p:cNvSpPr>
            <a:spLocks noGrp="1"/>
          </p:cNvSpPr>
          <p:nvPr>
            <p:ph sz="half" idx="2"/>
          </p:nvPr>
        </p:nvSpPr>
        <p:spPr/>
        <p:txBody>
          <a:bodyPr>
            <a:noAutofit/>
          </a:bodyPr>
          <a:lstStyle/>
          <a:p>
            <a:pPr marL="0" indent="0">
              <a:buNone/>
            </a:pPr>
            <a:r>
              <a:rPr lang="en-US" sz="1100" dirty="0" err="1"/>
              <a:t>ario</a:t>
            </a:r>
            <a:r>
              <a:rPr lang="en-US" sz="1100" dirty="0"/>
              <a:t> considers as attribute information prefixes of words in combination with attributes whose values are obtained from the Internet. These Internet based attributes are targeted to extract evidence of the possible semantic class of the question. The next subsection will explain how the Internet is used to extract attributes for our question classification problem. In subsection 3.2 we present a brief description of Support Vector Machines, the learning algorithm used on our experiments. </a:t>
            </a:r>
            <a:r>
              <a:rPr lang="en-US" sz="1100" b="1" u="sng" dirty="0">
                <a:solidFill>
                  <a:srgbClr val="FFFF00"/>
                </a:solidFill>
              </a:rPr>
              <a:t>3.1 Using Internet As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wrote, the Internet is a fabulous linguists’ playground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2003).</a:t>
            </a:r>
            <a:r>
              <a:rPr lang="en-US" sz="1100" dirty="0"/>
              <a:t> It has become the greatest information source available worldwide, and although English is the dominant language represented on the Internet it is very likely that one can find information in almost any desired language. Considering this, and the fact that the texts are written in natural language, we believe that new methods that take advantage of this large corpus must be devised. In this work we propose using the Internet in order to acquire information that can be used as attributes in our classification problem. This attribute information can be extracted automatically from the web and</a:t>
            </a:r>
          </a:p>
        </p:txBody>
      </p:sp>
      <p:sp>
        <p:nvSpPr>
          <p:cNvPr id="8" name="Text Placeholder 7"/>
          <p:cNvSpPr>
            <a:spLocks noGrp="1"/>
          </p:cNvSpPr>
          <p:nvPr>
            <p:ph type="body" sz="quarter" idx="3"/>
          </p:nvPr>
        </p:nvSpPr>
        <p:spPr/>
        <p:txBody>
          <a:bodyPr/>
          <a:lstStyle/>
          <a:p>
            <a:r>
              <a:rPr lang="en-US" dirty="0" smtClean="0"/>
              <a:t>Fragment</a:t>
            </a:r>
            <a:endParaRPr lang="en-US" dirty="0"/>
          </a:p>
        </p:txBody>
      </p:sp>
      <p:sp>
        <p:nvSpPr>
          <p:cNvPr id="9" name="Content Placeholder 8"/>
          <p:cNvSpPr>
            <a:spLocks noGrp="1"/>
          </p:cNvSpPr>
          <p:nvPr>
            <p:ph sz="quarter" idx="4"/>
          </p:nvPr>
        </p:nvSpPr>
        <p:spPr/>
        <p:txBody>
          <a:bodyPr>
            <a:normAutofit/>
          </a:bodyPr>
          <a:lstStyle/>
          <a:p>
            <a:pPr marL="0" indent="0">
              <a:buNone/>
            </a:pPr>
            <a:r>
              <a:rPr lang="en-US" sz="1800" dirty="0"/>
              <a:t>The Web, teeming as it is with language data, of all manner of varieties and languages, in vast quantity and freely available, is a </a:t>
            </a:r>
            <a:r>
              <a:rPr lang="en-US" sz="1800" b="1" u="sng" dirty="0">
                <a:solidFill>
                  <a:srgbClr val="FFFF00"/>
                </a:solidFill>
              </a:rPr>
              <a:t>fabulous linguists’ playground. </a:t>
            </a:r>
            <a:r>
              <a:rPr lang="en-US" sz="1800" dirty="0"/>
              <a:t>This special issue of Computational Linguistics explores ways in which this dream is being explored.</a:t>
            </a:r>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33</a:t>
            </a:fld>
            <a:endParaRPr lang="en-US"/>
          </a:p>
        </p:txBody>
      </p:sp>
    </p:spTree>
    <p:extLst>
      <p:ext uri="{BB962C8B-B14F-4D97-AF65-F5344CB8AC3E}">
        <p14:creationId xmlns:p14="http://schemas.microsoft.com/office/powerpoint/2010/main" val="21687962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Citing Context</a:t>
            </a:r>
            <a:endParaRPr lang="en-US" dirty="0"/>
          </a:p>
        </p:txBody>
      </p:sp>
      <p:sp>
        <p:nvSpPr>
          <p:cNvPr id="4" name="Content Placeholder 3"/>
          <p:cNvSpPr>
            <a:spLocks noGrp="1"/>
          </p:cNvSpPr>
          <p:nvPr>
            <p:ph sz="half" idx="2"/>
          </p:nvPr>
        </p:nvSpPr>
        <p:spPr/>
        <p:txBody>
          <a:bodyPr>
            <a:noAutofit/>
          </a:bodyPr>
          <a:lstStyle/>
          <a:p>
            <a:pPr marL="0" indent="0">
              <a:buNone/>
            </a:pPr>
            <a:r>
              <a:rPr lang="en-US" sz="1100" dirty="0" err="1"/>
              <a:t>nformation</a:t>
            </a:r>
            <a:r>
              <a:rPr lang="en-US" sz="1100" dirty="0"/>
              <a:t>, as oppose to using prefixes of size 4. For Italian language the best results were obtained from using prefixes of size 4. And for the three languages the Internet-based attributes had rather low accuracies, the lowest being for Italian. When we analyzed the results computed for Italian, using our Internet-based attributes, we realized that in many cases we could not get any results to the queries. One plausible explanation for this lack of information, is that the number of Italian documents available on Internet is much smaller than for English and Spanish. </a:t>
            </a:r>
            <a:r>
              <a:rPr lang="en-US" sz="1100" b="1" u="sng" dirty="0">
                <a:solidFill>
                  <a:srgbClr val="FFFF00"/>
                </a:solidFill>
              </a:rPr>
              <a:t>Estimates reported in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2003) show that for Italian the web size in words is 1,845,026,000; while for English and Spanish the web sizes are 76,598,718,000 and 2,658,631,000 respectively.</a:t>
            </a:r>
            <a:r>
              <a:rPr lang="en-US" sz="1100" dirty="0"/>
              <a:t> Thus our method was not able to extract as much information as for the other two languages. 4.3 Combining Internet-based Attributes with Lexical Features Results presented in the previous subsection show how by using just lexical information we can train SVM and achieve high accuracies in the three languages. But our goal is to discover the usefulness of using Internet in order to extract attributes for question classification. We perform</a:t>
            </a:r>
          </a:p>
        </p:txBody>
      </p:sp>
      <p:sp>
        <p:nvSpPr>
          <p:cNvPr id="5" name="Text Placeholder 4"/>
          <p:cNvSpPr>
            <a:spLocks noGrp="1"/>
          </p:cNvSpPr>
          <p:nvPr>
            <p:ph type="body" sz="quarter" idx="3"/>
          </p:nvPr>
        </p:nvSpPr>
        <p:spPr/>
        <p:txBody>
          <a:bodyPr/>
          <a:lstStyle/>
          <a:p>
            <a:r>
              <a:rPr lang="en-US" dirty="0" smtClean="0"/>
              <a:t>Fragment</a:t>
            </a:r>
            <a:endParaRPr lang="en-US" dirty="0"/>
          </a:p>
        </p:txBody>
      </p:sp>
      <p:sp>
        <p:nvSpPr>
          <p:cNvPr id="6" name="Content Placeholder 5"/>
          <p:cNvSpPr>
            <a:spLocks noGrp="1"/>
          </p:cNvSpPr>
          <p:nvPr>
            <p:ph sz="quarter" idx="4"/>
          </p:nvPr>
        </p:nvSpPr>
        <p:spPr/>
        <p:txBody>
          <a:bodyPr>
            <a:normAutofit fontScale="62500" lnSpcReduction="20000"/>
          </a:bodyPr>
          <a:lstStyle/>
          <a:p>
            <a:pPr marL="0" indent="0">
              <a:buNone/>
            </a:pPr>
            <a:r>
              <a:rPr lang="en-US" dirty="0"/>
              <a:t>Estimates of Web size in words, as indexed by AltaVista, for various languages. Language Web Size Language Web Size Albanian 10,332,000 Catalan 203,592,000 Breton 12,705,000 Slovakian 216,595,000 Welsh 14,993,000 Polish 322,283,000 Lithuanian 35,426,000 Finnish 326,379,000 Latvian 39,679,000 Danish 346,945,000 Icelandic 53,941,000 Hungarian 457,522,000 Basque 55,340,000 Czech 520,181,000 Latin 55,943,000 Norwegian 609,934,000 Esperanto 57,154,000 Swedish 1,003,075,000 </a:t>
            </a:r>
            <a:r>
              <a:rPr lang="en-US" dirty="0" err="1"/>
              <a:t>Roumanian</a:t>
            </a:r>
            <a:r>
              <a:rPr lang="en-US" dirty="0"/>
              <a:t> 86,392,000 Dutch 1,063,012,000 Irish 88,283,000 Portuguese 1,333,664,000 Estonian 98,066,000 Italian </a:t>
            </a:r>
            <a:r>
              <a:rPr lang="en-US" b="1" u="sng" dirty="0">
                <a:solidFill>
                  <a:srgbClr val="FFFF00"/>
                </a:solidFill>
              </a:rPr>
              <a:t>1,845,026,000</a:t>
            </a:r>
            <a:r>
              <a:rPr lang="en-US" dirty="0">
                <a:solidFill>
                  <a:srgbClr val="FFFF00"/>
                </a:solidFill>
              </a:rPr>
              <a:t> </a:t>
            </a:r>
            <a:r>
              <a:rPr lang="en-US" dirty="0"/>
              <a:t>Slovenian 119,153,000 Spanish </a:t>
            </a:r>
            <a:r>
              <a:rPr lang="en-US" b="1" u="sng" dirty="0">
                <a:solidFill>
                  <a:srgbClr val="FFFF00"/>
                </a:solidFill>
              </a:rPr>
              <a:t>2,658,631,000</a:t>
            </a:r>
            <a:r>
              <a:rPr lang="en-US" dirty="0"/>
              <a:t> Croatian 136,073,000 French 3,836,874,000 Malay 157,241,000 German 7,035,850,000 Turkish 187,356,000 English </a:t>
            </a:r>
            <a:r>
              <a:rPr lang="en-US" b="1" u="sng" dirty="0">
                <a:solidFill>
                  <a:srgbClr val="FFFF00"/>
                </a:solidFill>
              </a:rPr>
              <a:t>76,598,718,000</a:t>
            </a:r>
          </a:p>
        </p:txBody>
      </p:sp>
      <p:sp>
        <p:nvSpPr>
          <p:cNvPr id="7" name="Date Placeholder 6"/>
          <p:cNvSpPr>
            <a:spLocks noGrp="1"/>
          </p:cNvSpPr>
          <p:nvPr>
            <p:ph type="dt" sz="half" idx="10"/>
          </p:nvPr>
        </p:nvSpPr>
        <p:spPr/>
        <p:txBody>
          <a:bodyPr/>
          <a:lstStyle/>
          <a:p>
            <a:fld id="{C0ED4E70-D94B-9D49-902A-5B23FAE68F2B}" type="datetime1">
              <a:rPr lang="en-SG" smtClean="0"/>
              <a:t>13/11/12</a:t>
            </a:fld>
            <a:endParaRPr lang="en-US"/>
          </a:p>
        </p:txBody>
      </p:sp>
      <p:sp>
        <p:nvSpPr>
          <p:cNvPr id="8" name="Slide Number Placeholder 7"/>
          <p:cNvSpPr>
            <a:spLocks noGrp="1"/>
          </p:cNvSpPr>
          <p:nvPr>
            <p:ph type="sldNum" sz="quarter" idx="12"/>
          </p:nvPr>
        </p:nvSpPr>
        <p:spPr/>
        <p:txBody>
          <a:bodyPr/>
          <a:lstStyle/>
          <a:p>
            <a:fld id="{9C1F5A0A-F6FC-4FFD-9B49-0DA8697211D9}" type="slidenum">
              <a:rPr lang="en-US" smtClean="0"/>
              <a:t>34</a:t>
            </a:fld>
            <a:endParaRPr lang="en-US"/>
          </a:p>
        </p:txBody>
      </p:sp>
    </p:spTree>
    <p:extLst>
      <p:ext uri="{BB962C8B-B14F-4D97-AF65-F5344CB8AC3E}">
        <p14:creationId xmlns:p14="http://schemas.microsoft.com/office/powerpoint/2010/main" val="16023969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35</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33890124"/>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39744301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36</a:t>
            </a:fld>
            <a:endParaRPr lang="en-US"/>
          </a:p>
        </p:txBody>
      </p:sp>
      <p:sp>
        <p:nvSpPr>
          <p:cNvPr id="3" name="Content Placeholder 2"/>
          <p:cNvSpPr>
            <a:spLocks noGrp="1"/>
          </p:cNvSpPr>
          <p:nvPr>
            <p:ph idx="1"/>
          </p:nvPr>
        </p:nvSpPr>
        <p:spPr/>
        <p:txBody>
          <a:bodyPr/>
          <a:lstStyle/>
          <a:p>
            <a:pPr marL="0" indent="0">
              <a:buNone/>
            </a:pPr>
            <a:r>
              <a:rPr lang="en-US" dirty="0" smtClean="0"/>
              <a:t>Specific citations can be categorized into 4 sub-classes:</a:t>
            </a:r>
          </a:p>
          <a:p>
            <a:pPr marL="457200" indent="-457200">
              <a:buFont typeface="+mj-lt"/>
              <a:buAutoNum type="arabicPeriod"/>
            </a:pPr>
            <a:r>
              <a:rPr lang="en-US" dirty="0" smtClean="0"/>
              <a:t>To refer to digits/numerical figures</a:t>
            </a:r>
          </a:p>
          <a:p>
            <a:pPr marL="457200" indent="-457200">
              <a:buFont typeface="+mj-lt"/>
              <a:buAutoNum type="arabicPeriod"/>
            </a:pPr>
            <a:r>
              <a:rPr lang="en-US" dirty="0" smtClean="0"/>
              <a:t>To refer to term definitions</a:t>
            </a:r>
          </a:p>
          <a:p>
            <a:pPr marL="457200" indent="-457200">
              <a:buFont typeface="+mj-lt"/>
              <a:buAutoNum type="arabicPeriod"/>
            </a:pPr>
            <a:r>
              <a:rPr lang="en-US" dirty="0" smtClean="0"/>
              <a:t>To refer to algorithm/theorem</a:t>
            </a:r>
          </a:p>
          <a:p>
            <a:pPr marL="457200" indent="-457200">
              <a:buFont typeface="+mj-lt"/>
              <a:buAutoNum type="arabicPeriod"/>
            </a:pPr>
            <a:r>
              <a:rPr lang="en-US" dirty="0" smtClean="0"/>
              <a:t>To quote</a:t>
            </a:r>
          </a:p>
          <a:p>
            <a:pPr marL="457200" indent="-457200">
              <a:buFont typeface="+mj-lt"/>
              <a:buAutoNum type="arabicPeriod"/>
            </a:pPr>
            <a:endParaRPr lang="en-US" dirty="0"/>
          </a:p>
          <a:p>
            <a:pPr marL="0" indent="0">
              <a:buNone/>
            </a:pPr>
            <a:r>
              <a:rPr lang="en-US" dirty="0" smtClean="0"/>
              <a:t>(For this corpus only)</a:t>
            </a:r>
          </a:p>
        </p:txBody>
      </p:sp>
    </p:spTree>
    <p:extLst>
      <p:ext uri="{BB962C8B-B14F-4D97-AF65-F5344CB8AC3E}">
        <p14:creationId xmlns:p14="http://schemas.microsoft.com/office/powerpoint/2010/main" val="38623383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Approach</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37</a:t>
            </a:fld>
            <a:endParaRPr lang="en-US"/>
          </a:p>
        </p:txBody>
      </p:sp>
    </p:spTree>
    <p:extLst>
      <p:ext uri="{BB962C8B-B14F-4D97-AF65-F5344CB8AC3E}">
        <p14:creationId xmlns:p14="http://schemas.microsoft.com/office/powerpoint/2010/main" val="19795525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Approach</a:t>
            </a:r>
            <a:endParaRPr lang="en-US" dirty="0"/>
          </a:p>
        </p:txBody>
      </p:sp>
      <p:pic>
        <p:nvPicPr>
          <p:cNvPr id="6" name="Content Placeholder 5" descr="twotier.PNG"/>
          <p:cNvPicPr>
            <a:picLocks noGrp="1" noChangeAspect="1"/>
          </p:cNvPicPr>
          <p:nvPr>
            <p:ph idx="1"/>
          </p:nvPr>
        </p:nvPicPr>
        <p:blipFill>
          <a:blip r:embed="rId2">
            <a:extLst>
              <a:ext uri="{28A0092B-C50C-407E-A947-70E740481C1C}">
                <a14:useLocalDpi xmlns:a14="http://schemas.microsoft.com/office/drawing/2010/main" val="0"/>
              </a:ext>
            </a:extLst>
          </a:blip>
          <a:srcRect l="-21130" r="-21130"/>
          <a:stretch>
            <a:fillRect/>
          </a:stretch>
        </p:blipFill>
        <p:spPr>
          <a:xfrm>
            <a:off x="-405457" y="1245395"/>
            <a:ext cx="9996094" cy="5476080"/>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38</a:t>
            </a:fld>
            <a:endParaRPr lang="en-US"/>
          </a:p>
        </p:txBody>
      </p:sp>
    </p:spTree>
    <p:extLst>
      <p:ext uri="{BB962C8B-B14F-4D97-AF65-F5344CB8AC3E}">
        <p14:creationId xmlns:p14="http://schemas.microsoft.com/office/powerpoint/2010/main" val="36139461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a:t>GvS</a:t>
            </a:r>
            <a:r>
              <a:rPr lang="en-US" dirty="0"/>
              <a:t> (1</a:t>
            </a:r>
            <a:r>
              <a:rPr lang="en-US" baseline="30000" dirty="0"/>
              <a:t>st</a:t>
            </a:r>
            <a:r>
              <a:rPr lang="en-US" dirty="0"/>
              <a:t> tier)</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4876588"/>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30939670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Arial"/>
              <a:buChar char="•"/>
            </a:pPr>
            <a:r>
              <a:rPr lang="en-US" sz="3000" dirty="0" smtClean="0"/>
              <a:t>Difficult to find the exact text in the cited paper to justify the citation</a:t>
            </a:r>
          </a:p>
          <a:p>
            <a:pPr>
              <a:buFont typeface="Arial"/>
              <a:buChar char="•"/>
            </a:pPr>
            <a:r>
              <a:rPr lang="en-US" sz="3000" dirty="0" smtClean="0"/>
              <a:t>Citation usually don</a:t>
            </a:r>
            <a:r>
              <a:rPr lang="fr-FR" sz="3000" dirty="0" smtClean="0"/>
              <a:t>’</a:t>
            </a:r>
            <a:r>
              <a:rPr lang="en-US" sz="3000" dirty="0" smtClean="0"/>
              <a:t>t include position of the information in the cited article…</a:t>
            </a:r>
            <a:endParaRPr lang="en-US" sz="3000" dirty="0"/>
          </a:p>
        </p:txBody>
      </p:sp>
      <p:sp>
        <p:nvSpPr>
          <p:cNvPr id="4" name="Date Placeholder 3"/>
          <p:cNvSpPr>
            <a:spLocks noGrp="1"/>
          </p:cNvSpPr>
          <p:nvPr>
            <p:ph type="dt" sz="half" idx="10"/>
          </p:nvPr>
        </p:nvSpPr>
        <p:spPr/>
        <p:txBody>
          <a:bodyPr/>
          <a:lstStyle/>
          <a:p>
            <a:fld id="{3C917033-8575-0740-9C34-1A336DB11ACD}"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a:t>
            </a:fld>
            <a:endParaRPr lang="en-US"/>
          </a:p>
        </p:txBody>
      </p:sp>
      <p:sp>
        <p:nvSpPr>
          <p:cNvPr id="6" name="Footer Placeholder 5"/>
          <p:cNvSpPr>
            <a:spLocks noGrp="1"/>
          </p:cNvSpPr>
          <p:nvPr>
            <p:ph type="ftr" sz="quarter" idx="11"/>
          </p:nvPr>
        </p:nvSpPr>
        <p:spPr/>
        <p:txBody>
          <a:bodyPr/>
          <a:lstStyle/>
          <a:p>
            <a:r>
              <a:rPr lang="fr-FR" smtClean="0"/>
              <a:t>Wan et al., 2009</a:t>
            </a:r>
            <a:endParaRPr lang="en-US"/>
          </a:p>
        </p:txBody>
      </p:sp>
    </p:spTree>
    <p:extLst>
      <p:ext uri="{BB962C8B-B14F-4D97-AF65-F5344CB8AC3E}">
        <p14:creationId xmlns:p14="http://schemas.microsoft.com/office/powerpoint/2010/main" val="87860290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(1</a:t>
            </a:r>
            <a:r>
              <a:rPr lang="en-US" baseline="30000" dirty="0" smtClean="0"/>
              <a:t>st</a:t>
            </a:r>
            <a:r>
              <a:rPr lang="en-US" dirty="0" smtClean="0"/>
              <a:t> tier)</a:t>
            </a:r>
            <a:endParaRPr lang="en-US" dirty="0"/>
          </a:p>
        </p:txBody>
      </p:sp>
      <p:sp>
        <p:nvSpPr>
          <p:cNvPr id="3" name="Content Placeholder 2"/>
          <p:cNvSpPr>
            <a:spLocks noGrp="1"/>
          </p:cNvSpPr>
          <p:nvPr>
            <p:ph idx="1"/>
          </p:nvPr>
        </p:nvSpPr>
        <p:spPr/>
        <p:txBody>
          <a:bodyPr/>
          <a:lstStyle/>
          <a:p>
            <a:pPr>
              <a:buFont typeface="Arial"/>
              <a:buChar char="•"/>
            </a:pPr>
            <a:r>
              <a:rPr lang="en-US" dirty="0" smtClean="0"/>
              <a:t>From annotations, this task is heavily skewed towards General citations</a:t>
            </a:r>
          </a:p>
          <a:p>
            <a:pPr>
              <a:buFont typeface="Arial"/>
              <a:buChar char="•"/>
            </a:pPr>
            <a:r>
              <a:rPr lang="en-US" u="sng" dirty="0" smtClean="0"/>
              <a:t>Filter</a:t>
            </a:r>
            <a:r>
              <a:rPr lang="en-US" dirty="0" smtClean="0"/>
              <a:t> out General citations, </a:t>
            </a:r>
            <a:r>
              <a:rPr lang="en-US" u="sng" dirty="0" smtClean="0"/>
              <a:t>keep</a:t>
            </a:r>
            <a:r>
              <a:rPr lang="en-US" dirty="0" smtClean="0"/>
              <a:t> Specific citations</a:t>
            </a:r>
          </a:p>
          <a:p>
            <a:pPr>
              <a:buFont typeface="Arial"/>
              <a:buChar char="•"/>
            </a:pPr>
            <a:r>
              <a:rPr lang="en-US" dirty="0" smtClean="0"/>
              <a:t>2-class citation classification task</a:t>
            </a:r>
          </a:p>
          <a:p>
            <a:pPr>
              <a:buFont typeface="Arial"/>
              <a:buChar char="•"/>
            </a:pPr>
            <a:r>
              <a:rPr lang="en-US" dirty="0" smtClean="0"/>
              <a:t>Extract information from citing paper / </a:t>
            </a:r>
            <a:r>
              <a:rPr lang="en-US" dirty="0" err="1" smtClean="0"/>
              <a:t>citances</a:t>
            </a:r>
            <a:r>
              <a:rPr lang="en-US" dirty="0" smtClean="0"/>
              <a:t> and citing context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40</a:t>
            </a:fld>
            <a:endParaRPr lang="en-US"/>
          </a:p>
        </p:txBody>
      </p:sp>
    </p:spTree>
    <p:extLst>
      <p:ext uri="{BB962C8B-B14F-4D97-AF65-F5344CB8AC3E}">
        <p14:creationId xmlns:p14="http://schemas.microsoft.com/office/powerpoint/2010/main" val="26523084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Physical Features [Dong &amp; Schaffer, 2011]</a:t>
            </a:r>
          </a:p>
          <a:p>
            <a:pPr lvl="1">
              <a:buFont typeface="Arial"/>
              <a:buChar char="•"/>
            </a:pPr>
            <a:r>
              <a:rPr lang="en-US" dirty="0" smtClean="0"/>
              <a:t>Location – section where citing sentence is from</a:t>
            </a:r>
          </a:p>
          <a:p>
            <a:pPr lvl="1">
              <a:buFont typeface="Arial"/>
              <a:buChar char="•"/>
            </a:pPr>
            <a:r>
              <a:rPr lang="en-US" dirty="0" smtClean="0"/>
              <a:t>Popularity - # of citation marks in citing sentence</a:t>
            </a:r>
          </a:p>
          <a:p>
            <a:pPr lvl="1">
              <a:buFont typeface="Arial"/>
              <a:buChar char="•"/>
            </a:pPr>
            <a:r>
              <a:rPr lang="en-US" dirty="0" smtClean="0"/>
              <a:t>Density - # of unique citation marks in citing sentence and neighbor sentences</a:t>
            </a:r>
          </a:p>
          <a:p>
            <a:pPr lvl="1">
              <a:buFont typeface="Arial"/>
              <a:buChar char="•"/>
            </a:pPr>
            <a:r>
              <a:rPr lang="en-US" dirty="0" err="1" smtClean="0"/>
              <a:t>AvgDens</a:t>
            </a:r>
            <a:r>
              <a:rPr lang="en-US" dirty="0" smtClean="0"/>
              <a:t> – average of Density among citing and neighbor sentences</a:t>
            </a:r>
          </a:p>
          <a:p>
            <a:pPr marL="6350" indent="0">
              <a:buNone/>
            </a:pPr>
            <a:r>
              <a:rPr lang="en-US" dirty="0" smtClean="0"/>
              <a:t>Intuition: From our observations, citations in Evaluation section usually cite results from the same section in the cited paper. Thus </a:t>
            </a:r>
            <a:r>
              <a:rPr lang="en-US" i="1" dirty="0" smtClean="0"/>
              <a:t>location</a:t>
            </a:r>
            <a:r>
              <a:rPr lang="en-US" dirty="0" smtClean="0"/>
              <a:t> would suggest the type of citation. Also, General citations tend to have high # of citation marks within the sentences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41</a:t>
            </a:fld>
            <a:endParaRPr lang="en-US"/>
          </a:p>
        </p:txBody>
      </p:sp>
    </p:spTree>
    <p:extLst>
      <p:ext uri="{BB962C8B-B14F-4D97-AF65-F5344CB8AC3E}">
        <p14:creationId xmlns:p14="http://schemas.microsoft.com/office/powerpoint/2010/main" val="611492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Number Density</a:t>
            </a:r>
          </a:p>
          <a:p>
            <a:pPr lvl="1">
              <a:buFont typeface="Arial"/>
              <a:buChar char="•"/>
            </a:pPr>
            <a:r>
              <a:rPr lang="en-US" dirty="0" smtClean="0"/>
              <a:t>Density of numerical figures in citing context</a:t>
            </a:r>
          </a:p>
          <a:p>
            <a:pPr lvl="1">
              <a:buFont typeface="Arial"/>
              <a:buChar char="•"/>
            </a:pPr>
            <a:r>
              <a:rPr lang="en-US" dirty="0" smtClean="0"/>
              <a:t>Intuition: Specific citations tend to refer to numerical figures</a:t>
            </a:r>
          </a:p>
          <a:p>
            <a:pPr>
              <a:buFont typeface="Arial"/>
              <a:buChar char="•"/>
            </a:pPr>
            <a:r>
              <a:rPr lang="en-US" dirty="0" smtClean="0"/>
              <a:t>Published Year Difference</a:t>
            </a:r>
          </a:p>
          <a:p>
            <a:pPr lvl="1">
              <a:buFont typeface="Arial"/>
              <a:buChar char="•"/>
            </a:pPr>
            <a:r>
              <a:rPr lang="en-US" dirty="0" smtClean="0"/>
              <a:t>Large publishing time gap; Long term citations are usually for General purposes</a:t>
            </a:r>
          </a:p>
          <a:p>
            <a:pPr>
              <a:buFont typeface="Arial"/>
              <a:buChar char="•"/>
            </a:pPr>
            <a:r>
              <a:rPr lang="en-US" dirty="0" smtClean="0"/>
              <a:t>Citing Context’s Average </a:t>
            </a:r>
            <a:r>
              <a:rPr lang="en-US" dirty="0" err="1" smtClean="0"/>
              <a:t>TFxIDF</a:t>
            </a:r>
            <a:r>
              <a:rPr lang="en-US" dirty="0" smtClean="0"/>
              <a:t> weight</a:t>
            </a:r>
          </a:p>
          <a:p>
            <a:pPr lvl="1">
              <a:buFont typeface="Arial"/>
              <a:buChar char="•"/>
            </a:pPr>
            <a:r>
              <a:rPr lang="en-US" dirty="0" smtClean="0"/>
              <a:t>Average number of </a:t>
            </a:r>
            <a:r>
              <a:rPr lang="en-US" i="1" dirty="0" smtClean="0"/>
              <a:t>valuable</a:t>
            </a:r>
            <a:r>
              <a:rPr lang="en-US" dirty="0" smtClean="0"/>
              <a:t> words determined by </a:t>
            </a:r>
            <a:r>
              <a:rPr lang="en-US" dirty="0" err="1" smtClean="0"/>
              <a:t>TFxIDF</a:t>
            </a:r>
            <a:r>
              <a:rPr lang="en-US" dirty="0" smtClean="0"/>
              <a:t>. Higher values suggest important, signature words pertinent to a specific claim. Thus, suggests a Specific citation</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42</a:t>
            </a:fld>
            <a:endParaRPr lang="en-US"/>
          </a:p>
        </p:txBody>
      </p:sp>
    </p:spTree>
    <p:extLst>
      <p:ext uri="{BB962C8B-B14F-4D97-AF65-F5344CB8AC3E}">
        <p14:creationId xmlns:p14="http://schemas.microsoft.com/office/powerpoint/2010/main" val="2702375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Cue Words [Dong &amp; Schaffer, 2011]</a:t>
            </a:r>
          </a:p>
          <a:p>
            <a:pPr lvl="1">
              <a:buFont typeface="Arial"/>
              <a:buChar char="•"/>
            </a:pPr>
            <a:r>
              <a:rPr lang="en-US" dirty="0" smtClean="0"/>
              <a:t>Count of specific cue words that appear in citing and neighbor sentences</a:t>
            </a:r>
          </a:p>
          <a:p>
            <a:pPr lvl="1">
              <a:buFont typeface="Arial"/>
              <a:buChar char="•"/>
            </a:pPr>
            <a:r>
              <a:rPr lang="en-US" dirty="0" smtClean="0"/>
              <a:t>Cue-General and </a:t>
            </a:r>
            <a:r>
              <a:rPr lang="en-US" dirty="0" err="1" smtClean="0"/>
              <a:t>CueSpecific</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43</a:t>
            </a:fld>
            <a:endParaRPr lang="en-US"/>
          </a:p>
        </p:txBody>
      </p:sp>
    </p:spTree>
    <p:extLst>
      <p:ext uri="{BB962C8B-B14F-4D97-AF65-F5344CB8AC3E}">
        <p14:creationId xmlns:p14="http://schemas.microsoft.com/office/powerpoint/2010/main" val="983339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pPr>
            <a:r>
              <a:rPr lang="en-US" dirty="0" smtClean="0"/>
              <a:t>Cue-General</a:t>
            </a:r>
          </a:p>
          <a:p>
            <a:pPr lvl="1">
              <a:buFont typeface="Arial"/>
              <a:buChar char="•"/>
            </a:pPr>
            <a:r>
              <a:rPr lang="en-US" dirty="0"/>
              <a:t>proposed, propose, presented, present, suggested, suggests, described, describe, discuss, discussed, gave, introduction, introduced, shown, showed, sketched, sketch, talked, adopted, adopt, based, originated, originate, built, researchers, comparative, comparison, following, previously, </a:t>
            </a:r>
            <a:r>
              <a:rPr lang="en-US" dirty="0" smtClean="0"/>
              <a:t>previous</a:t>
            </a:r>
          </a:p>
          <a:p>
            <a:pPr>
              <a:buFont typeface="Arial"/>
              <a:buChar char="•"/>
            </a:pPr>
            <a:r>
              <a:rPr lang="en-US" dirty="0" smtClean="0"/>
              <a:t>Cue-Specific</a:t>
            </a:r>
          </a:p>
          <a:p>
            <a:pPr lvl="1">
              <a:buFont typeface="Arial"/>
              <a:buChar char="•"/>
            </a:pPr>
            <a:r>
              <a:rPr lang="en-US" dirty="0"/>
              <a:t>obtains, obtained, score, scored, high, F-score, Precision, precision, Recall, recall, estimated, estimates, reported, reports, probability, probabilities, peaked, experimental, experimented, rate, </a:t>
            </a:r>
            <a:r>
              <a:rPr lang="en-US" dirty="0" smtClean="0"/>
              <a:t>error</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44</a:t>
            </a:fld>
            <a:endParaRPr lang="en-US"/>
          </a:p>
        </p:txBody>
      </p:sp>
    </p:spTree>
    <p:extLst>
      <p:ext uri="{BB962C8B-B14F-4D97-AF65-F5344CB8AC3E}">
        <p14:creationId xmlns:p14="http://schemas.microsoft.com/office/powerpoint/2010/main" val="2043339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i="1" dirty="0" err="1" smtClean="0"/>
              <a:t>GvS</a:t>
            </a:r>
            <a:r>
              <a:rPr lang="en-US" dirty="0"/>
              <a:t> </a:t>
            </a:r>
            <a:r>
              <a:rPr lang="en-US" dirty="0" smtClean="0"/>
              <a:t>Model</a:t>
            </a:r>
            <a:endParaRPr lang="en-US" dirty="0"/>
          </a:p>
        </p:txBody>
      </p:sp>
      <p:sp>
        <p:nvSpPr>
          <p:cNvPr id="3" name="Content Placeholder 2"/>
          <p:cNvSpPr>
            <a:spLocks noGrp="1"/>
          </p:cNvSpPr>
          <p:nvPr>
            <p:ph idx="1"/>
          </p:nvPr>
        </p:nvSpPr>
        <p:spPr/>
        <p:txBody>
          <a:bodyPr/>
          <a:lstStyle/>
          <a:p>
            <a:pPr>
              <a:buFont typeface="Arial"/>
              <a:buChar char="•"/>
            </a:pPr>
            <a:r>
              <a:rPr lang="en-US" dirty="0" smtClean="0"/>
              <a:t>Recall: Task is heavily skewed towards General citations</a:t>
            </a:r>
          </a:p>
          <a:p>
            <a:pPr>
              <a:buFont typeface="Arial"/>
              <a:buChar char="•"/>
            </a:pPr>
            <a:r>
              <a:rPr lang="en-US" dirty="0" smtClean="0"/>
              <a:t>A model built on this skewed data would be biased</a:t>
            </a:r>
          </a:p>
          <a:p>
            <a:pPr>
              <a:buFont typeface="Arial"/>
              <a:buChar char="•"/>
            </a:pPr>
            <a:r>
              <a:rPr lang="en-US" dirty="0" smtClean="0"/>
              <a:t>To address this problem, build model on artificially sample </a:t>
            </a:r>
            <a:r>
              <a:rPr lang="en-US" i="1" dirty="0" err="1" smtClean="0"/>
              <a:t>unskewed</a:t>
            </a:r>
            <a:r>
              <a:rPr lang="en-US" dirty="0" smtClean="0"/>
              <a:t> data.</a:t>
            </a:r>
          </a:p>
          <a:p>
            <a:pPr lvl="1">
              <a:buFont typeface="Arial"/>
              <a:buChar char="•"/>
            </a:pPr>
            <a:r>
              <a:rPr lang="en-US" dirty="0" smtClean="0"/>
              <a:t>1:1 General </a:t>
            </a:r>
            <a:r>
              <a:rPr lang="en-US" dirty="0" err="1" smtClean="0"/>
              <a:t>vs</a:t>
            </a:r>
            <a:r>
              <a:rPr lang="en-US" dirty="0" smtClean="0"/>
              <a:t> Specific instances</a:t>
            </a:r>
          </a:p>
          <a:p>
            <a:pPr lvl="1">
              <a:buFont typeface="Arial"/>
              <a:buChar char="•"/>
            </a:pPr>
            <a:r>
              <a:rPr lang="en-US" dirty="0" smtClean="0"/>
              <a:t>Gather all Specific + </a:t>
            </a:r>
            <a:r>
              <a:rPr lang="en-US" u="sng" dirty="0" smtClean="0"/>
              <a:t>randomly</a:t>
            </a:r>
            <a:r>
              <a:rPr lang="en-US" dirty="0" smtClean="0"/>
              <a:t> select same # of General</a:t>
            </a:r>
          </a:p>
          <a:p>
            <a:pPr>
              <a:buFont typeface="Arial"/>
              <a:buChar char="•"/>
            </a:pPr>
            <a:r>
              <a:rPr lang="en-US" dirty="0" smtClean="0"/>
              <a:t>Appear unrealistic to use this ratio</a:t>
            </a:r>
          </a:p>
          <a:p>
            <a:pPr lvl="1">
              <a:buFont typeface="Arial"/>
              <a:buChar char="•"/>
            </a:pPr>
            <a:r>
              <a:rPr lang="en-US" dirty="0" smtClean="0"/>
              <a:t>We are building a model with balanced data to measure its ability to differentiate between the 2 types of citation</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45</a:t>
            </a:fld>
            <a:endParaRPr lang="en-US"/>
          </a:p>
        </p:txBody>
      </p:sp>
    </p:spTree>
    <p:extLst>
      <p:ext uri="{BB962C8B-B14F-4D97-AF65-F5344CB8AC3E}">
        <p14:creationId xmlns:p14="http://schemas.microsoft.com/office/powerpoint/2010/main" val="704842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Approach</a:t>
            </a:r>
            <a:endParaRPr lang="en-US" dirty="0"/>
          </a:p>
        </p:txBody>
      </p:sp>
      <p:pic>
        <p:nvPicPr>
          <p:cNvPr id="6" name="Content Placeholder 5" descr="twotier.PNG"/>
          <p:cNvPicPr>
            <a:picLocks noGrp="1" noChangeAspect="1"/>
          </p:cNvPicPr>
          <p:nvPr>
            <p:ph idx="1"/>
          </p:nvPr>
        </p:nvPicPr>
        <p:blipFill>
          <a:blip r:embed="rId2">
            <a:extLst>
              <a:ext uri="{28A0092B-C50C-407E-A947-70E740481C1C}">
                <a14:useLocalDpi xmlns:a14="http://schemas.microsoft.com/office/drawing/2010/main" val="0"/>
              </a:ext>
            </a:extLst>
          </a:blip>
          <a:srcRect l="-21130" r="-21130"/>
          <a:stretch>
            <a:fillRect/>
          </a:stretch>
        </p:blipFill>
        <p:spPr>
          <a:xfrm>
            <a:off x="-405457" y="1245395"/>
            <a:ext cx="9996094" cy="5476080"/>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46</a:t>
            </a:fld>
            <a:endParaRPr lang="en-US"/>
          </a:p>
        </p:txBody>
      </p:sp>
    </p:spTree>
    <p:extLst>
      <p:ext uri="{BB962C8B-B14F-4D97-AF65-F5344CB8AC3E}">
        <p14:creationId xmlns:p14="http://schemas.microsoft.com/office/powerpoint/2010/main" val="941996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smtClean="0"/>
              <a:t>LocateProv</a:t>
            </a:r>
            <a:r>
              <a:rPr lang="en-US" dirty="0" smtClean="0"/>
              <a:t> (2</a:t>
            </a:r>
            <a:r>
              <a:rPr lang="en-US" baseline="30000" dirty="0" smtClean="0"/>
              <a:t>nd</a:t>
            </a:r>
            <a:r>
              <a:rPr lang="en-US" dirty="0" smtClean="0"/>
              <a:t> tier</a:t>
            </a:r>
            <a:r>
              <a:rPr lang="en-US" dirty="0"/>
              <a: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1422718"/>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218957258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smtClean="0"/>
              <a:t> (2</a:t>
            </a:r>
            <a:r>
              <a:rPr lang="en-US" baseline="30000" dirty="0" smtClean="0"/>
              <a:t>nd</a:t>
            </a:r>
            <a:r>
              <a:rPr lang="en-US" dirty="0" smtClean="0"/>
              <a:t> tier)</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Approx</a:t>
            </a:r>
            <a:r>
              <a:rPr lang="en-US" dirty="0" smtClean="0"/>
              <a:t> 1:1000 (</a:t>
            </a:r>
            <a:r>
              <a:rPr lang="en-US" dirty="0" err="1" smtClean="0"/>
              <a:t>y:g+n</a:t>
            </a:r>
            <a:r>
              <a:rPr lang="en-US" dirty="0" smtClean="0"/>
              <a:t>)</a:t>
            </a:r>
          </a:p>
          <a:p>
            <a:pPr>
              <a:buFont typeface="Arial"/>
              <a:buChar char="•"/>
            </a:pPr>
            <a:r>
              <a:rPr lang="en-US" dirty="0" smtClean="0"/>
              <a:t>Extremely skewed </a:t>
            </a:r>
            <a:r>
              <a:rPr lang="en-US" u="sng" dirty="0" smtClean="0"/>
              <a:t>against</a:t>
            </a:r>
            <a:r>
              <a:rPr lang="en-US" dirty="0" smtClean="0"/>
              <a:t> Specific-Yes</a:t>
            </a:r>
          </a:p>
          <a:p>
            <a:pPr>
              <a:buFont typeface="Arial"/>
              <a:buChar char="•"/>
            </a:pPr>
            <a:r>
              <a:rPr lang="en-US" dirty="0" smtClean="0"/>
              <a:t>Better odds looking alone at Specific citations, ratio about 1:100 (</a:t>
            </a:r>
            <a:r>
              <a:rPr lang="en-US" dirty="0" err="1" smtClean="0"/>
              <a:t>y:n</a:t>
            </a:r>
            <a:r>
              <a:rPr lang="en-US" dirty="0" smtClean="0"/>
              <a:t>)</a:t>
            </a:r>
          </a:p>
          <a:p>
            <a:pPr>
              <a:buFont typeface="Arial"/>
              <a:buChar char="•"/>
            </a:pPr>
            <a:r>
              <a:rPr lang="en-US" dirty="0" smtClean="0"/>
              <a:t>Thus, input to </a:t>
            </a:r>
            <a:r>
              <a:rPr lang="en-US" i="1" dirty="0" err="1" smtClean="0"/>
              <a:t>LocateProv</a:t>
            </a:r>
            <a:r>
              <a:rPr lang="en-US" dirty="0" smtClean="0"/>
              <a:t> are Specific citations only</a:t>
            </a:r>
          </a:p>
          <a:p>
            <a:pPr>
              <a:buFont typeface="Arial"/>
              <a:buChar char="•"/>
            </a:pPr>
            <a:r>
              <a:rPr lang="en-US" dirty="0" smtClean="0"/>
              <a:t>Binary classification on fragments</a:t>
            </a:r>
          </a:p>
          <a:p>
            <a:pPr>
              <a:buFont typeface="Arial"/>
              <a:buChar char="•"/>
            </a:pPr>
            <a:r>
              <a:rPr lang="en-US" dirty="0" smtClean="0"/>
              <a:t>To predict Specific-Yes or Specific-No</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48</a:t>
            </a:fld>
            <a:endParaRPr lang="en-US"/>
          </a:p>
        </p:txBody>
      </p:sp>
    </p:spTree>
    <p:extLst>
      <p:ext uri="{BB962C8B-B14F-4D97-AF65-F5344CB8AC3E}">
        <p14:creationId xmlns:p14="http://schemas.microsoft.com/office/powerpoint/2010/main" val="1694895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Surface Matching</a:t>
            </a:r>
          </a:p>
          <a:p>
            <a:pPr lvl="1">
              <a:buFont typeface="Arial"/>
              <a:buChar char="•"/>
            </a:pPr>
            <a:r>
              <a:rPr lang="en-US" dirty="0" smtClean="0"/>
              <a:t>Amount of word overlap between the citing sentence and a fragment in the cited paper</a:t>
            </a:r>
          </a:p>
          <a:p>
            <a:pPr>
              <a:buFont typeface="Arial"/>
              <a:buChar char="•"/>
            </a:pPr>
            <a:r>
              <a:rPr lang="en-US" dirty="0" smtClean="0"/>
              <a:t>Number Near-Miss</a:t>
            </a:r>
          </a:p>
          <a:p>
            <a:pPr lvl="1">
              <a:buFont typeface="Arial"/>
              <a:buChar char="•"/>
            </a:pPr>
            <a:r>
              <a:rPr lang="en-US" dirty="0" smtClean="0"/>
              <a:t>Amount of numerical figures overlap between citing sentence and a fragment in the cited paper</a:t>
            </a:r>
          </a:p>
          <a:p>
            <a:pPr lvl="1">
              <a:buFont typeface="Arial"/>
              <a:buChar char="•"/>
            </a:pPr>
            <a:r>
              <a:rPr lang="en-US" dirty="0" smtClean="0"/>
              <a:t>Rounding numbers / Converting to percentage</a:t>
            </a:r>
          </a:p>
          <a:p>
            <a:pPr lvl="1">
              <a:buFont typeface="Arial"/>
              <a:buChar char="•"/>
            </a:pPr>
            <a:r>
              <a:rPr lang="en-US" dirty="0" smtClean="0"/>
              <a:t>Based on observations: citations may refer to evaluation refers in cited paper</a:t>
            </a:r>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49</a:t>
            </a:fld>
            <a:endParaRPr lang="en-US"/>
          </a:p>
        </p:txBody>
      </p:sp>
    </p:spTree>
    <p:extLst>
      <p:ext uri="{BB962C8B-B14F-4D97-AF65-F5344CB8AC3E}">
        <p14:creationId xmlns:p14="http://schemas.microsoft.com/office/powerpoint/2010/main" val="143507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estimate reports.PNG"/>
          <p:cNvPicPr>
            <a:picLocks noGrp="1" noChangeAspect="1"/>
          </p:cNvPicPr>
          <p:nvPr>
            <p:ph idx="1"/>
          </p:nvPr>
        </p:nvPicPr>
        <p:blipFill>
          <a:blip r:embed="rId2">
            <a:extLst>
              <a:ext uri="{28A0092B-C50C-407E-A947-70E740481C1C}">
                <a14:useLocalDpi xmlns:a14="http://schemas.microsoft.com/office/drawing/2010/main" val="0"/>
              </a:ext>
            </a:extLst>
          </a:blip>
          <a:srcRect l="8700" r="8700"/>
          <a:stretch>
            <a:fillRect/>
          </a:stretch>
        </p:blipFill>
        <p:spPr>
          <a:xfrm>
            <a:off x="1240536" y="1080781"/>
            <a:ext cx="6803118" cy="3726897"/>
          </a:xfrm>
        </p:spPr>
      </p:pic>
      <p:sp>
        <p:nvSpPr>
          <p:cNvPr id="4" name="Date Placeholder 3"/>
          <p:cNvSpPr>
            <a:spLocks noGrp="1"/>
          </p:cNvSpPr>
          <p:nvPr>
            <p:ph type="dt" sz="half" idx="10"/>
          </p:nvPr>
        </p:nvSpPr>
        <p:spPr/>
        <p:txBody>
          <a:bodyPr/>
          <a:lstStyle/>
          <a:p>
            <a:fld id="{147C69E3-A01A-F547-9575-0A967850431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a:t>
            </a:fld>
            <a:endParaRPr lang="en-US"/>
          </a:p>
        </p:txBody>
      </p:sp>
      <p:sp>
        <p:nvSpPr>
          <p:cNvPr id="7" name="Footer Placeholder 6"/>
          <p:cNvSpPr>
            <a:spLocks noGrp="1"/>
          </p:cNvSpPr>
          <p:nvPr>
            <p:ph type="ftr" sz="quarter" idx="11"/>
          </p:nvPr>
        </p:nvSpPr>
        <p:spPr/>
        <p:txBody>
          <a:bodyPr/>
          <a:lstStyle/>
          <a:p>
            <a:r>
              <a:rPr lang="en-US" smtClean="0"/>
              <a:t>"Introduction to the Special Issue on the Web as Corpus" (Kilgarriff &amp; Grefenstette, 2003)</a:t>
            </a:r>
            <a:endParaRPr lang="en-US"/>
          </a:p>
        </p:txBody>
      </p:sp>
    </p:spTree>
    <p:extLst>
      <p:ext uri="{BB962C8B-B14F-4D97-AF65-F5344CB8AC3E}">
        <p14:creationId xmlns:p14="http://schemas.microsoft.com/office/powerpoint/2010/main" val="175653451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a:t> </a:t>
            </a:r>
            <a:r>
              <a:rPr lang="en-US" dirty="0" smtClean="0"/>
              <a:t>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Bigram Matching</a:t>
            </a:r>
          </a:p>
          <a:p>
            <a:pPr lvl="1">
              <a:buFont typeface="Arial"/>
              <a:buChar char="•"/>
            </a:pPr>
            <a:r>
              <a:rPr lang="en-US" dirty="0" smtClean="0"/>
              <a:t>Percentage of bigrams overlap between citing sentence and a fragment in the cited paper</a:t>
            </a:r>
          </a:p>
          <a:p>
            <a:pPr lvl="1">
              <a:buFont typeface="Arial"/>
              <a:buChar char="•"/>
            </a:pPr>
            <a:r>
              <a:rPr lang="en-US" dirty="0" smtClean="0"/>
              <a:t>Word order</a:t>
            </a:r>
          </a:p>
          <a:p>
            <a:pPr lvl="1">
              <a:buFont typeface="Arial"/>
              <a:buChar char="•"/>
            </a:pPr>
            <a:r>
              <a:rPr lang="en-US" dirty="0" smtClean="0"/>
              <a:t>Term definition and quote</a:t>
            </a:r>
          </a:p>
          <a:p>
            <a:pPr>
              <a:buFont typeface="Arial"/>
              <a:buChar char="•"/>
            </a:pPr>
            <a:r>
              <a:rPr lang="en-US" dirty="0" smtClean="0"/>
              <a:t>Cosine Similarity</a:t>
            </a:r>
          </a:p>
          <a:p>
            <a:pPr lvl="1">
              <a:buFont typeface="Arial"/>
              <a:buChar char="•"/>
            </a:pPr>
            <a:r>
              <a:rPr lang="en-US" dirty="0" smtClean="0"/>
              <a:t>Model citing sentence and fragment into vectors</a:t>
            </a:r>
          </a:p>
          <a:p>
            <a:pPr lvl="1">
              <a:buFont typeface="Arial"/>
              <a:buChar char="•"/>
            </a:pPr>
            <a:r>
              <a:rPr lang="en-US" dirty="0" smtClean="0"/>
              <a:t>Similarity between the 2 vectors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50</a:t>
            </a:fld>
            <a:endParaRPr lang="en-US"/>
          </a:p>
        </p:txBody>
      </p:sp>
    </p:spTree>
    <p:extLst>
      <p:ext uri="{BB962C8B-B14F-4D97-AF65-F5344CB8AC3E}">
        <p14:creationId xmlns:p14="http://schemas.microsoft.com/office/powerpoint/2010/main" val="220446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i="1" dirty="0" err="1" smtClean="0"/>
              <a:t>LocateProv</a:t>
            </a:r>
            <a:r>
              <a:rPr lang="en-US" dirty="0" smtClean="0"/>
              <a:t> Model</a:t>
            </a:r>
            <a:endParaRPr lang="en-US" dirty="0"/>
          </a:p>
        </p:txBody>
      </p:sp>
      <p:sp>
        <p:nvSpPr>
          <p:cNvPr id="3" name="Content Placeholder 2"/>
          <p:cNvSpPr>
            <a:spLocks noGrp="1"/>
          </p:cNvSpPr>
          <p:nvPr>
            <p:ph idx="1"/>
          </p:nvPr>
        </p:nvSpPr>
        <p:spPr/>
        <p:txBody>
          <a:bodyPr/>
          <a:lstStyle/>
          <a:p>
            <a:pPr>
              <a:buFont typeface="Arial"/>
              <a:buChar char="•"/>
            </a:pPr>
            <a:r>
              <a:rPr lang="en-US" dirty="0" smtClean="0"/>
              <a:t>Skewed data again</a:t>
            </a:r>
          </a:p>
          <a:p>
            <a:pPr>
              <a:buFont typeface="Arial"/>
              <a:buChar char="•"/>
            </a:pPr>
            <a:r>
              <a:rPr lang="en-US" dirty="0" smtClean="0"/>
              <a:t>1:1 Specific-Yes </a:t>
            </a:r>
            <a:r>
              <a:rPr lang="en-US" dirty="0" err="1" smtClean="0"/>
              <a:t>vs</a:t>
            </a:r>
            <a:r>
              <a:rPr lang="en-US" dirty="0" smtClean="0"/>
              <a:t> Specific-No</a:t>
            </a:r>
          </a:p>
          <a:p>
            <a:pPr marL="0" indent="0">
              <a:buNone/>
            </a:pP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51</a:t>
            </a:fld>
            <a:endParaRPr lang="en-US"/>
          </a:p>
        </p:txBody>
      </p:sp>
    </p:spTree>
    <p:extLst>
      <p:ext uri="{BB962C8B-B14F-4D97-AF65-F5344CB8AC3E}">
        <p14:creationId xmlns:p14="http://schemas.microsoft.com/office/powerpoint/2010/main" val="72653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Evaluation</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52</a:t>
            </a:fld>
            <a:endParaRPr lang="en-US"/>
          </a:p>
        </p:txBody>
      </p:sp>
    </p:spTree>
    <p:extLst>
      <p:ext uri="{BB962C8B-B14F-4D97-AF65-F5344CB8AC3E}">
        <p14:creationId xmlns:p14="http://schemas.microsoft.com/office/powerpoint/2010/main" val="4209635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i="1"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53</a:t>
            </a:fld>
            <a:endParaRPr lang="en-US"/>
          </a:p>
        </p:txBody>
      </p:sp>
    </p:spTree>
    <p:extLst>
      <p:ext uri="{BB962C8B-B14F-4D97-AF65-F5344CB8AC3E}">
        <p14:creationId xmlns:p14="http://schemas.microsoft.com/office/powerpoint/2010/main" val="2002842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i="1"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54</a:t>
            </a:fld>
            <a:endParaRPr lang="en-US"/>
          </a:p>
        </p:txBody>
      </p:sp>
    </p:spTree>
    <p:extLst>
      <p:ext uri="{BB962C8B-B14F-4D97-AF65-F5344CB8AC3E}">
        <p14:creationId xmlns:p14="http://schemas.microsoft.com/office/powerpoint/2010/main" val="2543818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55</a:t>
            </a:fld>
            <a:endParaRPr lang="en-US"/>
          </a:p>
        </p:txBody>
      </p:sp>
    </p:spTree>
    <p:extLst>
      <p:ext uri="{BB962C8B-B14F-4D97-AF65-F5344CB8AC3E}">
        <p14:creationId xmlns:p14="http://schemas.microsoft.com/office/powerpoint/2010/main" val="4290943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56</a:t>
            </a:fld>
            <a:endParaRPr lang="en-US"/>
          </a:p>
        </p:txBody>
      </p:sp>
    </p:spTree>
    <p:extLst>
      <p:ext uri="{BB962C8B-B14F-4D97-AF65-F5344CB8AC3E}">
        <p14:creationId xmlns:p14="http://schemas.microsoft.com/office/powerpoint/2010/main" val="3154137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57</a:t>
            </a:fld>
            <a:endParaRPr lang="en-US"/>
          </a:p>
        </p:txBody>
      </p:sp>
    </p:spTree>
    <p:extLst>
      <p:ext uri="{BB962C8B-B14F-4D97-AF65-F5344CB8AC3E}">
        <p14:creationId xmlns:p14="http://schemas.microsoft.com/office/powerpoint/2010/main" val="83411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500" dirty="0"/>
              <a:t>What is Citation Provenance</a:t>
            </a:r>
            <a:r>
              <a:rPr lang="en-US" sz="4500" dirty="0" smtClean="0"/>
              <a:t>?</a:t>
            </a:r>
            <a:endParaRPr lang="en-US" sz="4500" dirty="0"/>
          </a:p>
        </p:txBody>
      </p:sp>
      <p:sp>
        <p:nvSpPr>
          <p:cNvPr id="7" name="Text Placeholder 6"/>
          <p:cNvSpPr>
            <a:spLocks noGrp="1"/>
          </p:cNvSpPr>
          <p:nvPr>
            <p:ph type="subTitle" idx="1"/>
          </p:nvPr>
        </p:nvSpPr>
        <p:spPr/>
        <p:txBody>
          <a:bodyPr>
            <a:normAutofit/>
          </a:bodyPr>
          <a:lstStyle/>
          <a:p>
            <a:endParaRPr lang="en-US" sz="45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a:t>
            </a:fld>
            <a:endParaRPr lang="en-US"/>
          </a:p>
        </p:txBody>
      </p:sp>
    </p:spTree>
    <p:extLst>
      <p:ext uri="{BB962C8B-B14F-4D97-AF65-F5344CB8AC3E}">
        <p14:creationId xmlns:p14="http://schemas.microsoft.com/office/powerpoint/2010/main" val="10433198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Autofit/>
          </a:bodyPr>
          <a:lstStyle/>
          <a:p>
            <a:pPr algn="l"/>
            <a:r>
              <a:rPr lang="en-US" sz="4000" dirty="0" smtClean="0"/>
              <a:t>Task: To locate the information in the cited paper that justifies the citation</a:t>
            </a:r>
            <a:endParaRPr lang="en-US" sz="4000" dirty="0"/>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7</a:t>
            </a:fld>
            <a:endParaRPr lang="en-US"/>
          </a:p>
        </p:txBody>
      </p:sp>
    </p:spTree>
    <p:extLst>
      <p:ext uri="{BB962C8B-B14F-4D97-AF65-F5344CB8AC3E}">
        <p14:creationId xmlns:p14="http://schemas.microsoft.com/office/powerpoint/2010/main" val="26708172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Autofit/>
          </a:bodyPr>
          <a:lstStyle/>
          <a:p>
            <a:pPr algn="l"/>
            <a:r>
              <a:rPr lang="en-US" sz="4000" dirty="0" smtClean="0"/>
              <a:t>Aim: To identify which section or paragraph in the cited paper is the cited information</a:t>
            </a:r>
            <a:endParaRPr lang="en-US" sz="4000" dirty="0"/>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8</a:t>
            </a:fld>
            <a:endParaRPr lang="en-US"/>
          </a:p>
        </p:txBody>
      </p:sp>
    </p:spTree>
    <p:extLst>
      <p:ext uri="{BB962C8B-B14F-4D97-AF65-F5344CB8AC3E}">
        <p14:creationId xmlns:p14="http://schemas.microsoft.com/office/powerpoint/2010/main" val="22863829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normAutofit/>
          </a:bodyPr>
          <a:lstStyle/>
          <a:p>
            <a:pPr>
              <a:buFont typeface="Arial"/>
              <a:buChar char="•"/>
            </a:pPr>
            <a:r>
              <a:rPr lang="en-US" sz="3000" dirty="0" smtClean="0"/>
              <a:t>Introduction</a:t>
            </a:r>
          </a:p>
          <a:p>
            <a:pPr>
              <a:buFont typeface="Arial"/>
              <a:buChar char="•"/>
            </a:pPr>
            <a:r>
              <a:rPr lang="en-US" sz="3000" dirty="0" smtClean="0"/>
              <a:t>Related Work</a:t>
            </a:r>
          </a:p>
          <a:p>
            <a:pPr>
              <a:buFont typeface="Arial"/>
              <a:buChar char="•"/>
            </a:pPr>
            <a:r>
              <a:rPr lang="en-US" sz="3000" dirty="0" smtClean="0"/>
              <a:t>Problem Analysis</a:t>
            </a:r>
          </a:p>
          <a:p>
            <a:pPr>
              <a:buFont typeface="Arial"/>
              <a:buChar char="•"/>
            </a:pPr>
            <a:r>
              <a:rPr lang="en-US" sz="3000" dirty="0" smtClean="0"/>
              <a:t>Approach</a:t>
            </a:r>
          </a:p>
          <a:p>
            <a:pPr>
              <a:buFont typeface="Arial"/>
              <a:buChar char="•"/>
            </a:pPr>
            <a:r>
              <a:rPr lang="en-US" sz="3000" dirty="0" smtClean="0"/>
              <a:t>Evaluation</a:t>
            </a:r>
          </a:p>
          <a:p>
            <a:pPr>
              <a:buFont typeface="Arial"/>
              <a:buChar char="•"/>
            </a:pPr>
            <a:r>
              <a:rPr lang="en-US" sz="3000" dirty="0" smtClean="0"/>
              <a:t>Discussion &amp; Conclusion</a:t>
            </a:r>
            <a:endParaRPr lang="en-US" sz="3000" dirty="0"/>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9</a:t>
            </a:fld>
            <a:endParaRPr lang="en-US"/>
          </a:p>
        </p:txBody>
      </p:sp>
    </p:spTree>
    <p:extLst>
      <p:ext uri="{BB962C8B-B14F-4D97-AF65-F5344CB8AC3E}">
        <p14:creationId xmlns:p14="http://schemas.microsoft.com/office/powerpoint/2010/main" val="40200588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780</TotalTime>
  <Words>2450</Words>
  <Application>Microsoft Macintosh PowerPoint</Application>
  <PresentationFormat>On-screen Show (4:3)</PresentationFormat>
  <Paragraphs>357</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Story</vt:lpstr>
      <vt:lpstr>Citation Provenance</vt:lpstr>
      <vt:lpstr>PowerPoint Presentation</vt:lpstr>
      <vt:lpstr>PowerPoint Presentation</vt:lpstr>
      <vt:lpstr>PowerPoint Presentation</vt:lpstr>
      <vt:lpstr>PowerPoint Presentation</vt:lpstr>
      <vt:lpstr>What is Citation Provenance?</vt:lpstr>
      <vt:lpstr>PowerPoint Presentation</vt:lpstr>
      <vt:lpstr>PowerPoint Presentation</vt:lpstr>
      <vt:lpstr>Outline</vt:lpstr>
      <vt:lpstr>Related Work</vt:lpstr>
      <vt:lpstr>Citation Classification</vt:lpstr>
      <vt:lpstr>PowerPoint Presentation</vt:lpstr>
      <vt:lpstr>Content-Sensitive In-Browser Summariser (CSIBS)</vt:lpstr>
      <vt:lpstr>Sentence Alignment / Paraphrase</vt:lpstr>
      <vt:lpstr>Related Work - Summary</vt:lpstr>
      <vt:lpstr>Terminology</vt:lpstr>
      <vt:lpstr>Problem Analysis</vt:lpstr>
      <vt:lpstr>Problems (Recap)</vt:lpstr>
      <vt:lpstr>PowerPoint Presentation</vt:lpstr>
      <vt:lpstr>General vs Specific</vt:lpstr>
      <vt:lpstr>General</vt:lpstr>
      <vt:lpstr>Specific</vt:lpstr>
      <vt:lpstr>Scope of the Problem</vt:lpstr>
      <vt:lpstr>Modeling Our Problem</vt:lpstr>
      <vt:lpstr>Target Corpus</vt:lpstr>
      <vt:lpstr>What data do we need?</vt:lpstr>
      <vt:lpstr>What data do we need?</vt:lpstr>
      <vt:lpstr>Collecting Annotation – 1st Attempt</vt:lpstr>
      <vt:lpstr>Collecting Annotation – 1st Attempt</vt:lpstr>
      <vt:lpstr>Collecting Annotation – 1st Attempt</vt:lpstr>
      <vt:lpstr>Collecting Annotation – 2nd Attempt</vt:lpstr>
      <vt:lpstr>Collecting Annotation – 2nd Attempt</vt:lpstr>
      <vt:lpstr>Example</vt:lpstr>
      <vt:lpstr>Example</vt:lpstr>
      <vt:lpstr>Collecting Annotation – 2nd Attempt</vt:lpstr>
      <vt:lpstr>Collecting Annotation – 2nd Attempt</vt:lpstr>
      <vt:lpstr>Approach</vt:lpstr>
      <vt:lpstr>Two-tier Approach</vt:lpstr>
      <vt:lpstr>GvS (1st tier)</vt:lpstr>
      <vt:lpstr>GvS (1st tier)</vt:lpstr>
      <vt:lpstr>GvS Features</vt:lpstr>
      <vt:lpstr>GvS Features</vt:lpstr>
      <vt:lpstr>GvS Features</vt:lpstr>
      <vt:lpstr>PowerPoint Presentation</vt:lpstr>
      <vt:lpstr>Building GvS Model</vt:lpstr>
      <vt:lpstr>Two-tier Approach</vt:lpstr>
      <vt:lpstr>LocateProv (2nd tier)</vt:lpstr>
      <vt:lpstr>LocateProv (2nd tier)</vt:lpstr>
      <vt:lpstr>LocateProv Features</vt:lpstr>
      <vt:lpstr>LocateProv Features</vt:lpstr>
      <vt:lpstr>Building LocateProv Model</vt:lpstr>
      <vt:lpstr>Evaluation</vt:lpstr>
      <vt:lpstr>Evaluating GvS</vt:lpstr>
      <vt:lpstr>Evaluating LocateProv</vt:lpstr>
      <vt:lpstr>Discussion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 Provenance</dc:title>
  <dc:creator>Low Wee Heng</dc:creator>
  <cp:lastModifiedBy>Low Wee Heng</cp:lastModifiedBy>
  <cp:revision>50</cp:revision>
  <dcterms:created xsi:type="dcterms:W3CDTF">2012-11-09T04:51:13Z</dcterms:created>
  <dcterms:modified xsi:type="dcterms:W3CDTF">2012-11-13T08:59:13Z</dcterms:modified>
</cp:coreProperties>
</file>