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320" r:id="rId4"/>
    <p:sldId id="322" r:id="rId5"/>
    <p:sldId id="321" r:id="rId6"/>
    <p:sldId id="260" r:id="rId7"/>
    <p:sldId id="258" r:id="rId8"/>
    <p:sldId id="331" r:id="rId9"/>
    <p:sldId id="332" r:id="rId10"/>
    <p:sldId id="334" r:id="rId11"/>
    <p:sldId id="335" r:id="rId12"/>
    <p:sldId id="336" r:id="rId13"/>
    <p:sldId id="337" r:id="rId14"/>
    <p:sldId id="261" r:id="rId15"/>
    <p:sldId id="262" r:id="rId16"/>
    <p:sldId id="263" r:id="rId17"/>
    <p:sldId id="264" r:id="rId18"/>
    <p:sldId id="265" r:id="rId19"/>
    <p:sldId id="269" r:id="rId20"/>
    <p:sldId id="266" r:id="rId21"/>
    <p:sldId id="267" r:id="rId22"/>
    <p:sldId id="268" r:id="rId23"/>
    <p:sldId id="355" r:id="rId24"/>
    <p:sldId id="333" r:id="rId25"/>
    <p:sldId id="270" r:id="rId26"/>
    <p:sldId id="350" r:id="rId27"/>
    <p:sldId id="351" r:id="rId28"/>
    <p:sldId id="352" r:id="rId29"/>
    <p:sldId id="353" r:id="rId30"/>
    <p:sldId id="354" r:id="rId31"/>
    <p:sldId id="272" r:id="rId32"/>
    <p:sldId id="273" r:id="rId33"/>
    <p:sldId id="275" r:id="rId34"/>
    <p:sldId id="276" r:id="rId35"/>
    <p:sldId id="277" r:id="rId36"/>
    <p:sldId id="338" r:id="rId37"/>
    <p:sldId id="280" r:id="rId38"/>
    <p:sldId id="330" r:id="rId39"/>
    <p:sldId id="279" r:id="rId40"/>
    <p:sldId id="345" r:id="rId41"/>
    <p:sldId id="340" r:id="rId42"/>
    <p:sldId id="341" r:id="rId43"/>
    <p:sldId id="342" r:id="rId44"/>
    <p:sldId id="343" r:id="rId45"/>
    <p:sldId id="344" r:id="rId46"/>
    <p:sldId id="294" r:id="rId47"/>
    <p:sldId id="346" r:id="rId48"/>
    <p:sldId id="295" r:id="rId49"/>
    <p:sldId id="281" r:id="rId50"/>
    <p:sldId id="296" r:id="rId51"/>
    <p:sldId id="347" r:id="rId52"/>
    <p:sldId id="282" r:id="rId53"/>
    <p:sldId id="297" r:id="rId54"/>
    <p:sldId id="298" r:id="rId55"/>
    <p:sldId id="299" r:id="rId56"/>
    <p:sldId id="301" r:id="rId57"/>
    <p:sldId id="302" r:id="rId58"/>
    <p:sldId id="356" r:id="rId59"/>
    <p:sldId id="283" r:id="rId60"/>
    <p:sldId id="348" r:id="rId61"/>
    <p:sldId id="303" r:id="rId62"/>
    <p:sldId id="285" r:id="rId63"/>
    <p:sldId id="308" r:id="rId64"/>
    <p:sldId id="304" r:id="rId65"/>
    <p:sldId id="305" r:id="rId66"/>
    <p:sldId id="306" r:id="rId67"/>
    <p:sldId id="307" r:id="rId68"/>
    <p:sldId id="349" r:id="rId69"/>
    <p:sldId id="310" r:id="rId70"/>
    <p:sldId id="286" r:id="rId71"/>
    <p:sldId id="313" r:id="rId72"/>
    <p:sldId id="311" r:id="rId73"/>
    <p:sldId id="312" r:id="rId74"/>
    <p:sldId id="357" r:id="rId75"/>
    <p:sldId id="287" r:id="rId76"/>
    <p:sldId id="359" r:id="rId77"/>
    <p:sldId id="314" r:id="rId78"/>
    <p:sldId id="360" r:id="rId79"/>
    <p:sldId id="361" r:id="rId80"/>
    <p:sldId id="364" r:id="rId81"/>
    <p:sldId id="289" r:id="rId82"/>
    <p:sldId id="362" r:id="rId83"/>
    <p:sldId id="363" r:id="rId84"/>
    <p:sldId id="365" r:id="rId85"/>
    <p:sldId id="358" r:id="rId86"/>
    <p:sldId id="290" r:id="rId87"/>
    <p:sldId id="291" r:id="rId88"/>
    <p:sldId id="292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 snapToGrid="0" snapToObjects="1">
      <p:cViewPr>
        <p:scale>
          <a:sx n="140" d="100"/>
          <a:sy n="140" d="100"/>
        </p:scale>
        <p:origin x="-2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14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vs Amount for Training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9.0</c:v>
                </c:pt>
                <c:pt idx="1">
                  <c:v>25.0</c:v>
                </c:pt>
                <c:pt idx="2">
                  <c:v>50.0</c:v>
                </c:pt>
                <c:pt idx="3">
                  <c:v>75.0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0.294</c:v>
                </c:pt>
                <c:pt idx="1">
                  <c:v>0.642</c:v>
                </c:pt>
                <c:pt idx="2">
                  <c:v>0.714</c:v>
                </c:pt>
                <c:pt idx="3">
                  <c:v>0.857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433096"/>
        <c:axId val="-2046092456"/>
      </c:lineChart>
      <c:catAx>
        <c:axId val="2131433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Amount for Training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46092456"/>
        <c:crosses val="autoZero"/>
        <c:auto val="1"/>
        <c:lblAlgn val="ctr"/>
        <c:lblOffset val="100"/>
        <c:noMultiLvlLbl val="0"/>
      </c:catAx>
      <c:valAx>
        <c:axId val="-2046092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433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7566-809D-1D41-A072-62869DBBBF8F}" type="datetimeFigureOut">
              <a:rPr lang="en-US" smtClean="0"/>
              <a:t>18/11/12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8C6B1-4AD7-B845-86F6-6AF1E5F6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4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7D51-2A56-6043-B5F3-4DDE38B7A355}" type="datetimeFigureOut">
              <a:rPr lang="en-US" smtClean="0"/>
              <a:t>18/11/12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16C6F-C5DE-E54D-88DA-E0E6B099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3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observations apply</a:t>
            </a:r>
            <a:r>
              <a:rPr lang="en-US" baseline="0" dirty="0" smtClean="0"/>
              <a:t> for the corpus we are working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(18/11/12 20:50) -----</a:t>
            </a:r>
          </a:p>
          <a:p>
            <a:r>
              <a:rPr lang="en-US"/>
              <a:t>Which paper cites which paper?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2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(18/11/12 20:50) -----</a:t>
            </a:r>
          </a:p>
          <a:p>
            <a:r>
              <a:rPr lang="en-US"/>
              <a:t>Where are the in-line citations?</a:t>
            </a:r>
          </a:p>
          <a:p>
            <a:r>
              <a:rPr lang="en-US"/>
              <a:t>We use ParsCit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(18/11/12 20:50) -----</a:t>
            </a:r>
          </a:p>
          <a:p>
            <a:r>
              <a:rPr lang="en-US"/>
              <a:t>We need to know where is the cited information</a:t>
            </a:r>
          </a:p>
          <a:p>
            <a:endParaRPr lang="en-US"/>
          </a:p>
          <a:p>
            <a:r>
              <a:rPr lang="en-US"/>
              <a:t>We also need to know where this citation is pointing to in the cited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7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(18/11/12 20:50) -----</a:t>
            </a:r>
          </a:p>
          <a:p>
            <a:r>
              <a:rPr lang="en-US"/>
              <a:t>2 attempts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(18/11/12 20:27) -----</a:t>
            </a:r>
          </a:p>
          <a:p>
            <a:r>
              <a:rPr lang="en-US"/>
              <a:t>What is common among the 3, is there is no indication of where the cited information is in the cited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(18/11/12 20:36) -----</a:t>
            </a:r>
          </a:p>
          <a:p>
            <a:r>
              <a:rPr lang="en-US"/>
              <a:t>12-class: to define what the cited paper is cited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7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16C6F-C5DE-E54D-88DA-E0E6B09914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DB31-0F52-AA49-9534-D8ABD0D278BC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FC32-EBE6-5946-8C6D-E2587D0E4A44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F99A-6777-474F-8EA7-7009D71BE63F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192A-03BC-CD4E-9047-E5C48EB04CF9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F1B-67A4-0F4E-BFF4-3EDC5FCA1F05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92DB-CC44-474F-809F-25477388B1D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6A75-5923-084C-8BC7-CE399FBA6CBA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3F78-11B9-2145-A094-6B9ED48008DD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4E70-D94B-9D49-902A-5B23FAE68F2B}" type="datetime1">
              <a:rPr lang="en-SG" smtClean="0"/>
              <a:t>18/11/12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0516-AF09-E848-8BB8-1D5E98054DC9}" type="datetime1">
              <a:rPr lang="en-SG" smtClean="0"/>
              <a:t>18/11/12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17CA-CB22-1C45-A429-436430073183}" type="datetime1">
              <a:rPr lang="en-SG" smtClean="0"/>
              <a:t>18/11/12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C871-BD11-7E44-B32D-ED138BB24993}" type="datetime1">
              <a:rPr lang="en-SG" smtClean="0"/>
              <a:t>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699C1BD-4514-A447-905B-86DEC9C58C55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Citation Provenance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FYP Presentation</a:t>
            </a:r>
          </a:p>
          <a:p>
            <a:r>
              <a:rPr lang="en-US" dirty="0" smtClean="0"/>
              <a:t>Heng Low Wee</a:t>
            </a:r>
          </a:p>
          <a:p>
            <a:r>
              <a:rPr lang="en-US" dirty="0" smtClean="0"/>
              <a:t>19 Nov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BDE-0295-4C4B-902B-FD401AACEC02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2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72485" y="1611494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9125" y="511430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59760" y="3663333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3198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6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72485" y="1611494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9125" y="511430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59760" y="3663333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3198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11142" y="2212181"/>
            <a:ext cx="1412875" cy="139430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0973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15" idx="3"/>
            <a:endCxn id="16" idx="1"/>
          </p:cNvCxnSpPr>
          <p:nvPr/>
        </p:nvCxnSpPr>
        <p:spPr>
          <a:xfrm flipV="1">
            <a:off x="3347767" y="961468"/>
            <a:ext cx="1567133" cy="190930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7" idx="1"/>
          </p:cNvCxnSpPr>
          <p:nvPr/>
        </p:nvCxnSpPr>
        <p:spPr>
          <a:xfrm flipV="1">
            <a:off x="3347767" y="1504263"/>
            <a:ext cx="1567132" cy="136651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1"/>
          </p:cNvCxnSpPr>
          <p:nvPr/>
        </p:nvCxnSpPr>
        <p:spPr>
          <a:xfrm flipV="1">
            <a:off x="3347767" y="2080048"/>
            <a:ext cx="1567132" cy="79072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24" idx="1"/>
          </p:cNvCxnSpPr>
          <p:nvPr/>
        </p:nvCxnSpPr>
        <p:spPr>
          <a:xfrm>
            <a:off x="3347767" y="2870776"/>
            <a:ext cx="1567133" cy="288527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3" idx="1"/>
          </p:cNvCxnSpPr>
          <p:nvPr/>
        </p:nvCxnSpPr>
        <p:spPr>
          <a:xfrm>
            <a:off x="3347767" y="2870776"/>
            <a:ext cx="1567133" cy="230948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19" idx="1"/>
          </p:cNvCxnSpPr>
          <p:nvPr/>
        </p:nvCxnSpPr>
        <p:spPr>
          <a:xfrm flipV="1">
            <a:off x="3347767" y="2720358"/>
            <a:ext cx="1567132" cy="15041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20" idx="1"/>
          </p:cNvCxnSpPr>
          <p:nvPr/>
        </p:nvCxnSpPr>
        <p:spPr>
          <a:xfrm>
            <a:off x="3347767" y="2870776"/>
            <a:ext cx="1567132" cy="42536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21" idx="1"/>
          </p:cNvCxnSpPr>
          <p:nvPr/>
        </p:nvCxnSpPr>
        <p:spPr>
          <a:xfrm>
            <a:off x="3347767" y="2870776"/>
            <a:ext cx="1567133" cy="109339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  <a:endCxn id="22" idx="1"/>
          </p:cNvCxnSpPr>
          <p:nvPr/>
        </p:nvCxnSpPr>
        <p:spPr>
          <a:xfrm>
            <a:off x="3347767" y="2870776"/>
            <a:ext cx="1567133" cy="166917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6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0973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15" idx="3"/>
            <a:endCxn id="16" idx="1"/>
          </p:cNvCxnSpPr>
          <p:nvPr/>
        </p:nvCxnSpPr>
        <p:spPr>
          <a:xfrm flipV="1">
            <a:off x="3347767" y="961468"/>
            <a:ext cx="1567133" cy="190930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7" idx="1"/>
          </p:cNvCxnSpPr>
          <p:nvPr/>
        </p:nvCxnSpPr>
        <p:spPr>
          <a:xfrm flipV="1">
            <a:off x="3347767" y="1504263"/>
            <a:ext cx="1567132" cy="136651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1"/>
          </p:cNvCxnSpPr>
          <p:nvPr/>
        </p:nvCxnSpPr>
        <p:spPr>
          <a:xfrm flipV="1">
            <a:off x="3347767" y="2080048"/>
            <a:ext cx="1567132" cy="79072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24" idx="1"/>
          </p:cNvCxnSpPr>
          <p:nvPr/>
        </p:nvCxnSpPr>
        <p:spPr>
          <a:xfrm>
            <a:off x="3347767" y="2870776"/>
            <a:ext cx="1567133" cy="288527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3" idx="1"/>
          </p:cNvCxnSpPr>
          <p:nvPr/>
        </p:nvCxnSpPr>
        <p:spPr>
          <a:xfrm>
            <a:off x="3347767" y="2870776"/>
            <a:ext cx="1567133" cy="230948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19" idx="1"/>
          </p:cNvCxnSpPr>
          <p:nvPr/>
        </p:nvCxnSpPr>
        <p:spPr>
          <a:xfrm flipV="1">
            <a:off x="3347767" y="2720358"/>
            <a:ext cx="1567132" cy="15041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20" idx="1"/>
          </p:cNvCxnSpPr>
          <p:nvPr/>
        </p:nvCxnSpPr>
        <p:spPr>
          <a:xfrm>
            <a:off x="3347767" y="2870776"/>
            <a:ext cx="1567132" cy="42536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21" idx="1"/>
          </p:cNvCxnSpPr>
          <p:nvPr/>
        </p:nvCxnSpPr>
        <p:spPr>
          <a:xfrm>
            <a:off x="3347767" y="2870776"/>
            <a:ext cx="1567133" cy="109339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  <a:endCxn id="22" idx="1"/>
          </p:cNvCxnSpPr>
          <p:nvPr/>
        </p:nvCxnSpPr>
        <p:spPr>
          <a:xfrm>
            <a:off x="3347767" y="2870776"/>
            <a:ext cx="1567133" cy="166917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62115" y="2141981"/>
            <a:ext cx="933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 dirty="0" smtClean="0">
                <a:solidFill>
                  <a:srgbClr val="FF0000"/>
                </a:solidFill>
              </a:rPr>
              <a:t>?</a:t>
            </a:r>
            <a:endParaRPr lang="en-US" sz="1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0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/>
              <a:t>What is Citation Provenance</a:t>
            </a:r>
            <a:r>
              <a:rPr lang="en-US" sz="4500" dirty="0" smtClean="0"/>
              <a:t>?</a:t>
            </a:r>
            <a:endParaRPr lang="en-US" sz="4500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Task: To locate the information in the cited paper that justifies the citation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Aim: To identify which section or paragraph in the cited paper is the cited information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Citation-related tasks require extracting features from citing sentence/context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There is demand for a reading tool that </a:t>
            </a:r>
            <a:r>
              <a:rPr lang="en-US" sz="2800" i="1" dirty="0" smtClean="0"/>
              <a:t>answers</a:t>
            </a:r>
            <a:r>
              <a:rPr lang="en-US" sz="2800" dirty="0" smtClean="0"/>
              <a:t> readers’ doubt – where is the origin of the citation?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 need to handle paraphrasing that is common when making citations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Citations in research papers give credit and uphold intellectual </a:t>
            </a:r>
            <a:r>
              <a:rPr lang="en-US" sz="2800" dirty="0" smtClean="0"/>
              <a:t>property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Citations refer to cited document for information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79EE-1F17-1648-97B2-C07F58618625}" type="datetime1">
              <a:rPr lang="en-SG" smtClean="0"/>
              <a:t>18/11/12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0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To classify citations into pre-defined classes so as to determine the rationale for citing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12-class annotation scheme [</a:t>
            </a:r>
            <a:r>
              <a:rPr lang="en-US" sz="2800" dirty="0" err="1" smtClean="0"/>
              <a:t>Teufel</a:t>
            </a:r>
            <a:r>
              <a:rPr lang="en-US" sz="2800" dirty="0" smtClean="0"/>
              <a:t> et al, 2009]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Weak (1), Compare &amp; Contrast (4, E.g. </a:t>
            </a:r>
            <a:r>
              <a:rPr lang="en-US" sz="2200" dirty="0" err="1" smtClean="0"/>
              <a:t>CoCoXY</a:t>
            </a:r>
            <a:r>
              <a:rPr lang="en-US" sz="2200" dirty="0" smtClean="0"/>
              <a:t>), Positive (6, E.g. </a:t>
            </a:r>
            <a:r>
              <a:rPr lang="en-US" sz="2200" dirty="0" err="1" smtClean="0"/>
              <a:t>PUse</a:t>
            </a:r>
            <a:r>
              <a:rPr lang="en-US" sz="2200" dirty="0" smtClean="0"/>
              <a:t>), Neutral (1)</a:t>
            </a:r>
          </a:p>
          <a:p>
            <a:pPr>
              <a:buFont typeface="Arial"/>
              <a:buChar char="•"/>
            </a:pPr>
            <a:r>
              <a:rPr lang="en-US" sz="2800" i="1" dirty="0" err="1" smtClean="0"/>
              <a:t>Citances</a:t>
            </a:r>
            <a:r>
              <a:rPr lang="en-US" sz="2800" dirty="0" smtClean="0"/>
              <a:t> (Citing sentence) [</a:t>
            </a:r>
            <a:r>
              <a:rPr lang="en-US" sz="2800" dirty="0" err="1" smtClean="0"/>
              <a:t>Nakov</a:t>
            </a:r>
            <a:r>
              <a:rPr lang="en-US" sz="2800" dirty="0" smtClean="0"/>
              <a:t> et al, 2004]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Automatic citation classification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Features from </a:t>
            </a:r>
            <a:r>
              <a:rPr lang="en-US" sz="2200" dirty="0" err="1" smtClean="0"/>
              <a:t>citances</a:t>
            </a:r>
            <a:endParaRPr lang="en-US" sz="22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Cue words/phrases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Content-Sensitive In-Browser </a:t>
            </a:r>
            <a:r>
              <a:rPr lang="en-US" dirty="0" err="1" smtClean="0"/>
              <a:t>Summariser</a:t>
            </a:r>
            <a:r>
              <a:rPr lang="en-US" dirty="0" smtClean="0"/>
              <a:t> (CSIBS)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Conducted series of survey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Difficult to find exact text that justifies citation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Citation does not include position of origin</a:t>
            </a:r>
          </a:p>
          <a:p>
            <a:pPr>
              <a:buFont typeface="Arial"/>
              <a:buChar char="•"/>
            </a:pPr>
            <a:r>
              <a:rPr lang="en-US" sz="2800" dirty="0" err="1" smtClean="0"/>
              <a:t>Summarisation</a:t>
            </a:r>
            <a:r>
              <a:rPr lang="en-US" sz="2800" dirty="0" smtClean="0"/>
              <a:t> </a:t>
            </a:r>
            <a:r>
              <a:rPr lang="en-US" sz="2800" dirty="0" smtClean="0"/>
              <a:t>tool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Displays preview of cited document; Highlight content-sensitive keywords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&lt;Demo page&gt;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ED51-9DF5-A341-BD96-085345353625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Wan et al.,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Sentence Alignment / Paraphrase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err="1" smtClean="0"/>
              <a:t>Nelken</a:t>
            </a:r>
            <a:r>
              <a:rPr lang="en-US" sz="2800" dirty="0" smtClean="0"/>
              <a:t> &amp; </a:t>
            </a:r>
            <a:r>
              <a:rPr lang="en-US" sz="2800" dirty="0" err="1" smtClean="0"/>
              <a:t>Sheiber</a:t>
            </a:r>
            <a:r>
              <a:rPr lang="en-US" sz="2800" dirty="0" smtClean="0"/>
              <a:t>, 2006 presented a novel algorithm that produced great precision at aligning sentences in monolingual corpora</a:t>
            </a:r>
          </a:p>
          <a:p>
            <a:pPr>
              <a:buFont typeface="Arial"/>
              <a:buChar char="•"/>
            </a:pPr>
            <a:r>
              <a:rPr lang="en-US" sz="2800" dirty="0" err="1" smtClean="0"/>
              <a:t>Shinyama</a:t>
            </a:r>
            <a:r>
              <a:rPr lang="en-US" sz="2800" dirty="0" smtClean="0"/>
              <a:t> et al., 2002 worked on automatic paraphrase extraction from news article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4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465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Cite Link: </a:t>
            </a:r>
            <a:r>
              <a:rPr lang="en-US" sz="2800" b="1" dirty="0" smtClean="0">
                <a:solidFill>
                  <a:srgbClr val="3366FF"/>
                </a:solidFill>
              </a:rPr>
              <a:t>[</a:t>
            </a:r>
            <a:r>
              <a:rPr lang="en-US" sz="2800" b="1" dirty="0" err="1" smtClean="0">
                <a:solidFill>
                  <a:srgbClr val="3366FF"/>
                </a:solidFill>
              </a:rPr>
              <a:t>PaperA</a:t>
            </a:r>
            <a:r>
              <a:rPr lang="en-US" sz="2800" b="1" dirty="0" smtClean="0">
                <a:solidFill>
                  <a:srgbClr val="3366FF"/>
                </a:solidFill>
              </a:rPr>
              <a:t>]=</a:t>
            </a:r>
            <a:r>
              <a:rPr lang="en-US" sz="2800" b="1" dirty="0">
                <a:solidFill>
                  <a:srgbClr val="3366FF"/>
                </a:solidFill>
              </a:rPr>
              <a:t>=</a:t>
            </a:r>
            <a:r>
              <a:rPr lang="en-US" sz="2800" b="1" dirty="0" smtClean="0">
                <a:solidFill>
                  <a:srgbClr val="3366FF"/>
                </a:solidFill>
              </a:rPr>
              <a:t>&gt;[</a:t>
            </a:r>
            <a:r>
              <a:rPr lang="en-US" sz="2800" b="1" dirty="0" err="1" smtClean="0">
                <a:solidFill>
                  <a:srgbClr val="3366FF"/>
                </a:solidFill>
              </a:rPr>
              <a:t>PaperB</a:t>
            </a:r>
            <a:r>
              <a:rPr lang="en-US" sz="2800" b="1" dirty="0" smtClean="0">
                <a:solidFill>
                  <a:srgbClr val="3366FF"/>
                </a:solidFill>
              </a:rPr>
              <a:t>]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3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35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Cite Link: C04</a:t>
            </a:r>
            <a:r>
              <a:rPr lang="en-US" sz="2800" dirty="0"/>
              <a:t>-1201==&gt;J03-3001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327" y="1619250"/>
            <a:ext cx="5095875" cy="476250"/>
          </a:xfrm>
          <a:prstGeom prst="rect">
            <a:avLst/>
          </a:prstGeom>
          <a:noFill/>
          <a:ln w="38100" cmpd="sng">
            <a:solidFill>
              <a:srgbClr val="1D86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5077" y="2103910"/>
            <a:ext cx="154401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 String</a:t>
            </a:r>
            <a:endParaRPr lang="en-US" sz="2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3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35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Cite Link: C04</a:t>
            </a:r>
            <a:r>
              <a:rPr lang="en-US" sz="2800" dirty="0"/>
              <a:t>-1201==&gt;J03-3001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327" y="1619250"/>
            <a:ext cx="5095875" cy="476250"/>
          </a:xfrm>
          <a:prstGeom prst="rect">
            <a:avLst/>
          </a:prstGeom>
          <a:noFill/>
          <a:ln w="38100" cmpd="sng">
            <a:solidFill>
              <a:srgbClr val="1D86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5077" y="2103910"/>
            <a:ext cx="154401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 String</a:t>
            </a:r>
            <a:endParaRPr lang="en-US" sz="2200" b="1" dirty="0">
              <a:solidFill>
                <a:srgbClr val="3366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0020" y="702006"/>
            <a:ext cx="7658660" cy="137761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77293" y="271119"/>
            <a:ext cx="2140555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Citing Sentence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35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Cite Link: C04</a:t>
            </a:r>
            <a:r>
              <a:rPr lang="en-US" sz="2800" dirty="0"/>
              <a:t>-1201==&gt;J03-3001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327" y="1619250"/>
            <a:ext cx="5095875" cy="476250"/>
          </a:xfrm>
          <a:prstGeom prst="rect">
            <a:avLst/>
          </a:prstGeom>
          <a:noFill/>
          <a:ln w="38100" cmpd="sng">
            <a:solidFill>
              <a:srgbClr val="1D86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5077" y="2103910"/>
            <a:ext cx="154401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 String</a:t>
            </a:r>
            <a:endParaRPr lang="en-US" sz="2200" b="1" dirty="0">
              <a:solidFill>
                <a:srgbClr val="3366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0020" y="702006"/>
            <a:ext cx="7658660" cy="137761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77293" y="271119"/>
            <a:ext cx="2140555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Citing Sentence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7966" y="702006"/>
            <a:ext cx="7905750" cy="2171369"/>
          </a:xfrm>
          <a:prstGeom prst="rect">
            <a:avLst/>
          </a:prstGeom>
          <a:noFill/>
          <a:ln w="38100" cmpd="sng">
            <a:solidFill>
              <a:srgbClr val="5623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13161" y="2873375"/>
            <a:ext cx="2056973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Citing Context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2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Screen Shot 2012-11-16 at 2.33.4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809625" y="109538"/>
            <a:ext cx="8191500" cy="2896269"/>
          </a:xfrm>
        </p:spPr>
      </p:pic>
      <p:pic>
        <p:nvPicPr>
          <p:cNvPr id="17" name="Content Placeholder 16" descr="Screen Shot 2012-11-16 at 2.35.03 P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32097" r="2800" b="36751"/>
          <a:stretch/>
        </p:blipFill>
        <p:spPr>
          <a:xfrm>
            <a:off x="809625" y="3698875"/>
            <a:ext cx="8191500" cy="2692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30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05163" y="1268348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05164" y="4167123"/>
            <a:ext cx="16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Cited</a:t>
            </a:r>
            <a:endParaRPr lang="en-US" sz="2800" dirty="0"/>
          </a:p>
        </p:txBody>
      </p:sp>
      <p:pic>
        <p:nvPicPr>
          <p:cNvPr id="2" name="Picture 1" descr="Screen Shot 2012-11-18 at 5.16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069"/>
            <a:ext cx="8191501" cy="2927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7875" y="3079750"/>
            <a:ext cx="535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Cite Link: C04</a:t>
            </a:r>
            <a:r>
              <a:rPr lang="en-US" sz="2800" dirty="0"/>
              <a:t>-1201==&gt;J03-3001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327" y="1619250"/>
            <a:ext cx="5095875" cy="476250"/>
          </a:xfrm>
          <a:prstGeom prst="rect">
            <a:avLst/>
          </a:prstGeom>
          <a:noFill/>
          <a:ln w="38100" cmpd="sng">
            <a:solidFill>
              <a:srgbClr val="1D86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5077" y="2103910"/>
            <a:ext cx="154401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 String</a:t>
            </a:r>
            <a:endParaRPr lang="en-US" sz="2200" b="1" dirty="0">
              <a:solidFill>
                <a:srgbClr val="3366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0020" y="702006"/>
            <a:ext cx="7658660" cy="137761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77293" y="271119"/>
            <a:ext cx="2140555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Citing Sentence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7966" y="702006"/>
            <a:ext cx="7905750" cy="2171369"/>
          </a:xfrm>
          <a:prstGeom prst="rect">
            <a:avLst/>
          </a:prstGeom>
          <a:noFill/>
          <a:ln w="38100" cmpd="sng">
            <a:solidFill>
              <a:srgbClr val="5623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13161" y="2873375"/>
            <a:ext cx="2056973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Citing Context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6108" y="4222750"/>
            <a:ext cx="7905750" cy="1190625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08721" y="5431310"/>
            <a:ext cx="2134494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366FF"/>
                </a:solidFill>
              </a:rPr>
              <a:t>Cited Fragment</a:t>
            </a:r>
            <a:endParaRPr lang="en-US" sz="2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5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25" y="1720036"/>
            <a:ext cx="7770813" cy="42570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Is the citation a mere mention?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a mention? What is not?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to tell whether it is just a mention or not?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it is referring to specific information, how do we locate it in the cited paper?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vs</a:t>
            </a:r>
            <a:r>
              <a:rPr lang="en-US" dirty="0" smtClean="0"/>
              <a:t> Specific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4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Authors may refer to </a:t>
            </a:r>
            <a:r>
              <a:rPr lang="en-US" sz="2800" dirty="0" smtClean="0"/>
              <a:t>paper…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…as a whole. If author cites for a key idea, e.g. Machine Learning, and this idea makes up the entire paper</a:t>
            </a:r>
          </a:p>
          <a:p>
            <a:pPr marL="0" indent="0">
              <a:buNone/>
            </a:pPr>
            <a:r>
              <a:rPr lang="en-US" sz="2800" dirty="0" smtClean="0"/>
              <a:t>…just to mention it. Give credit; acknowledgement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1384"/>
            <a:ext cx="7770813" cy="4257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Authors may refer to paper…</a:t>
            </a:r>
          </a:p>
          <a:p>
            <a:pPr marL="0" indent="0">
              <a:buNone/>
            </a:pPr>
            <a:r>
              <a:rPr lang="en-US" sz="2800" dirty="0" smtClean="0"/>
              <a:t>…for term definitions</a:t>
            </a:r>
          </a:p>
          <a:p>
            <a:pPr marL="0" indent="0">
              <a:buNone/>
            </a:pPr>
            <a:r>
              <a:rPr lang="en-US" sz="2800" dirty="0" smtClean="0"/>
              <a:t>…for key idea/implementation. It does not make up the entire paper</a:t>
            </a:r>
          </a:p>
          <a:p>
            <a:pPr marL="0" indent="0">
              <a:buNone/>
            </a:pPr>
            <a:r>
              <a:rPr lang="en-US" sz="2800" dirty="0" smtClean="0"/>
              <a:t>…for algorithm/theorem. It does not make up the entire paper</a:t>
            </a:r>
          </a:p>
          <a:p>
            <a:pPr marL="0" indent="0">
              <a:buNone/>
            </a:pPr>
            <a:r>
              <a:rPr lang="en-US" sz="2800" dirty="0" smtClean="0"/>
              <a:t>…for digits/numerical figures. E.g. refer to evaluation results. To complement performance</a:t>
            </a:r>
          </a:p>
          <a:p>
            <a:pPr marL="0" indent="0">
              <a:buNone/>
            </a:pPr>
            <a:r>
              <a:rPr lang="en-US" sz="2800" dirty="0" smtClean="0"/>
              <a:t>*Applicable for our corpus only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36</a:t>
            </a:fld>
            <a:endParaRPr lang="en-US"/>
          </a:p>
        </p:txBody>
      </p:sp>
      <p:sp>
        <p:nvSpPr>
          <p:cNvPr id="7" name="Connector 6"/>
          <p:cNvSpPr/>
          <p:nvPr/>
        </p:nvSpPr>
        <p:spPr>
          <a:xfrm>
            <a:off x="431800" y="3519394"/>
            <a:ext cx="254000" cy="254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/>
          <p:cNvSpPr/>
          <p:nvPr/>
        </p:nvSpPr>
        <p:spPr>
          <a:xfrm>
            <a:off x="1206500" y="3175000"/>
            <a:ext cx="1444625" cy="96789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G/S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3051861" y="1487394"/>
            <a:ext cx="1675028" cy="112226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CitProv</a:t>
            </a:r>
            <a:r>
              <a:rPr lang="en-US" dirty="0" smtClean="0"/>
              <a:t> is Abstract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9" idx="1"/>
          </p:cNvCxnSpPr>
          <p:nvPr/>
        </p:nvCxnSpPr>
        <p:spPr>
          <a:xfrm>
            <a:off x="685800" y="3646394"/>
            <a:ext cx="520700" cy="12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title="asdasda"/>
          <p:cNvCxnSpPr>
            <a:stCxn id="9" idx="0"/>
            <a:endCxn id="10" idx="1"/>
          </p:cNvCxnSpPr>
          <p:nvPr/>
        </p:nvCxnSpPr>
        <p:spPr>
          <a:xfrm flipV="1">
            <a:off x="1928813" y="2048529"/>
            <a:ext cx="1123048" cy="1126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900000">
            <a:off x="1888174" y="2282209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3051861" y="4443954"/>
            <a:ext cx="1675028" cy="112226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CitProv</a:t>
            </a:r>
            <a:r>
              <a:rPr lang="en-US" dirty="0" smtClean="0"/>
              <a:t> is some region</a:t>
            </a:r>
            <a:endParaRPr lang="en-US" dirty="0"/>
          </a:p>
        </p:txBody>
      </p:sp>
      <p:cxnSp>
        <p:nvCxnSpPr>
          <p:cNvPr id="19" name="Straight Arrow Connector 18" title="asdasda"/>
          <p:cNvCxnSpPr>
            <a:stCxn id="9" idx="2"/>
            <a:endCxn id="18" idx="1"/>
          </p:cNvCxnSpPr>
          <p:nvPr/>
        </p:nvCxnSpPr>
        <p:spPr>
          <a:xfrm>
            <a:off x="1928813" y="4142899"/>
            <a:ext cx="1123048" cy="862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700000">
            <a:off x="1843243" y="4478509"/>
            <a:ext cx="94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062" y="38387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4" name="Connector 23"/>
          <p:cNvSpPr/>
          <p:nvPr/>
        </p:nvSpPr>
        <p:spPr>
          <a:xfrm>
            <a:off x="5745480" y="1914966"/>
            <a:ext cx="254000" cy="254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83542" y="21327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3"/>
            <a:endCxn id="24" idx="2"/>
          </p:cNvCxnSpPr>
          <p:nvPr/>
        </p:nvCxnSpPr>
        <p:spPr>
          <a:xfrm flipV="1">
            <a:off x="4726889" y="2041966"/>
            <a:ext cx="1018591" cy="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cess 27"/>
          <p:cNvSpPr/>
          <p:nvPr/>
        </p:nvSpPr>
        <p:spPr>
          <a:xfrm>
            <a:off x="4989246" y="3175000"/>
            <a:ext cx="1675028" cy="112226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some ranking system to find region</a:t>
            </a:r>
            <a:endParaRPr lang="en-US" dirty="0"/>
          </a:p>
        </p:txBody>
      </p:sp>
      <p:cxnSp>
        <p:nvCxnSpPr>
          <p:cNvPr id="30" name="Elbow Connector 29"/>
          <p:cNvCxnSpPr>
            <a:stCxn id="18" idx="3"/>
            <a:endCxn id="28" idx="2"/>
          </p:cNvCxnSpPr>
          <p:nvPr/>
        </p:nvCxnSpPr>
        <p:spPr>
          <a:xfrm flipV="1">
            <a:off x="4726889" y="4297269"/>
            <a:ext cx="1099871" cy="7078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nector 30"/>
          <p:cNvSpPr/>
          <p:nvPr/>
        </p:nvSpPr>
        <p:spPr>
          <a:xfrm>
            <a:off x="7840636" y="5129736"/>
            <a:ext cx="254000" cy="254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88858" y="53678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6" name="Process 35"/>
          <p:cNvSpPr/>
          <p:nvPr/>
        </p:nvSpPr>
        <p:spPr>
          <a:xfrm>
            <a:off x="7125042" y="3175000"/>
            <a:ext cx="1675028" cy="112226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CitProv</a:t>
            </a:r>
            <a:r>
              <a:rPr lang="en-US" dirty="0" smtClean="0"/>
              <a:t> is </a:t>
            </a:r>
            <a:r>
              <a:rPr lang="en-US" i="1" dirty="0" smtClean="0"/>
              <a:t>that</a:t>
            </a:r>
            <a:r>
              <a:rPr lang="en-US" dirty="0" smtClean="0"/>
              <a:t> region</a:t>
            </a:r>
            <a:endParaRPr lang="en-US" i="1" dirty="0"/>
          </a:p>
        </p:txBody>
      </p:sp>
      <p:cxnSp>
        <p:nvCxnSpPr>
          <p:cNvPr id="37" name="Straight Arrow Connector 36"/>
          <p:cNvCxnSpPr>
            <a:stCxn id="28" idx="3"/>
            <a:endCxn id="36" idx="1"/>
          </p:cNvCxnSpPr>
          <p:nvPr/>
        </p:nvCxnSpPr>
        <p:spPr>
          <a:xfrm>
            <a:off x="6664274" y="3736135"/>
            <a:ext cx="4607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2"/>
            <a:endCxn id="31" idx="0"/>
          </p:cNvCxnSpPr>
          <p:nvPr/>
        </p:nvCxnSpPr>
        <p:spPr>
          <a:xfrm>
            <a:off x="7962556" y="4297269"/>
            <a:ext cx="5080" cy="832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7120" y="1361440"/>
            <a:ext cx="3718560" cy="432670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15586" y="2940733"/>
            <a:ext cx="4004894" cy="169222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11329" y="5696546"/>
            <a:ext cx="1014671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59902" y="2571401"/>
            <a:ext cx="1279542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Second tier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7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How about locating in</a:t>
            </a:r>
            <a:r>
              <a:rPr lang="en-US" sz="2800" dirty="0" smtClean="0"/>
              <a:t>-line citations?</a:t>
            </a:r>
          </a:p>
          <a:p>
            <a:pPr lvl="1">
              <a:buFont typeface="Arial"/>
              <a:buChar char="•"/>
            </a:pPr>
            <a:r>
              <a:rPr lang="en-US" sz="2200" dirty="0" err="1" smtClean="0"/>
              <a:t>ParsCit</a:t>
            </a:r>
            <a:r>
              <a:rPr lang="en-US" sz="2200" dirty="0" smtClean="0"/>
              <a:t> [</a:t>
            </a:r>
            <a:r>
              <a:rPr lang="en-US" sz="2200" dirty="0" err="1" smtClean="0"/>
              <a:t>Councill</a:t>
            </a:r>
            <a:r>
              <a:rPr lang="en-US" sz="2200" dirty="0" smtClean="0"/>
              <a:t> et al., 2008]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Open-source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Citation parsing / citation extraction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Logical structure parsing of scientific documents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Abstract away the problem of locating in-line citations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Focus on citation provenance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Our Problem -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38</a:t>
            </a:fld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867240" y="1436230"/>
            <a:ext cx="3336199" cy="442963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4914900" y="1436230"/>
            <a:ext cx="3336199" cy="4429637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0346" y="2993407"/>
            <a:ext cx="2404127" cy="7710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9339" y="5987018"/>
            <a:ext cx="140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 Paper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2880" y="5989161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 Paper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246743" y="1693240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46743" y="2328209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46743" y="2978295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46743" y="4022665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46743" y="5065820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63395" y="4565704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3" idx="1"/>
          </p:cNvCxnSpPr>
          <p:nvPr/>
        </p:nvCxnSpPr>
        <p:spPr>
          <a:xfrm flipV="1">
            <a:off x="3704473" y="1882218"/>
            <a:ext cx="1542270" cy="1496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704473" y="2517187"/>
            <a:ext cx="1542270" cy="861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3" idx="1"/>
          </p:cNvCxnSpPr>
          <p:nvPr/>
        </p:nvCxnSpPr>
        <p:spPr>
          <a:xfrm flipV="1">
            <a:off x="3704473" y="3167273"/>
            <a:ext cx="1542270" cy="2116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4" idx="1"/>
          </p:cNvCxnSpPr>
          <p:nvPr/>
        </p:nvCxnSpPr>
        <p:spPr>
          <a:xfrm>
            <a:off x="3704473" y="3378922"/>
            <a:ext cx="1542270" cy="832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5" idx="1"/>
          </p:cNvCxnSpPr>
          <p:nvPr/>
        </p:nvCxnSpPr>
        <p:spPr>
          <a:xfrm>
            <a:off x="3704473" y="3378922"/>
            <a:ext cx="1542270" cy="1875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2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ACL-Anthology Reference Corpus (ACL-ARC)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Computational Linguistic papers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Interlink data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E.g. </a:t>
            </a:r>
            <a:r>
              <a:rPr lang="en-US" sz="2000" dirty="0" smtClean="0">
                <a:solidFill>
                  <a:srgbClr val="FFFFFF"/>
                </a:solidFill>
              </a:rPr>
              <a:t>[</a:t>
            </a:r>
            <a:r>
              <a:rPr lang="en-US" sz="2000" dirty="0" err="1" smtClean="0">
                <a:solidFill>
                  <a:srgbClr val="FFFFFF"/>
                </a:solidFill>
              </a:rPr>
              <a:t>PaperA</a:t>
            </a:r>
            <a:r>
              <a:rPr lang="en-US" sz="2000" dirty="0" smtClean="0">
                <a:solidFill>
                  <a:srgbClr val="FFFFFF"/>
                </a:solidFill>
              </a:rPr>
              <a:t>]=</a:t>
            </a:r>
            <a:r>
              <a:rPr lang="en-US" sz="2000" dirty="0" smtClean="0">
                <a:solidFill>
                  <a:srgbClr val="FFFFFF"/>
                </a:solidFill>
              </a:rPr>
              <a:t>=</a:t>
            </a:r>
            <a:r>
              <a:rPr lang="en-US" sz="2000" dirty="0" smtClean="0">
                <a:solidFill>
                  <a:srgbClr val="FFFFFF"/>
                </a:solidFill>
              </a:rPr>
              <a:t>&gt;[</a:t>
            </a:r>
            <a:r>
              <a:rPr lang="en-US" sz="2000" dirty="0" err="1" smtClean="0">
                <a:solidFill>
                  <a:srgbClr val="FFFFFF"/>
                </a:solidFill>
              </a:rPr>
              <a:t>PaperB</a:t>
            </a:r>
            <a:r>
              <a:rPr lang="en-US" sz="2000" dirty="0" smtClean="0">
                <a:solidFill>
                  <a:srgbClr val="FFFFFF"/>
                </a:solidFill>
              </a:rPr>
              <a:t>]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3200" dirty="0" smtClean="0"/>
              <a:t>Just a start; Aim to eventually generalize to all fields of research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“…been </a:t>
            </a:r>
            <a:r>
              <a:rPr lang="en-US" sz="2800" dirty="0"/>
              <a:t>based on generative models that are closely related to probabilistic </a:t>
            </a:r>
            <a:r>
              <a:rPr lang="en-US" sz="2800" dirty="0" err="1"/>
              <a:t>contextfree</a:t>
            </a:r>
            <a:r>
              <a:rPr lang="en-US" sz="2800" dirty="0"/>
              <a:t> grammars. Recently, </a:t>
            </a:r>
            <a:r>
              <a:rPr lang="en-US" sz="2800" dirty="0">
                <a:solidFill>
                  <a:srgbClr val="FFFF00"/>
                </a:solidFill>
              </a:rPr>
              <a:t>classifier-based dependency parsing (</a:t>
            </a:r>
            <a:r>
              <a:rPr lang="en-US" sz="2800" dirty="0" err="1">
                <a:solidFill>
                  <a:srgbClr val="FFFF00"/>
                </a:solidFill>
              </a:rPr>
              <a:t>Nivre</a:t>
            </a:r>
            <a:r>
              <a:rPr lang="en-US" sz="2800" dirty="0">
                <a:solidFill>
                  <a:srgbClr val="FFFF00"/>
                </a:solidFill>
              </a:rPr>
              <a:t> and </a:t>
            </a:r>
            <a:r>
              <a:rPr lang="en-US" sz="2800" dirty="0" err="1">
                <a:solidFill>
                  <a:srgbClr val="FFFF00"/>
                </a:solidFill>
              </a:rPr>
              <a:t>Scholz</a:t>
            </a:r>
            <a:r>
              <a:rPr lang="en-US" sz="2800" dirty="0">
                <a:solidFill>
                  <a:srgbClr val="FFFF00"/>
                </a:solidFill>
              </a:rPr>
              <a:t>, 2004; Yamada and Matsumoto, 2003)</a:t>
            </a:r>
            <a:r>
              <a:rPr lang="en-US" sz="2800" dirty="0"/>
              <a:t> has showed that deterministic parsers are capable of high levels of accuracy, despite great simplicity. This </a:t>
            </a:r>
            <a:r>
              <a:rPr lang="en-US" sz="2800" dirty="0" err="1" smtClean="0"/>
              <a:t>wo</a:t>
            </a:r>
            <a:r>
              <a:rPr lang="en-US" sz="2800" dirty="0" smtClean="0"/>
              <a:t>…”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1279-1A00-1C41-91A8-517193BD2005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Sagee &amp; Lavie, 2006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data do we need from corpus?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6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41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3794125" y="2635250"/>
            <a:ext cx="1200150" cy="14128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089025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343650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08902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62043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cxnSp>
        <p:nvCxnSpPr>
          <p:cNvPr id="16" name="Elbow Connector 15"/>
          <p:cNvCxnSpPr>
            <a:stCxn id="6" idx="3"/>
            <a:endCxn id="8" idx="2"/>
          </p:cNvCxnSpPr>
          <p:nvPr/>
        </p:nvCxnSpPr>
        <p:spPr>
          <a:xfrm rot="5400000" flipH="1" flipV="1">
            <a:off x="4861719" y="1153319"/>
            <a:ext cx="1014412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10" idx="3"/>
          </p:cNvCxnSpPr>
          <p:nvPr/>
        </p:nvCxnSpPr>
        <p:spPr>
          <a:xfrm>
            <a:off x="4994275" y="3341688"/>
            <a:ext cx="2226235" cy="13668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9" idx="0"/>
          </p:cNvCxnSpPr>
          <p:nvPr/>
        </p:nvCxnSpPr>
        <p:spPr>
          <a:xfrm rot="5400000">
            <a:off x="2658269" y="3679032"/>
            <a:ext cx="1366838" cy="2105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1"/>
          </p:cNvCxnSpPr>
          <p:nvPr/>
        </p:nvCxnSpPr>
        <p:spPr>
          <a:xfrm rot="10800000">
            <a:off x="1689101" y="2327276"/>
            <a:ext cx="2105025" cy="1014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18900000">
            <a:off x="2952751" y="1234339"/>
            <a:ext cx="5349874" cy="2752725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5293" y="2768206"/>
            <a:ext cx="2638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dirty="0" smtClean="0">
                <a:solidFill>
                  <a:srgbClr val="FFFFFF"/>
                </a:solidFill>
              </a:rPr>
              <a:t>[</a:t>
            </a:r>
            <a:r>
              <a:rPr lang="en-US" sz="2000" dirty="0" err="1" smtClean="0">
                <a:solidFill>
                  <a:srgbClr val="FFFFFF"/>
                </a:solidFill>
              </a:rPr>
              <a:t>PaperA</a:t>
            </a:r>
            <a:r>
              <a:rPr lang="en-US" sz="2000" dirty="0" smtClean="0">
                <a:solidFill>
                  <a:srgbClr val="FFFFFF"/>
                </a:solidFill>
              </a:rPr>
              <a:t>]=</a:t>
            </a:r>
            <a:r>
              <a:rPr lang="en-US" sz="2000" dirty="0">
                <a:solidFill>
                  <a:srgbClr val="FFFFFF"/>
                </a:solidFill>
              </a:rPr>
              <a:t>=</a:t>
            </a:r>
            <a:r>
              <a:rPr lang="en-US" sz="2000" dirty="0" smtClean="0">
                <a:solidFill>
                  <a:srgbClr val="FFFFFF"/>
                </a:solidFill>
              </a:rPr>
              <a:t>&gt;[</a:t>
            </a:r>
            <a:r>
              <a:rPr lang="en-US" sz="2000" dirty="0" err="1" smtClean="0">
                <a:solidFill>
                  <a:srgbClr val="FFFFFF"/>
                </a:solidFill>
              </a:rPr>
              <a:t>PaperB</a:t>
            </a:r>
            <a:r>
              <a:rPr lang="en-US" sz="2000" dirty="0" smtClean="0">
                <a:solidFill>
                  <a:srgbClr val="FFFFFF"/>
                </a:solidFill>
              </a:rPr>
              <a:t>]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8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42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72485" y="1611494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9125" y="511430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59760" y="3663333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3198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6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43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72485" y="1611494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9125" y="511430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59760" y="3663333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3198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11142" y="2212181"/>
            <a:ext cx="1412875" cy="139430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9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44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0973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15" idx="3"/>
            <a:endCxn id="16" idx="1"/>
          </p:cNvCxnSpPr>
          <p:nvPr/>
        </p:nvCxnSpPr>
        <p:spPr>
          <a:xfrm flipV="1">
            <a:off x="3347767" y="961468"/>
            <a:ext cx="1567133" cy="190930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7" idx="1"/>
          </p:cNvCxnSpPr>
          <p:nvPr/>
        </p:nvCxnSpPr>
        <p:spPr>
          <a:xfrm flipV="1">
            <a:off x="3347767" y="1504263"/>
            <a:ext cx="1567132" cy="136651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1"/>
          </p:cNvCxnSpPr>
          <p:nvPr/>
        </p:nvCxnSpPr>
        <p:spPr>
          <a:xfrm flipV="1">
            <a:off x="3347767" y="2080048"/>
            <a:ext cx="1567132" cy="79072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24" idx="1"/>
          </p:cNvCxnSpPr>
          <p:nvPr/>
        </p:nvCxnSpPr>
        <p:spPr>
          <a:xfrm>
            <a:off x="3347767" y="2870776"/>
            <a:ext cx="1567133" cy="288527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3" idx="1"/>
          </p:cNvCxnSpPr>
          <p:nvPr/>
        </p:nvCxnSpPr>
        <p:spPr>
          <a:xfrm>
            <a:off x="3347767" y="2870776"/>
            <a:ext cx="1567133" cy="230948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19" idx="1"/>
          </p:cNvCxnSpPr>
          <p:nvPr/>
        </p:nvCxnSpPr>
        <p:spPr>
          <a:xfrm flipV="1">
            <a:off x="3347767" y="2720358"/>
            <a:ext cx="1567132" cy="15041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20" idx="1"/>
          </p:cNvCxnSpPr>
          <p:nvPr/>
        </p:nvCxnSpPr>
        <p:spPr>
          <a:xfrm>
            <a:off x="3347767" y="2870776"/>
            <a:ext cx="1567132" cy="42536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21" idx="1"/>
          </p:cNvCxnSpPr>
          <p:nvPr/>
        </p:nvCxnSpPr>
        <p:spPr>
          <a:xfrm>
            <a:off x="3347767" y="2870776"/>
            <a:ext cx="1567133" cy="109339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  <a:endCxn id="22" idx="1"/>
          </p:cNvCxnSpPr>
          <p:nvPr/>
        </p:nvCxnSpPr>
        <p:spPr>
          <a:xfrm>
            <a:off x="3347767" y="2870776"/>
            <a:ext cx="1567133" cy="166917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9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45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22250" y="555625"/>
            <a:ext cx="4159250" cy="57054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778375" y="555625"/>
            <a:ext cx="4159250" cy="57054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1500" y="6356350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650" y="63521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09738" y="2720358"/>
            <a:ext cx="938029" cy="3008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14900" y="772490"/>
            <a:ext cx="3403600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14899" y="131528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14899" y="189107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14899" y="2531380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14899" y="3107165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14900" y="377519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14900" y="435097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14900" y="4991286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14900" y="5567071"/>
            <a:ext cx="3839135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15" idx="3"/>
            <a:endCxn id="16" idx="1"/>
          </p:cNvCxnSpPr>
          <p:nvPr/>
        </p:nvCxnSpPr>
        <p:spPr>
          <a:xfrm flipV="1">
            <a:off x="3347767" y="961468"/>
            <a:ext cx="1567133" cy="190930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7" idx="1"/>
          </p:cNvCxnSpPr>
          <p:nvPr/>
        </p:nvCxnSpPr>
        <p:spPr>
          <a:xfrm flipV="1">
            <a:off x="3347767" y="1504263"/>
            <a:ext cx="1567132" cy="136651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1"/>
          </p:cNvCxnSpPr>
          <p:nvPr/>
        </p:nvCxnSpPr>
        <p:spPr>
          <a:xfrm flipV="1">
            <a:off x="3347767" y="2080048"/>
            <a:ext cx="1567132" cy="79072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24" idx="1"/>
          </p:cNvCxnSpPr>
          <p:nvPr/>
        </p:nvCxnSpPr>
        <p:spPr>
          <a:xfrm>
            <a:off x="3347767" y="2870776"/>
            <a:ext cx="1567133" cy="288527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3" idx="1"/>
          </p:cNvCxnSpPr>
          <p:nvPr/>
        </p:nvCxnSpPr>
        <p:spPr>
          <a:xfrm>
            <a:off x="3347767" y="2870776"/>
            <a:ext cx="1567133" cy="230948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19" idx="1"/>
          </p:cNvCxnSpPr>
          <p:nvPr/>
        </p:nvCxnSpPr>
        <p:spPr>
          <a:xfrm flipV="1">
            <a:off x="3347767" y="2720358"/>
            <a:ext cx="1567132" cy="15041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20" idx="1"/>
          </p:cNvCxnSpPr>
          <p:nvPr/>
        </p:nvCxnSpPr>
        <p:spPr>
          <a:xfrm>
            <a:off x="3347767" y="2870776"/>
            <a:ext cx="1567132" cy="42536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21" idx="1"/>
          </p:cNvCxnSpPr>
          <p:nvPr/>
        </p:nvCxnSpPr>
        <p:spPr>
          <a:xfrm>
            <a:off x="3347767" y="2870776"/>
            <a:ext cx="1567133" cy="1093393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  <a:endCxn id="22" idx="1"/>
          </p:cNvCxnSpPr>
          <p:nvPr/>
        </p:nvCxnSpPr>
        <p:spPr>
          <a:xfrm>
            <a:off x="3347767" y="2870776"/>
            <a:ext cx="1567133" cy="166917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62115" y="2141981"/>
            <a:ext cx="933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 dirty="0" smtClean="0">
                <a:solidFill>
                  <a:srgbClr val="FF0000"/>
                </a:solidFill>
              </a:rPr>
              <a:t>?</a:t>
            </a:r>
            <a:endParaRPr lang="en-US" sz="1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78115"/>
              </p:ext>
            </p:extLst>
          </p:nvPr>
        </p:nvGraphicFramePr>
        <p:xfrm>
          <a:off x="317498" y="1397000"/>
          <a:ext cx="8436537" cy="495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877"/>
                <a:gridCol w="1190625"/>
                <a:gridCol w="2254250"/>
                <a:gridCol w="2746375"/>
                <a:gridCol w="1594410"/>
              </a:tblGrid>
              <a:tr h="768647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Cite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Provenance</a:t>
                      </a:r>
                      <a:endParaRPr lang="en-US" dirty="0"/>
                    </a:p>
                  </a:txBody>
                  <a:tcPr/>
                </a:tc>
              </a:tr>
              <a:tr h="768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132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X98-1031==&gt;</a:t>
                      </a:r>
                    </a:p>
                    <a:p>
                      <a:r>
                        <a:rPr lang="en-US" dirty="0" smtClean="0"/>
                        <a:t>X96-1049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…Penn Treebank 3 release (</a:t>
                      </a:r>
                      <a:r>
                        <a:rPr lang="en-US" b="1" dirty="0" smtClean="0"/>
                        <a:t>Marcus et al., 1993</a:t>
                      </a:r>
                      <a:r>
                        <a:rPr lang="en-US" dirty="0" smtClean="0"/>
                        <a:t>),</a:t>
                      </a:r>
                      <a:r>
                        <a:rPr lang="en-US" baseline="0" dirty="0" smtClean="0"/>
                        <a:t> the string in (1) is a variation…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…POS tagging</a:t>
                      </a:r>
                      <a:r>
                        <a:rPr lang="en-US" baseline="0" dirty="0" smtClean="0"/>
                        <a:t> phase is automatically parsed an…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 smtClean="0"/>
                        <a:t>?</a:t>
                      </a:r>
                      <a:endParaRPr lang="en-US" sz="5000" dirty="0"/>
                    </a:p>
                  </a:txBody>
                  <a:tcPr/>
                </a:tc>
              </a:tr>
              <a:tr h="132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X98-1031==&gt;</a:t>
                      </a:r>
                    </a:p>
                    <a:p>
                      <a:r>
                        <a:rPr lang="en-US" dirty="0" smtClean="0"/>
                        <a:t>X96-1049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…Penn Treebank 3 release (</a:t>
                      </a:r>
                      <a:r>
                        <a:rPr lang="en-US" b="1" dirty="0" smtClean="0"/>
                        <a:t>Marcus et al., 1993</a:t>
                      </a:r>
                      <a:r>
                        <a:rPr lang="en-US" dirty="0" smtClean="0"/>
                        <a:t>),</a:t>
                      </a:r>
                      <a:r>
                        <a:rPr lang="en-US" baseline="0" dirty="0" smtClean="0"/>
                        <a:t> the string in (1) is a variation…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…to annotate large corpora in the past</a:t>
                      </a:r>
                      <a:r>
                        <a:rPr lang="en-US" baseline="0" dirty="0" smtClean="0"/>
                        <a:t> have…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dirty="0" smtClean="0"/>
                        <a:t>?</a:t>
                      </a:r>
                      <a:endParaRPr lang="en-US" sz="5000" dirty="0"/>
                    </a:p>
                  </a:txBody>
                  <a:tcPr/>
                </a:tc>
              </a:tr>
              <a:tr h="768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6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Collecting Annotation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Collecting Annotation – 1</a:t>
            </a:r>
            <a:r>
              <a:rPr lang="en-US" sz="3600" baseline="30000" dirty="0"/>
              <a:t>st</a:t>
            </a:r>
            <a:r>
              <a:rPr lang="en-US" sz="3600" dirty="0"/>
              <a:t>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1141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Supplied plain text files of citing &amp; cited papers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Annotate by line number range. E.g. </a:t>
            </a:r>
            <a:r>
              <a:rPr lang="en-US" sz="2800" b="1" dirty="0" smtClean="0"/>
              <a:t>L12-55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Build a web interface annotation framework to help annotators select these lines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2 means: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Collect from NUS students (close supervision)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Amazon Mechanical Turk (crowdsourcing; large scale)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NUS Institutional Review Board (IRB)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Applied and approved</a:t>
            </a:r>
          </a:p>
          <a:p>
            <a:pPr>
              <a:buFont typeface="Arial"/>
              <a:buChar char="•"/>
            </a:pPr>
            <a:endParaRPr lang="en-US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49</a:t>
            </a:fld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867240" y="1436230"/>
            <a:ext cx="3336199" cy="442963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4914900" y="1436230"/>
            <a:ext cx="3336199" cy="4429637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00346" y="2993407"/>
            <a:ext cx="2404127" cy="7710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 Context</a:t>
            </a:r>
            <a:endParaRPr lang="en-US" dirty="0"/>
          </a:p>
        </p:txBody>
      </p:sp>
      <p:pic>
        <p:nvPicPr>
          <p:cNvPr id="9" name="Picture 8" descr="Screen Shot 2012-11-01 at 7.4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4" y="2056074"/>
            <a:ext cx="3103782" cy="33609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39" y="5971698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191" y="59731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4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“…the </a:t>
            </a:r>
            <a:r>
              <a:rPr lang="en-US" sz="2800" dirty="0"/>
              <a:t>measure of sense similarity. Lexical Chains Lexical cohesion is often represented via </a:t>
            </a:r>
            <a:r>
              <a:rPr lang="en-US" sz="2800" dirty="0">
                <a:solidFill>
                  <a:srgbClr val="FFFF00"/>
                </a:solidFill>
              </a:rPr>
              <a:t>lexical chains</a:t>
            </a:r>
            <a:r>
              <a:rPr lang="en-US" sz="2800" dirty="0"/>
              <a:t>, i.e., sequences of related words spanning a topical text unit </a:t>
            </a:r>
            <a:r>
              <a:rPr lang="en-US" sz="2800" dirty="0">
                <a:solidFill>
                  <a:srgbClr val="FFFF00"/>
                </a:solidFill>
              </a:rPr>
              <a:t>(Morris and </a:t>
            </a:r>
            <a:r>
              <a:rPr lang="en-US" sz="2800" dirty="0" err="1">
                <a:solidFill>
                  <a:srgbClr val="FFFF00"/>
                </a:solidFill>
              </a:rPr>
              <a:t>Hirst</a:t>
            </a:r>
            <a:r>
              <a:rPr lang="en-US" sz="2800" dirty="0">
                <a:solidFill>
                  <a:srgbClr val="FFFF00"/>
                </a:solidFill>
              </a:rPr>
              <a:t>, 1991)</a:t>
            </a:r>
            <a:r>
              <a:rPr lang="en-US" sz="2800" dirty="0"/>
              <a:t>. Algorithms for computing lexical chains often perform WSD before inferring which words are semantically </a:t>
            </a:r>
            <a:r>
              <a:rPr lang="en-US" sz="2800" dirty="0" err="1" smtClean="0"/>
              <a:t>relat</a:t>
            </a:r>
            <a:r>
              <a:rPr lang="en-US" sz="2800" dirty="0" smtClean="0"/>
              <a:t>…”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51F6-D553-9D4F-A163-8EF7FD130094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Brody et al., 2006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Collecting Annotation – 1</a:t>
            </a:r>
            <a:r>
              <a:rPr lang="en-US" sz="3600" baseline="30000" dirty="0"/>
              <a:t>st</a:t>
            </a:r>
            <a:r>
              <a:rPr lang="en-US" sz="3600" dirty="0"/>
              <a:t>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16"/>
            <a:ext cx="7770813" cy="4257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After a trial round of annotation: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Annotation task is </a:t>
            </a:r>
            <a:r>
              <a:rPr lang="en-US" sz="2800" dirty="0" smtClean="0"/>
              <a:t>difficult</a:t>
            </a:r>
            <a:endParaRPr lang="en-US" sz="28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Need to understand content</a:t>
            </a:r>
            <a:r>
              <a:rPr lang="en-US" sz="2200" dirty="0" smtClean="0"/>
              <a:t>; Need </a:t>
            </a:r>
            <a:r>
              <a:rPr lang="en-US" sz="2200" dirty="0" smtClean="0"/>
              <a:t>research experience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Annotation scheme is too tricky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Annotating by line number is bad idea. Difficult to judge correctness; not discrete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Annotation: </a:t>
            </a:r>
            <a:r>
              <a:rPr lang="en-US" sz="2000" b="1" dirty="0" smtClean="0"/>
              <a:t>L12-55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Prediction: </a:t>
            </a:r>
            <a:r>
              <a:rPr lang="en-US" sz="2000" b="1" dirty="0" smtClean="0"/>
              <a:t>L50-78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Overlap? </a:t>
            </a:r>
            <a:r>
              <a:rPr lang="en-US" sz="2000" dirty="0" smtClean="0"/>
              <a:t>Yes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Correct</a:t>
            </a:r>
            <a:r>
              <a:rPr lang="en-US" sz="2000" dirty="0" smtClean="0"/>
              <a:t>?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1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Collecting Annotation – 1</a:t>
            </a:r>
            <a:r>
              <a:rPr lang="en-US" sz="3600" baseline="30000" dirty="0"/>
              <a:t>st</a:t>
            </a:r>
            <a:r>
              <a:rPr lang="en-US" sz="3600" dirty="0"/>
              <a:t>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1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Annotations do not agree among annotators</a:t>
            </a:r>
          </a:p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W98-1241==&gt;W97-</a:t>
            </a:r>
            <a:r>
              <a:rPr lang="en-US" sz="2000" dirty="0" smtClean="0"/>
              <a:t>1011,</a:t>
            </a:r>
            <a:r>
              <a:rPr lang="en-US" sz="2000" b="1" dirty="0" smtClean="0">
                <a:solidFill>
                  <a:srgbClr val="FFFF00"/>
                </a:solidFill>
              </a:rPr>
              <a:t>276</a:t>
            </a:r>
            <a:r>
              <a:rPr lang="en-US" sz="2000" b="1" dirty="0">
                <a:solidFill>
                  <a:srgbClr val="FFFF00"/>
                </a:solidFill>
              </a:rPr>
              <a:t>-285!502-</a:t>
            </a:r>
            <a:r>
              <a:rPr lang="en-US" sz="2000" b="1" dirty="0" smtClean="0">
                <a:solidFill>
                  <a:srgbClr val="FFFF00"/>
                </a:solidFill>
              </a:rPr>
              <a:t>518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W98-1241==&gt;W97-1011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FFFF00"/>
                </a:solidFill>
              </a:rPr>
              <a:t>General</a:t>
            </a: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W98-1241==&gt;W97-</a:t>
            </a:r>
            <a:r>
              <a:rPr lang="en-US" sz="2000" dirty="0" smtClean="0"/>
              <a:t>1011,</a:t>
            </a:r>
            <a:r>
              <a:rPr lang="en-US" sz="2000" b="1" dirty="0" smtClean="0">
                <a:solidFill>
                  <a:srgbClr val="FFFF00"/>
                </a:solidFill>
              </a:rPr>
              <a:t>74</a:t>
            </a:r>
            <a:r>
              <a:rPr lang="en-US" sz="2000" b="1" dirty="0">
                <a:solidFill>
                  <a:srgbClr val="FFFF00"/>
                </a:solidFill>
              </a:rPr>
              <a:t>-97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Annotate by fragments. Use </a:t>
            </a:r>
            <a:r>
              <a:rPr lang="en-US" sz="2800" dirty="0" err="1" smtClean="0"/>
              <a:t>ParsCit</a:t>
            </a:r>
            <a:r>
              <a:rPr lang="en-US" sz="2800" dirty="0" smtClean="0"/>
              <a:t> [</a:t>
            </a:r>
            <a:r>
              <a:rPr lang="en-US" sz="2800" dirty="0" err="1" smtClean="0"/>
              <a:t>Councill</a:t>
            </a:r>
            <a:r>
              <a:rPr lang="en-US" sz="2800" dirty="0" smtClean="0"/>
              <a:t> et al, 2008] for parse cited paper into logical structures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For each citation, for each context, for each fragment, annotate with labels: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General (g)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Specific-Yes (y)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Specific-No (n)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Only one annotator – myself.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53</a:t>
            </a:fld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867240" y="1436230"/>
            <a:ext cx="3336199" cy="442963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4914900" y="1436230"/>
            <a:ext cx="3336199" cy="4429637"/>
          </a:xfrm>
          <a:prstGeom prst="round1Rect">
            <a:avLst/>
          </a:prstGeom>
          <a:solidFill>
            <a:srgbClr val="F887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0346" y="2993407"/>
            <a:ext cx="2404127" cy="7710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 Context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16839" y="5971698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191" y="59731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246743" y="1693240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46743" y="2328209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46743" y="2978295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3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46743" y="4022665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46743" y="5065820"/>
            <a:ext cx="2646052" cy="3779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63395" y="4565704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3" idx="1"/>
          </p:cNvCxnSpPr>
          <p:nvPr/>
        </p:nvCxnSpPr>
        <p:spPr>
          <a:xfrm flipV="1">
            <a:off x="3704473" y="1882218"/>
            <a:ext cx="1542270" cy="1496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704473" y="2517187"/>
            <a:ext cx="1542270" cy="861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3" idx="1"/>
          </p:cNvCxnSpPr>
          <p:nvPr/>
        </p:nvCxnSpPr>
        <p:spPr>
          <a:xfrm flipV="1">
            <a:off x="3704473" y="3167273"/>
            <a:ext cx="1542270" cy="2116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4" idx="1"/>
          </p:cNvCxnSpPr>
          <p:nvPr/>
        </p:nvCxnSpPr>
        <p:spPr>
          <a:xfrm>
            <a:off x="3704473" y="3378922"/>
            <a:ext cx="1542270" cy="832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5" idx="1"/>
          </p:cNvCxnSpPr>
          <p:nvPr/>
        </p:nvCxnSpPr>
        <p:spPr>
          <a:xfrm>
            <a:off x="3704473" y="3378922"/>
            <a:ext cx="1542270" cy="1875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…learning </a:t>
            </a:r>
            <a:r>
              <a:rPr lang="en-US" dirty="0"/>
              <a:t>algorithm used on our experiments. </a:t>
            </a:r>
            <a:r>
              <a:rPr lang="en-US" b="1" dirty="0">
                <a:solidFill>
                  <a:srgbClr val="FFFF00"/>
                </a:solidFill>
              </a:rPr>
              <a:t>3.1 Using Internet As </a:t>
            </a:r>
            <a:r>
              <a:rPr lang="en-US" b="1" dirty="0" err="1">
                <a:solidFill>
                  <a:srgbClr val="FFFF00"/>
                </a:solidFill>
              </a:rPr>
              <a:t>Kilgarriff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 err="1">
                <a:solidFill>
                  <a:srgbClr val="FFFF00"/>
                </a:solidFill>
              </a:rPr>
              <a:t>Grefenstette</a:t>
            </a:r>
            <a:r>
              <a:rPr lang="en-US" b="1" dirty="0">
                <a:solidFill>
                  <a:srgbClr val="FFFF00"/>
                </a:solidFill>
              </a:rPr>
              <a:t> wrote, the Internet is a </a:t>
            </a:r>
            <a:r>
              <a:rPr lang="en-US" b="1" dirty="0">
                <a:solidFill>
                  <a:srgbClr val="3366FF"/>
                </a:solidFill>
              </a:rPr>
              <a:t>fabulous linguists’ playground 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err="1">
                <a:solidFill>
                  <a:srgbClr val="FFFF00"/>
                </a:solidFill>
              </a:rPr>
              <a:t>Kilgarriff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 err="1">
                <a:solidFill>
                  <a:srgbClr val="FFFF00"/>
                </a:solidFill>
              </a:rPr>
              <a:t>Grefenstette</a:t>
            </a:r>
            <a:r>
              <a:rPr lang="en-US" b="1" dirty="0">
                <a:solidFill>
                  <a:srgbClr val="FFFF00"/>
                </a:solidFill>
              </a:rPr>
              <a:t>, 2003).</a:t>
            </a:r>
            <a:r>
              <a:rPr lang="en-US" dirty="0"/>
              <a:t> It has become the greatest information source available worldwide, </a:t>
            </a:r>
            <a:r>
              <a:rPr lang="en-US" dirty="0" smtClean="0"/>
              <a:t>an…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Web, teeming as it is with language data, of all manner of varieties and languages, in vast quantity and freely available, is a </a:t>
            </a:r>
            <a:r>
              <a:rPr lang="en-US" b="1" dirty="0">
                <a:solidFill>
                  <a:srgbClr val="3366FF"/>
                </a:solidFill>
              </a:rPr>
              <a:t>fabulous linguists’ playground</a:t>
            </a:r>
            <a:r>
              <a:rPr lang="en-US" b="1" dirty="0"/>
              <a:t>.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This special issue of Computational Linguistics explores ways in which this dream is being explored.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…than </a:t>
            </a:r>
            <a:r>
              <a:rPr lang="en-US" dirty="0"/>
              <a:t>for English and Spanish. </a:t>
            </a:r>
            <a:r>
              <a:rPr lang="en-US" b="1" dirty="0">
                <a:solidFill>
                  <a:srgbClr val="FFFF00"/>
                </a:solidFill>
              </a:rPr>
              <a:t>Estimates reported in (</a:t>
            </a:r>
            <a:r>
              <a:rPr lang="en-US" b="1" dirty="0" err="1">
                <a:solidFill>
                  <a:srgbClr val="FFFF00"/>
                </a:solidFill>
              </a:rPr>
              <a:t>Kilgarriff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 err="1">
                <a:solidFill>
                  <a:srgbClr val="FFFF00"/>
                </a:solidFill>
              </a:rPr>
              <a:t>Grefenstette</a:t>
            </a:r>
            <a:r>
              <a:rPr lang="en-US" b="1" dirty="0">
                <a:solidFill>
                  <a:srgbClr val="FFFF00"/>
                </a:solidFill>
              </a:rPr>
              <a:t>, 2003) show that for Italian the web size in words is </a:t>
            </a:r>
            <a:r>
              <a:rPr lang="en-US" b="1" dirty="0">
                <a:solidFill>
                  <a:srgbClr val="3366FF"/>
                </a:solidFill>
              </a:rPr>
              <a:t>1,845,026,000</a:t>
            </a:r>
            <a:r>
              <a:rPr lang="en-US" b="1" dirty="0">
                <a:solidFill>
                  <a:srgbClr val="FFFF00"/>
                </a:solidFill>
              </a:rPr>
              <a:t>; while for English and Spanish the web sizes are </a:t>
            </a:r>
            <a:r>
              <a:rPr lang="en-US" b="1" dirty="0">
                <a:solidFill>
                  <a:srgbClr val="3366FF"/>
                </a:solidFill>
              </a:rPr>
              <a:t>76,598,718,000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3366FF"/>
                </a:solidFill>
              </a:rPr>
              <a:t>2,658,631,000</a:t>
            </a:r>
            <a:r>
              <a:rPr lang="en-US" b="1" dirty="0">
                <a:solidFill>
                  <a:srgbClr val="FFFF00"/>
                </a:solidFill>
              </a:rPr>
              <a:t> respectively.</a:t>
            </a:r>
            <a:r>
              <a:rPr lang="en-US" dirty="0"/>
              <a:t> Thus our </a:t>
            </a:r>
            <a:r>
              <a:rPr lang="en-US" dirty="0" smtClean="0"/>
              <a:t>method…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/>
              <a:t>1,333,664,000 Estonian 98,066,000 Italian </a:t>
            </a:r>
            <a:r>
              <a:rPr lang="en-US" b="1" dirty="0">
                <a:solidFill>
                  <a:srgbClr val="3366FF"/>
                </a:solidFill>
              </a:rPr>
              <a:t>1,845,026,000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Slovenian 119,153,000 Spanish </a:t>
            </a:r>
            <a:r>
              <a:rPr lang="en-US" b="1" dirty="0">
                <a:solidFill>
                  <a:srgbClr val="3366FF"/>
                </a:solidFill>
              </a:rPr>
              <a:t>2,658,631,000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Croatian 136,073,000 French 3,836,874,000 Malay 157,241,000 German 7,035,850,000 Turkish 187,356,000 English </a:t>
            </a:r>
            <a:r>
              <a:rPr lang="en-US" b="1" dirty="0">
                <a:solidFill>
                  <a:srgbClr val="3366FF"/>
                </a:solidFill>
              </a:rPr>
              <a:t>76,598,718,000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4E70-D94B-9D49-902A-5B23FAE68F2B}" type="datetime1">
              <a:rPr lang="en-SG" smtClean="0"/>
              <a:t>18/11/12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890124"/>
              </p:ext>
            </p:extLst>
          </p:nvPr>
        </p:nvGraphicFramePr>
        <p:xfrm>
          <a:off x="685800" y="1868488"/>
          <a:ext cx="7770814" cy="30188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85407"/>
                <a:gridCol w="3885407"/>
              </a:tblGrid>
              <a:tr h="810199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</a:tr>
              <a:tr h="810199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Cite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 (7.6% Specific)</a:t>
                      </a:r>
                      <a:endParaRPr lang="en-US" dirty="0"/>
                    </a:p>
                  </a:txBody>
                  <a:tcPr/>
                </a:tc>
              </a:tr>
              <a:tr h="1398425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Fragments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30943 (0.09%</a:t>
                      </a:r>
                      <a:r>
                        <a:rPr lang="en-US" baseline="0" dirty="0" smtClean="0"/>
                        <a:t> Specific-Yes, 12.9% Specific-No)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3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Specific citations can be categorized into 4 sub-classes: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 refer to digits/numerical figures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 refer to term definitions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 refer to algorithm/theorem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 quote</a:t>
            </a:r>
          </a:p>
          <a:p>
            <a:pPr marL="0" indent="0">
              <a:buNone/>
            </a:pPr>
            <a:r>
              <a:rPr lang="en-US" sz="2800" dirty="0" smtClean="0"/>
              <a:t>(For this corpus only)</a:t>
            </a:r>
          </a:p>
        </p:txBody>
      </p:sp>
    </p:spTree>
    <p:extLst>
      <p:ext uri="{BB962C8B-B14F-4D97-AF65-F5344CB8AC3E}">
        <p14:creationId xmlns:p14="http://schemas.microsoft.com/office/powerpoint/2010/main" val="386233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850C-083C-A841-9E83-C09C471BD46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Solorio et al., 2004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“…number of Italian documents available on Internet is much smaller than for English and Spanish: Estimates reported in </a:t>
            </a:r>
            <a:r>
              <a:rPr lang="en-US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 err="1" smtClean="0">
                <a:solidFill>
                  <a:srgbClr val="FFFF00"/>
                </a:solidFill>
              </a:rPr>
              <a:t>Kilgarriff</a:t>
            </a:r>
            <a:r>
              <a:rPr lang="en-US" sz="2800" dirty="0" smtClean="0">
                <a:solidFill>
                  <a:srgbClr val="FFFF00"/>
                </a:solidFill>
              </a:rPr>
              <a:t> and </a:t>
            </a:r>
            <a:r>
              <a:rPr lang="en-US" sz="2800" dirty="0" err="1" smtClean="0">
                <a:solidFill>
                  <a:srgbClr val="FFFF00"/>
                </a:solidFill>
              </a:rPr>
              <a:t>Grefenstette</a:t>
            </a:r>
            <a:r>
              <a:rPr lang="en-US" sz="2800" dirty="0" smtClean="0">
                <a:solidFill>
                  <a:srgbClr val="FFFF00"/>
                </a:solidFill>
              </a:rPr>
              <a:t>, 2003)</a:t>
            </a:r>
            <a:r>
              <a:rPr lang="en-US" sz="2800" dirty="0" smtClean="0"/>
              <a:t> show that for Italian the web size in words in </a:t>
            </a:r>
            <a:r>
              <a:rPr lang="en-US" sz="2800" dirty="0" smtClean="0">
                <a:solidFill>
                  <a:srgbClr val="FFFF00"/>
                </a:solidFill>
              </a:rPr>
              <a:t>1,845,026,000</a:t>
            </a:r>
            <a:r>
              <a:rPr lang="en-US" sz="2800" dirty="0" smtClean="0"/>
              <a:t>; while for English and Spanish the web size are </a:t>
            </a:r>
            <a:r>
              <a:rPr lang="en-US" sz="2800" dirty="0" smtClean="0">
                <a:solidFill>
                  <a:srgbClr val="FFFF00"/>
                </a:solidFill>
              </a:rPr>
              <a:t>76,598,718,000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FF00"/>
                </a:solidFill>
              </a:rPr>
              <a:t>2,658,631,000 </a:t>
            </a:r>
            <a:r>
              <a:rPr lang="en-US" sz="2800" dirty="0" smtClean="0"/>
              <a:t>respectively. Thus our method was not able to extract as much information as for the other two languages.”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65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85800" y="4270375"/>
            <a:ext cx="7934325" cy="19367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5800" y="889001"/>
            <a:ext cx="7934325" cy="30956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921000" y="4476750"/>
            <a:ext cx="2079625" cy="13493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91727"/>
            <a:ext cx="7770813" cy="1429871"/>
          </a:xfrm>
        </p:spPr>
        <p:txBody>
          <a:bodyPr/>
          <a:lstStyle/>
          <a:p>
            <a:r>
              <a:rPr lang="en-US" dirty="0" smtClean="0"/>
              <a:t>Two-tier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098841" y="1119861"/>
            <a:ext cx="969269" cy="1208327"/>
            <a:chOff x="492125" y="1397000"/>
            <a:chExt cx="1416050" cy="1765300"/>
          </a:xfrm>
          <a:solidFill>
            <a:schemeClr val="tx1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492125" y="13970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525" y="15494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6925" y="17018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98841" y="2580361"/>
            <a:ext cx="969269" cy="1208327"/>
            <a:chOff x="492125" y="1397000"/>
            <a:chExt cx="1416050" cy="1765300"/>
          </a:xfrm>
          <a:solidFill>
            <a:schemeClr val="tx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492125" y="13970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4525" y="15494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925" y="17018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77305" y="1667792"/>
            <a:ext cx="969269" cy="1208327"/>
            <a:chOff x="3744465" y="1493167"/>
            <a:chExt cx="969269" cy="1208327"/>
          </a:xfrm>
          <a:solidFill>
            <a:schemeClr val="tx1">
              <a:lumMod val="75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3744465" y="1493167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48781" y="1597483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53097" y="1701799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218518" y="1724024"/>
            <a:ext cx="760637" cy="9996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ecision 30"/>
          <p:cNvSpPr/>
          <p:nvPr/>
        </p:nvSpPr>
        <p:spPr>
          <a:xfrm>
            <a:off x="5349875" y="2223872"/>
            <a:ext cx="532073" cy="3564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18518" y="4781549"/>
            <a:ext cx="760637" cy="9996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26243" y="4638674"/>
            <a:ext cx="760637" cy="9996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58567" y="4638674"/>
            <a:ext cx="760637" cy="9996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62651" y="4467226"/>
            <a:ext cx="2079625" cy="13493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67894" y="4629150"/>
            <a:ext cx="760637" cy="9996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200218" y="4629150"/>
            <a:ext cx="760637" cy="9996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81628" y="4979313"/>
            <a:ext cx="603250" cy="2276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0325" y="3615293"/>
            <a:ext cx="109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325" y="4250293"/>
            <a:ext cx="136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Second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76725" y="2723719"/>
            <a:ext cx="11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Cite 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7305" y="2913187"/>
            <a:ext cx="105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Contexts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1312" y="25208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1571" y="1772108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5037" y="3098369"/>
            <a:ext cx="94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577172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Specific 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66908" y="5806043"/>
            <a:ext cx="1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Citing-Cited Pairs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6750" y="578485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Provenance found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Elbow Connector 52"/>
          <p:cNvCxnSpPr>
            <a:stCxn id="29" idx="3"/>
            <a:endCxn id="26" idx="1"/>
          </p:cNvCxnSpPr>
          <p:nvPr/>
        </p:nvCxnSpPr>
        <p:spPr>
          <a:xfrm flipV="1">
            <a:off x="1979155" y="2167640"/>
            <a:ext cx="1398150" cy="562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31" idx="1"/>
          </p:cNvCxnSpPr>
          <p:nvPr/>
        </p:nvCxnSpPr>
        <p:spPr>
          <a:xfrm>
            <a:off x="4346574" y="2376272"/>
            <a:ext cx="1003301" cy="258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1" idx="0"/>
            <a:endCxn id="14" idx="1"/>
          </p:cNvCxnSpPr>
          <p:nvPr/>
        </p:nvCxnSpPr>
        <p:spPr>
          <a:xfrm rot="5400000" flipH="1" flipV="1">
            <a:off x="6055295" y="1180327"/>
            <a:ext cx="604163" cy="1482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1" idx="2"/>
            <a:endCxn id="22" idx="1"/>
          </p:cNvCxnSpPr>
          <p:nvPr/>
        </p:nvCxnSpPr>
        <p:spPr>
          <a:xfrm rot="16200000" flipH="1">
            <a:off x="6107452" y="2088820"/>
            <a:ext cx="499848" cy="1482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32" idx="1"/>
          </p:cNvCxnSpPr>
          <p:nvPr/>
        </p:nvCxnSpPr>
        <p:spPr>
          <a:xfrm flipH="1">
            <a:off x="1218518" y="3283035"/>
            <a:ext cx="6963000" cy="1998362"/>
          </a:xfrm>
          <a:prstGeom prst="bentConnector5">
            <a:avLst>
              <a:gd name="adj1" fmla="val -3283"/>
              <a:gd name="adj2" fmla="val 42114"/>
              <a:gd name="adj3" fmla="val 103283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3"/>
            <a:endCxn id="35" idx="1"/>
          </p:cNvCxnSpPr>
          <p:nvPr/>
        </p:nvCxnSpPr>
        <p:spPr>
          <a:xfrm flipV="1">
            <a:off x="1979155" y="5151438"/>
            <a:ext cx="941845" cy="1299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5" idx="3"/>
            <a:endCxn id="36" idx="1"/>
          </p:cNvCxnSpPr>
          <p:nvPr/>
        </p:nvCxnSpPr>
        <p:spPr>
          <a:xfrm flipV="1">
            <a:off x="5000625" y="5141914"/>
            <a:ext cx="1062026" cy="95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07417" y="47725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9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GvS</a:t>
            </a:r>
            <a:r>
              <a:rPr lang="en-US" dirty="0"/>
              <a:t> (1</a:t>
            </a:r>
            <a:r>
              <a:rPr lang="en-US" baseline="30000" dirty="0"/>
              <a:t>st</a:t>
            </a:r>
            <a:r>
              <a:rPr lang="en-US" dirty="0"/>
              <a:t> tier)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904910"/>
              </p:ext>
            </p:extLst>
          </p:nvPr>
        </p:nvGraphicFramePr>
        <p:xfrm>
          <a:off x="685800" y="1868488"/>
          <a:ext cx="7770814" cy="30188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85407"/>
                <a:gridCol w="3885407"/>
              </a:tblGrid>
              <a:tr h="81019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Statistics</a:t>
                      </a:r>
                      <a:endParaRPr lang="en-US" sz="2200" dirty="0"/>
                    </a:p>
                  </a:txBody>
                  <a:tcPr/>
                </a:tc>
              </a:tr>
              <a:tr h="81019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No. of Cite Links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275 (7.6% Specific)</a:t>
                      </a:r>
                      <a:endParaRPr lang="en-US" sz="2200" dirty="0"/>
                    </a:p>
                  </a:txBody>
                  <a:tcPr/>
                </a:tc>
              </a:tr>
              <a:tr h="139842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No. of Fragments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30943 (0.09%</a:t>
                      </a:r>
                      <a:r>
                        <a:rPr lang="en-US" sz="2200" baseline="0" dirty="0" smtClean="0"/>
                        <a:t> Specific-Yes, 12.9% Specific-No)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96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GvS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tier)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From annotations, this task is heavily skewed towards General citations (7.6% of Specific)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FFFF00"/>
                </a:solidFill>
              </a:rPr>
              <a:t>Filter</a:t>
            </a:r>
            <a:r>
              <a:rPr lang="en-US" sz="2800" dirty="0" smtClean="0"/>
              <a:t> out General citations, </a:t>
            </a:r>
            <a:r>
              <a:rPr lang="en-US" sz="2800" dirty="0" smtClean="0">
                <a:solidFill>
                  <a:srgbClr val="FFFF00"/>
                </a:solidFill>
              </a:rPr>
              <a:t>keep</a:t>
            </a:r>
            <a:r>
              <a:rPr lang="en-US" sz="2800" dirty="0" smtClean="0"/>
              <a:t> Specific citations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2-class citation classification task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Extract information from citing paper : citing sentence and citing context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i="1" dirty="0" err="1" smtClean="0"/>
              <a:t>GvS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A </a:t>
            </a:r>
            <a:r>
              <a:rPr lang="en-US" sz="2800" dirty="0" smtClean="0"/>
              <a:t>model built on </a:t>
            </a:r>
            <a:r>
              <a:rPr lang="en-US" sz="2800" dirty="0" smtClean="0"/>
              <a:t>skewed </a:t>
            </a:r>
            <a:r>
              <a:rPr lang="en-US" sz="2800" dirty="0" smtClean="0"/>
              <a:t>data would be biased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To address this problem, build model on artificially sample </a:t>
            </a:r>
            <a:r>
              <a:rPr lang="en-US" sz="2800" i="1" dirty="0" err="1" smtClean="0"/>
              <a:t>unskewed</a:t>
            </a:r>
            <a:r>
              <a:rPr lang="en-US" sz="2800" dirty="0" smtClean="0"/>
              <a:t> data.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1:1 General </a:t>
            </a:r>
            <a:r>
              <a:rPr lang="en-US" sz="2200" dirty="0" err="1" smtClean="0"/>
              <a:t>vs</a:t>
            </a:r>
            <a:r>
              <a:rPr lang="en-US" sz="2200" dirty="0" smtClean="0"/>
              <a:t> Specific instances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Gather all Specific + </a:t>
            </a:r>
            <a:r>
              <a:rPr lang="en-US" sz="2200" u="sng" dirty="0" smtClean="0"/>
              <a:t>randomly</a:t>
            </a:r>
            <a:r>
              <a:rPr lang="en-US" sz="2200" dirty="0" smtClean="0"/>
              <a:t> select same # of General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Appear unrealistic to use this ratio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We are building a model with balanced data to measure its ability to differentiate between the 2 types of citation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GvS</a:t>
            </a:r>
            <a:r>
              <a:rPr lang="en-US" dirty="0" smtClean="0"/>
              <a:t> 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401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Physical Features [Dong &amp; Schaffer, 2011]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Location – section where citing sentence is from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Popularity - # of citation marks in citing sentence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Density - # of unique citation marks in citing sentence and neighbor sentences</a:t>
            </a:r>
          </a:p>
          <a:p>
            <a:pPr lvl="1">
              <a:buFont typeface="Arial"/>
              <a:buChar char="•"/>
            </a:pPr>
            <a:r>
              <a:rPr lang="en-US" sz="2200" dirty="0" err="1" smtClean="0"/>
              <a:t>AvgDens</a:t>
            </a:r>
            <a:r>
              <a:rPr lang="en-US" sz="2200" dirty="0" smtClean="0"/>
              <a:t> – average of Density among citing and neighbor sentences</a:t>
            </a:r>
          </a:p>
          <a:p>
            <a:pPr marL="6350" indent="0">
              <a:buNone/>
            </a:pPr>
            <a:r>
              <a:rPr lang="en-US" dirty="0" smtClean="0"/>
              <a:t>Intuition: From our observations, citations in Evaluation section usually cite results from the same section in the cited paper. Thus </a:t>
            </a:r>
            <a:r>
              <a:rPr lang="en-US" i="1" dirty="0" smtClean="0"/>
              <a:t>location</a:t>
            </a:r>
            <a:r>
              <a:rPr lang="en-US" dirty="0" smtClean="0"/>
              <a:t> would suggest the type of citation. Also, General citations tend to have high # of citation marks within the sentences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GvS</a:t>
            </a:r>
            <a:r>
              <a:rPr lang="en-US" dirty="0" smtClean="0"/>
              <a:t> 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0172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Number Density (New)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Density of numerical figures in citing context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Intuition: Specific citations tend to refer to numerical figures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Published Year </a:t>
            </a:r>
            <a:r>
              <a:rPr lang="en-US" sz="2800" dirty="0"/>
              <a:t>Difference (New)</a:t>
            </a:r>
            <a:endParaRPr lang="en-US" sz="28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Large publishing time gap; Long term citations are usually for General </a:t>
            </a:r>
            <a:r>
              <a:rPr lang="en-US" sz="2200" dirty="0" smtClean="0"/>
              <a:t>purposes</a:t>
            </a: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GvS</a:t>
            </a:r>
            <a:r>
              <a:rPr lang="en-US" dirty="0" smtClean="0"/>
              <a:t> 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165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Citing Context’s Average </a:t>
            </a:r>
            <a:r>
              <a:rPr lang="en-US" sz="2800" dirty="0" err="1"/>
              <a:t>TFxIDF</a:t>
            </a:r>
            <a:r>
              <a:rPr lang="en-US" sz="2800" dirty="0"/>
              <a:t> weight (New)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Average number of </a:t>
            </a:r>
            <a:r>
              <a:rPr lang="en-US" sz="2200" i="1" dirty="0"/>
              <a:t>valuable</a:t>
            </a:r>
            <a:r>
              <a:rPr lang="en-US" sz="2200" dirty="0"/>
              <a:t> words determined by </a:t>
            </a:r>
            <a:r>
              <a:rPr lang="en-US" sz="2200" dirty="0" err="1"/>
              <a:t>TFxIDF</a:t>
            </a:r>
            <a:r>
              <a:rPr lang="en-US" sz="2200" dirty="0"/>
              <a:t>. Higher values suggest important, signature words pertinent to a specific claim. Thus, suggests a Specific </a:t>
            </a:r>
            <a:r>
              <a:rPr lang="en-US" sz="2200" dirty="0" smtClean="0"/>
              <a:t>citation</a:t>
            </a: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Cue </a:t>
            </a:r>
            <a:r>
              <a:rPr lang="en-US" sz="2800" dirty="0" smtClean="0"/>
              <a:t>Words [Dong &amp; Schaffer, 2011]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Count of specific cue words that appear in citing and neighbor sentences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Cue-General and </a:t>
            </a:r>
            <a:r>
              <a:rPr lang="en-US" sz="2200" dirty="0" smtClean="0"/>
              <a:t>Cue-</a:t>
            </a:r>
            <a:r>
              <a:rPr lang="en-US" sz="2200" dirty="0" err="1" smtClean="0"/>
              <a:t>Specifi</a:t>
            </a: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9307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Cue-</a:t>
            </a:r>
            <a:r>
              <a:rPr lang="en-US" dirty="0" smtClean="0"/>
              <a:t>General (31)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/>
              <a:t>proposed, propose, presented, present, suggested, suggests, described, describe, discuss, discussed, gave, introduction, introduced, shown, showed, sketched, sketch, talked, adopted, adopt, based, originated, originate, built, researchers, comparative, comparison, following, previously, </a:t>
            </a:r>
            <a:r>
              <a:rPr lang="en-US" dirty="0" smtClean="0"/>
              <a:t>previous</a:t>
            </a:r>
          </a:p>
          <a:p>
            <a:pPr>
              <a:buFont typeface="Arial"/>
              <a:buChar char="•"/>
            </a:pPr>
            <a:r>
              <a:rPr lang="en-US" dirty="0" smtClean="0"/>
              <a:t>Cue-</a:t>
            </a:r>
            <a:r>
              <a:rPr lang="en-US" dirty="0" smtClean="0"/>
              <a:t>Specific (21)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/>
              <a:t>obtains, obtained, score, scored, high, F-score, Precision, precision, Recall, recall, estimated, estimates, reported, reports, probability, probabilities, peaked, experimental, experimented, rate,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85800" y="4270375"/>
            <a:ext cx="7934325" cy="19367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5800" y="889001"/>
            <a:ext cx="7934325" cy="30956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921000" y="4476750"/>
            <a:ext cx="2079625" cy="13493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91727"/>
            <a:ext cx="7770813" cy="1429871"/>
          </a:xfrm>
        </p:spPr>
        <p:txBody>
          <a:bodyPr/>
          <a:lstStyle/>
          <a:p>
            <a:r>
              <a:rPr lang="en-US" dirty="0" smtClean="0"/>
              <a:t>Two-tier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098841" y="1119861"/>
            <a:ext cx="969269" cy="1208327"/>
            <a:chOff x="492125" y="1397000"/>
            <a:chExt cx="1416050" cy="1765300"/>
          </a:xfrm>
          <a:solidFill>
            <a:schemeClr val="tx1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492125" y="13970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525" y="15494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6925" y="17018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98841" y="2580361"/>
            <a:ext cx="969269" cy="1208327"/>
            <a:chOff x="492125" y="1397000"/>
            <a:chExt cx="1416050" cy="1765300"/>
          </a:xfrm>
          <a:solidFill>
            <a:schemeClr val="tx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492125" y="13970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4525" y="15494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925" y="1701800"/>
              <a:ext cx="1111250" cy="14605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77305" y="1667792"/>
            <a:ext cx="969269" cy="1208327"/>
            <a:chOff x="3744465" y="1493167"/>
            <a:chExt cx="969269" cy="1208327"/>
          </a:xfrm>
          <a:solidFill>
            <a:schemeClr val="tx1">
              <a:lumMod val="75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3744465" y="1493167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48781" y="1597483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53097" y="1701799"/>
              <a:ext cx="760637" cy="999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218518" y="1724024"/>
            <a:ext cx="760637" cy="9996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ecision 30"/>
          <p:cNvSpPr/>
          <p:nvPr/>
        </p:nvSpPr>
        <p:spPr>
          <a:xfrm>
            <a:off x="5349875" y="2223872"/>
            <a:ext cx="532073" cy="3564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18518" y="4781549"/>
            <a:ext cx="760637" cy="99969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26243" y="4638674"/>
            <a:ext cx="760637" cy="9996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58567" y="4638674"/>
            <a:ext cx="760637" cy="9996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62651" y="4467226"/>
            <a:ext cx="2079625" cy="13493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67894" y="4629150"/>
            <a:ext cx="760637" cy="9996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200218" y="4629150"/>
            <a:ext cx="760637" cy="9996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81628" y="4979313"/>
            <a:ext cx="603250" cy="2276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0325" y="3615293"/>
            <a:ext cx="109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325" y="4250293"/>
            <a:ext cx="136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Second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76725" y="2723719"/>
            <a:ext cx="11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Cite 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7305" y="2913187"/>
            <a:ext cx="105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Contexts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1312" y="25208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1571" y="1772108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5037" y="3098369"/>
            <a:ext cx="94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577172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Specific 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66908" y="5806043"/>
            <a:ext cx="1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Citing-Cited Pairs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6750" y="578485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Provenance found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Elbow Connector 52"/>
          <p:cNvCxnSpPr>
            <a:stCxn id="29" idx="3"/>
            <a:endCxn id="26" idx="1"/>
          </p:cNvCxnSpPr>
          <p:nvPr/>
        </p:nvCxnSpPr>
        <p:spPr>
          <a:xfrm flipV="1">
            <a:off x="1979155" y="2167640"/>
            <a:ext cx="1398150" cy="562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31" idx="1"/>
          </p:cNvCxnSpPr>
          <p:nvPr/>
        </p:nvCxnSpPr>
        <p:spPr>
          <a:xfrm>
            <a:off x="4346574" y="2376272"/>
            <a:ext cx="1003301" cy="258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1" idx="0"/>
            <a:endCxn id="14" idx="1"/>
          </p:cNvCxnSpPr>
          <p:nvPr/>
        </p:nvCxnSpPr>
        <p:spPr>
          <a:xfrm rot="5400000" flipH="1" flipV="1">
            <a:off x="6055295" y="1180327"/>
            <a:ext cx="604163" cy="1482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1" idx="2"/>
            <a:endCxn id="22" idx="1"/>
          </p:cNvCxnSpPr>
          <p:nvPr/>
        </p:nvCxnSpPr>
        <p:spPr>
          <a:xfrm rot="16200000" flipH="1">
            <a:off x="6107452" y="2088820"/>
            <a:ext cx="499848" cy="1482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32" idx="1"/>
          </p:cNvCxnSpPr>
          <p:nvPr/>
        </p:nvCxnSpPr>
        <p:spPr>
          <a:xfrm flipH="1">
            <a:off x="1218518" y="3283035"/>
            <a:ext cx="6963000" cy="1998362"/>
          </a:xfrm>
          <a:prstGeom prst="bentConnector5">
            <a:avLst>
              <a:gd name="adj1" fmla="val -3283"/>
              <a:gd name="adj2" fmla="val 42114"/>
              <a:gd name="adj3" fmla="val 103283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3"/>
            <a:endCxn id="35" idx="1"/>
          </p:cNvCxnSpPr>
          <p:nvPr/>
        </p:nvCxnSpPr>
        <p:spPr>
          <a:xfrm flipV="1">
            <a:off x="1979155" y="5151438"/>
            <a:ext cx="941845" cy="1299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5" idx="3"/>
            <a:endCxn id="36" idx="1"/>
          </p:cNvCxnSpPr>
          <p:nvPr/>
        </p:nvCxnSpPr>
        <p:spPr>
          <a:xfrm flipV="1">
            <a:off x="5000625" y="5141914"/>
            <a:ext cx="1062026" cy="95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07417" y="47725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2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LocateProv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tier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188274"/>
              </p:ext>
            </p:extLst>
          </p:nvPr>
        </p:nvGraphicFramePr>
        <p:xfrm>
          <a:off x="685800" y="1868488"/>
          <a:ext cx="7770814" cy="30188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85407"/>
                <a:gridCol w="3885407"/>
              </a:tblGrid>
              <a:tr h="81019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Statistics</a:t>
                      </a:r>
                      <a:endParaRPr lang="en-US" sz="2200" dirty="0"/>
                    </a:p>
                  </a:txBody>
                  <a:tcPr/>
                </a:tc>
              </a:tr>
              <a:tr h="81019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No. of Cite Links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275 (7.6% Specific)</a:t>
                      </a:r>
                      <a:endParaRPr lang="en-US" sz="2200" dirty="0"/>
                    </a:p>
                  </a:txBody>
                  <a:tcPr/>
                </a:tc>
              </a:tr>
              <a:tr h="139842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No. of Fragments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30943 (0.09%</a:t>
                      </a:r>
                      <a:r>
                        <a:rPr lang="en-US" sz="2200" baseline="0" dirty="0" smtClean="0"/>
                        <a:t> Specific-Yes, 12.9% Specific-No)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57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Most citations are mere </a:t>
            </a:r>
            <a:r>
              <a:rPr lang="en-US" sz="2800" i="1" dirty="0" smtClean="0"/>
              <a:t>mentions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Even if referring to claims specifically, it is not immediately clear where is this information in the cited document</a:t>
            </a:r>
          </a:p>
          <a:p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BE6-B782-1D40-BFB6-CF71C008F728}" type="datetime1">
              <a:rPr lang="en-SG" smtClean="0"/>
              <a:t>18/11/12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LocateProv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tier)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3733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600" dirty="0" smtClean="0"/>
              <a:t>Ratio of fragments ≈ 1</a:t>
            </a:r>
            <a:r>
              <a:rPr lang="en-US" sz="2600" dirty="0" smtClean="0"/>
              <a:t>:1000 </a:t>
            </a:r>
            <a:r>
              <a:rPr lang="en-US" sz="2600" dirty="0" smtClean="0"/>
              <a:t>(Specific-Yes : Specific-No + General)</a:t>
            </a:r>
            <a:endParaRPr lang="en-US" sz="2600" dirty="0" smtClean="0"/>
          </a:p>
          <a:p>
            <a:pPr>
              <a:buFont typeface="Arial"/>
              <a:buChar char="•"/>
            </a:pPr>
            <a:r>
              <a:rPr lang="en-US" sz="2600" dirty="0" smtClean="0"/>
              <a:t>Extremely skewed </a:t>
            </a:r>
            <a:r>
              <a:rPr lang="en-US" sz="2600" dirty="0" smtClean="0">
                <a:solidFill>
                  <a:srgbClr val="FFFF00"/>
                </a:solidFill>
              </a:rPr>
              <a:t>against</a:t>
            </a:r>
            <a:r>
              <a:rPr lang="en-US" sz="2600" dirty="0" smtClean="0"/>
              <a:t> Specific-Yes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Ratio of </a:t>
            </a:r>
            <a:r>
              <a:rPr lang="en-US" sz="2600" dirty="0"/>
              <a:t>fragments </a:t>
            </a:r>
            <a:r>
              <a:rPr lang="en-US" sz="2600" dirty="0" smtClean="0"/>
              <a:t>≈ 1</a:t>
            </a:r>
            <a:r>
              <a:rPr lang="en-US" sz="2600" dirty="0" smtClean="0"/>
              <a:t>:100 </a:t>
            </a:r>
            <a:r>
              <a:rPr lang="en-US" sz="2600" dirty="0" smtClean="0"/>
              <a:t>(Specific-Yes : Specific-No)</a:t>
            </a:r>
            <a:endParaRPr lang="en-US" sz="2600" dirty="0" smtClean="0"/>
          </a:p>
          <a:p>
            <a:pPr>
              <a:buFont typeface="Arial"/>
              <a:buChar char="•"/>
            </a:pPr>
            <a:r>
              <a:rPr lang="en-US" sz="2600" dirty="0" smtClean="0"/>
              <a:t>Thus, input to </a:t>
            </a:r>
            <a:r>
              <a:rPr lang="en-US" sz="2600" i="1" dirty="0" err="1" smtClean="0"/>
              <a:t>LocateProv</a:t>
            </a:r>
            <a:r>
              <a:rPr lang="en-US" sz="2600" dirty="0" smtClean="0"/>
              <a:t> are Specific citations only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Binary classification on fragments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To predict Specific-Yes or Specific-No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i="1" dirty="0" err="1" smtClean="0"/>
              <a:t>LocateProv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Similar strategy as </a:t>
            </a:r>
            <a:r>
              <a:rPr lang="en-US" sz="2800" i="1" dirty="0" err="1" smtClean="0"/>
              <a:t>GvS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Skewed data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Artificially sample </a:t>
            </a:r>
            <a:r>
              <a:rPr lang="en-US" sz="2200" dirty="0" err="1" smtClean="0"/>
              <a:t>unskewed</a:t>
            </a:r>
            <a:r>
              <a:rPr lang="en-US" sz="2200" dirty="0" smtClean="0"/>
              <a:t> data</a:t>
            </a: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1:1 Specific-Yes </a:t>
            </a:r>
            <a:r>
              <a:rPr lang="en-US" sz="2800" dirty="0" err="1" smtClean="0"/>
              <a:t>vs</a:t>
            </a:r>
            <a:r>
              <a:rPr lang="en-US" sz="2800" dirty="0" smtClean="0"/>
              <a:t> Specific-</a:t>
            </a:r>
            <a:r>
              <a:rPr lang="en-US" sz="2800" dirty="0" smtClean="0"/>
              <a:t>No instances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LocateProv</a:t>
            </a:r>
            <a:r>
              <a:rPr lang="en-US" dirty="0" smtClean="0"/>
              <a:t> 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165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600" dirty="0" smtClean="0"/>
              <a:t>Surface </a:t>
            </a:r>
            <a:r>
              <a:rPr lang="en-US" sz="2600" dirty="0" smtClean="0"/>
              <a:t>Matching (New)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Amount of word overlap between the citing sentence and a fragment in the cited paper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Number Near-</a:t>
            </a:r>
            <a:r>
              <a:rPr lang="en-US" sz="2600" dirty="0"/>
              <a:t>Miss (New)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Amount of numerical figures overlap between citing sentence and a fragment in the cited paper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Rounding numbers / Converting to </a:t>
            </a:r>
            <a:r>
              <a:rPr lang="en-US" sz="2200" dirty="0" smtClean="0"/>
              <a:t>percentage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Rounding: 81.06 </a:t>
            </a:r>
            <a:r>
              <a:rPr lang="en-US" sz="2000" dirty="0" smtClean="0">
                <a:sym typeface="Wingdings"/>
              </a:rPr>
              <a:t> 81.1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ym typeface="Wingdings"/>
              </a:rPr>
              <a:t>Covert to %: 0.87  87%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Based on observations: citations may refer to evaluation </a:t>
            </a:r>
            <a:r>
              <a:rPr lang="en-US" sz="2200" dirty="0" smtClean="0"/>
              <a:t>results in </a:t>
            </a:r>
            <a:r>
              <a:rPr lang="en-US" sz="2200" dirty="0" smtClean="0"/>
              <a:t>cited paper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LocateProv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2585"/>
            <a:ext cx="7770813" cy="4257022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Bigram </a:t>
            </a:r>
            <a:r>
              <a:rPr lang="en-US" sz="2800" dirty="0" smtClean="0"/>
              <a:t>Matching (New)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Bigram: every sequence of 2 adjacent words</a:t>
            </a: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Percentage of bigrams overlap between citing sentence and a fragment in the cited paper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Word order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Term definition and quote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Cosine Similarity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Model citing sentence and fragment into </a:t>
            </a:r>
            <a:r>
              <a:rPr lang="en-US" sz="2200" dirty="0" smtClean="0"/>
              <a:t>vectors in a n-dimensional space</a:t>
            </a:r>
            <a:endParaRPr lang="en-US" sz="22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Similarity between the 2 </a:t>
            </a:r>
            <a:r>
              <a:rPr lang="en-US" sz="2200" dirty="0" smtClean="0"/>
              <a:t>vectors, </a:t>
            </a:r>
            <a:r>
              <a:rPr lang="en-US" sz="2200" i="1" dirty="0" smtClean="0"/>
              <a:t>A</a:t>
            </a:r>
            <a:r>
              <a:rPr lang="en-US" sz="2200" dirty="0" smtClean="0"/>
              <a:t> and </a:t>
            </a:r>
            <a:r>
              <a:rPr lang="en-US" i="1" dirty="0" smtClean="0"/>
              <a:t>B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73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4" y="5537887"/>
            <a:ext cx="2448378" cy="6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6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Leave-One-Out strategy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Test on one instance, train model on the rest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Maximize instances for </a:t>
            </a:r>
            <a:r>
              <a:rPr lang="en-US" sz="2200" dirty="0" smtClean="0"/>
              <a:t>training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Compare performance on various classifiers</a:t>
            </a:r>
            <a:endParaRPr lang="en-US" sz="22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Balanced performance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04781"/>
              </p:ext>
            </p:extLst>
          </p:nvPr>
        </p:nvGraphicFramePr>
        <p:xfrm>
          <a:off x="1054101" y="1714484"/>
          <a:ext cx="71177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86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/ Values</a:t>
                      </a:r>
                      <a:endParaRPr lang="en-US" dirty="0"/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P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R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F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0.64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0.82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0.72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0.75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0.54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0.63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34383"/>
              </p:ext>
            </p:extLst>
          </p:nvPr>
        </p:nvGraphicFramePr>
        <p:xfrm>
          <a:off x="1578430" y="4293689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r>
                        <a:rPr lang="en-US" i="1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r>
                        <a:rPr lang="en-US" i="1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</a:t>
                      </a:r>
                      <a:r>
                        <a:rPr lang="en-US" i="1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0" y="332014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Leave-One-Out for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7143" y="5584383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for SVM (Leave-One-Out for </a:t>
            </a:r>
            <a:r>
              <a:rPr lang="en-US" i="1" dirty="0" err="1" smtClean="0"/>
              <a:t>GvS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79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Vary amount of training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Measure performance with less training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Increasing performance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Potential to be used in practice if provided large enough dataset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29372947"/>
              </p:ext>
            </p:extLst>
          </p:nvPr>
        </p:nvGraphicFramePr>
        <p:xfrm>
          <a:off x="2612570" y="3668184"/>
          <a:ext cx="4209143" cy="280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08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0016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Evaluate discriminative power of features using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3875" y="5651500"/>
            <a:ext cx="810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– Physical Feature; B – Number Density; C – Published Year; D –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TFxIDF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 – Cue Words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85857"/>
              </p:ext>
            </p:extLst>
          </p:nvPr>
        </p:nvGraphicFramePr>
        <p:xfrm>
          <a:off x="803728" y="1841500"/>
          <a:ext cx="3236686" cy="332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/>
                <a:gridCol w="1618343"/>
              </a:tblGrid>
              <a:tr h="474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0.911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0.786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0.911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74812"/>
              </p:ext>
            </p:extLst>
          </p:nvPr>
        </p:nvGraphicFramePr>
        <p:xfrm>
          <a:off x="4775200" y="2102757"/>
          <a:ext cx="3236686" cy="284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/>
                <a:gridCol w="1618343"/>
              </a:tblGrid>
              <a:tr h="474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0.696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0.589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6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3794125" y="2635250"/>
            <a:ext cx="1200150" cy="14128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089025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343650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08902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62043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cxnSp>
        <p:nvCxnSpPr>
          <p:cNvPr id="16" name="Elbow Connector 15"/>
          <p:cNvCxnSpPr>
            <a:stCxn id="6" idx="3"/>
            <a:endCxn id="8" idx="2"/>
          </p:cNvCxnSpPr>
          <p:nvPr/>
        </p:nvCxnSpPr>
        <p:spPr>
          <a:xfrm rot="5400000" flipH="1" flipV="1">
            <a:off x="4861719" y="1153319"/>
            <a:ext cx="1014412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10" idx="3"/>
          </p:cNvCxnSpPr>
          <p:nvPr/>
        </p:nvCxnSpPr>
        <p:spPr>
          <a:xfrm>
            <a:off x="4994275" y="3341688"/>
            <a:ext cx="2226235" cy="13668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9" idx="0"/>
          </p:cNvCxnSpPr>
          <p:nvPr/>
        </p:nvCxnSpPr>
        <p:spPr>
          <a:xfrm rot="5400000">
            <a:off x="2658269" y="3679032"/>
            <a:ext cx="1366838" cy="2105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1"/>
          </p:cNvCxnSpPr>
          <p:nvPr/>
        </p:nvCxnSpPr>
        <p:spPr>
          <a:xfrm rot="10800000">
            <a:off x="1689101" y="2327276"/>
            <a:ext cx="2105025" cy="1014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2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Balanced performance on various classifiers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An increasing performance when given more training data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Potential to be used in practice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Most important feature – Physical Features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LocateProv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9088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Leave-One-Out</a:t>
            </a:r>
          </a:p>
          <a:p>
            <a:pPr>
              <a:buFont typeface="Arial"/>
              <a:buChar char="•"/>
            </a:pPr>
            <a:r>
              <a:rPr lang="en-US" dirty="0" smtClean="0"/>
              <a:t>Balanced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61738"/>
              </p:ext>
            </p:extLst>
          </p:nvPr>
        </p:nvGraphicFramePr>
        <p:xfrm>
          <a:off x="981530" y="2630714"/>
          <a:ext cx="71177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86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/ Values</a:t>
                      </a:r>
                      <a:endParaRPr lang="en-US" dirty="0"/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P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R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F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Specific-No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0.84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0.96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0.90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Specific-Yes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0.96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0.82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0.88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68099"/>
              </p:ext>
            </p:extLst>
          </p:nvPr>
        </p:nvGraphicFramePr>
        <p:xfrm>
          <a:off x="1660073" y="4753489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r>
                        <a:rPr lang="en-US" i="1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</a:t>
                      </a: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y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8214" y="4169620"/>
            <a:ext cx="318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Leave-One-Out on </a:t>
            </a:r>
            <a:r>
              <a:rPr lang="en-US" i="1" dirty="0" err="1" smtClean="0"/>
              <a:t>LocateProv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4279" y="5866009"/>
            <a:ext cx="57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for NB (Leave-One-Out on </a:t>
            </a:r>
            <a:r>
              <a:rPr lang="en-US" i="1" dirty="0" err="1" smtClean="0"/>
              <a:t>LocateProv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381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LocateProv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0016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Evaluate discriminative power of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3875" y="5651500"/>
            <a:ext cx="756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– Surface Matching; G – Number Near-Miss; H – Bigram; I – Cosine </a:t>
            </a:r>
            <a:r>
              <a:rPr lang="en-US" dirty="0" err="1"/>
              <a:t>Sim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44536"/>
              </p:ext>
            </p:extLst>
          </p:nvPr>
        </p:nvGraphicFramePr>
        <p:xfrm>
          <a:off x="803728" y="1841500"/>
          <a:ext cx="3236686" cy="284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/>
                <a:gridCol w="1618343"/>
              </a:tblGrid>
              <a:tr h="474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- 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32947"/>
              </p:ext>
            </p:extLst>
          </p:nvPr>
        </p:nvGraphicFramePr>
        <p:xfrm>
          <a:off x="4775200" y="2102757"/>
          <a:ext cx="3236686" cy="237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/>
                <a:gridCol w="1618343"/>
              </a:tblGrid>
              <a:tr h="474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 anchor="ctr"/>
                </a:tc>
              </a:tr>
              <a:tr h="474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Only 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6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LocateProv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Compare with a baseline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Baseline: Only Cosine </a:t>
            </a:r>
            <a:r>
              <a:rPr lang="en-US" dirty="0" err="1" smtClean="0"/>
              <a:t>Sim</a:t>
            </a:r>
            <a:r>
              <a:rPr lang="en-US" dirty="0" smtClean="0"/>
              <a:t> (Feature I)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Sampled an </a:t>
            </a:r>
            <a:r>
              <a:rPr lang="en-US" dirty="0" err="1" smtClean="0"/>
              <a:t>unskewed</a:t>
            </a:r>
            <a:r>
              <a:rPr lang="en-US" dirty="0" smtClean="0"/>
              <a:t> dataset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Train on 75%, Test on 25%</a:t>
            </a:r>
          </a:p>
          <a:p>
            <a:pPr lvl="1"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0608"/>
              </p:ext>
            </p:extLst>
          </p:nvPr>
        </p:nvGraphicFramePr>
        <p:xfrm>
          <a:off x="1779816" y="3955142"/>
          <a:ext cx="52889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86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/ Values</a:t>
                      </a:r>
                      <a:endParaRPr lang="en-US" dirty="0"/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LocateProv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P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R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F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-No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0.75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0.60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0.67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Specific-Yes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0.86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none" dirty="0" smtClean="0"/>
                        <a:t>0.80</a:t>
                      </a:r>
                      <a:endParaRPr lang="en-US" b="1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0.89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0.84</a:t>
                      </a:r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LocateProv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Balanced performance on various classifiers</a:t>
            </a:r>
          </a:p>
          <a:p>
            <a:pPr>
              <a:buFont typeface="Arial"/>
              <a:buChar char="•"/>
            </a:pPr>
            <a:r>
              <a:rPr lang="en-US" dirty="0" smtClean="0"/>
              <a:t>Most important feature – Cosine Similarity</a:t>
            </a:r>
          </a:p>
          <a:p>
            <a:pPr>
              <a:buFont typeface="Arial"/>
              <a:buChar char="•"/>
            </a:pPr>
            <a:r>
              <a:rPr lang="en-US" dirty="0" smtClean="0"/>
              <a:t>Performed slightly better than baseline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strike="sngStrike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2800" strike="sngStrike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Discussion &amp; Conclusion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Challenge: Only 7.6% Specific, only 0.09% Specific-Yes</a:t>
            </a:r>
          </a:p>
          <a:p>
            <a:pPr>
              <a:buFont typeface="Arial"/>
              <a:buChar char="•"/>
            </a:pPr>
            <a:r>
              <a:rPr lang="en-US" i="1" dirty="0" err="1" smtClean="0"/>
              <a:t>LocateProv</a:t>
            </a:r>
            <a:r>
              <a:rPr lang="en-US" dirty="0" smtClean="0"/>
              <a:t>: </a:t>
            </a:r>
            <a:r>
              <a:rPr lang="en-US" dirty="0" smtClean="0"/>
              <a:t>Performance slightly better than baseline. As a search it is, there’s room for improvement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Features not yet good enough for this task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Explore more alternatives, e.g., paraphrasing</a:t>
            </a:r>
          </a:p>
          <a:p>
            <a:pPr>
              <a:buFont typeface="Arial"/>
              <a:buChar char="•"/>
            </a:pPr>
            <a:r>
              <a:rPr lang="en-US" dirty="0" smtClean="0"/>
              <a:t>Citation Provenance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 combination of 2 mechanisms: Citation Classification and Search</a:t>
            </a:r>
          </a:p>
          <a:p>
            <a:pPr>
              <a:buFont typeface="Arial"/>
              <a:buChar char="•"/>
            </a:pPr>
            <a:r>
              <a:rPr lang="en-US" dirty="0" smtClean="0"/>
              <a:t>Is it worth it to work on Citation Provenance?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Yes. An important reading tool to understand and navigate between papers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Supporting evidence: </a:t>
            </a:r>
            <a:r>
              <a:rPr lang="en-US" dirty="0" err="1" smtClean="0"/>
              <a:t>CitWeb</a:t>
            </a:r>
            <a:r>
              <a:rPr lang="en-US" dirty="0" smtClean="0"/>
              <a:t>; CodeForScience2012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4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New task in citation analysis, Citation Provenance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First attempt to provide a solution to the challenge of locating the origin of a citation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2-tier approach</a:t>
            </a:r>
          </a:p>
          <a:p>
            <a:pPr lvl="1">
              <a:buFont typeface="Arial"/>
              <a:buChar char="•"/>
            </a:pPr>
            <a:r>
              <a:rPr lang="en-US" i="1" dirty="0" err="1" smtClean="0"/>
              <a:t>GvS</a:t>
            </a:r>
            <a:r>
              <a:rPr lang="en-US" dirty="0" smtClean="0"/>
              <a:t> and </a:t>
            </a:r>
            <a:r>
              <a:rPr lang="en-US" i="1" dirty="0" err="1" smtClean="0"/>
              <a:t>LocateProv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Filter and Search</a:t>
            </a:r>
          </a:p>
          <a:p>
            <a:pPr>
              <a:buFont typeface="Arial"/>
              <a:buChar char="•"/>
            </a:pPr>
            <a:r>
              <a:rPr lang="en-US" dirty="0" smtClean="0"/>
              <a:t>Task is heavily skewed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Artificially create </a:t>
            </a:r>
            <a:r>
              <a:rPr lang="en-US" dirty="0" err="1" smtClean="0"/>
              <a:t>unskewed</a:t>
            </a:r>
            <a:r>
              <a:rPr lang="en-US" dirty="0" smtClean="0"/>
              <a:t>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Train model on </a:t>
            </a:r>
            <a:r>
              <a:rPr lang="en-US" dirty="0" err="1" smtClean="0"/>
              <a:t>unskewed</a:t>
            </a:r>
            <a:r>
              <a:rPr lang="en-US" dirty="0" smtClean="0"/>
              <a:t>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Evaluations showed promising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18/11/12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3794125" y="2635250"/>
            <a:ext cx="1200150" cy="14128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089025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343650" y="914400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08902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620435" y="4708525"/>
            <a:ext cx="1200150" cy="141287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Cited</a:t>
            </a:r>
            <a:endParaRPr lang="en-US" dirty="0"/>
          </a:p>
        </p:txBody>
      </p:sp>
      <p:cxnSp>
        <p:nvCxnSpPr>
          <p:cNvPr id="16" name="Elbow Connector 15"/>
          <p:cNvCxnSpPr>
            <a:stCxn id="6" idx="3"/>
            <a:endCxn id="8" idx="2"/>
          </p:cNvCxnSpPr>
          <p:nvPr/>
        </p:nvCxnSpPr>
        <p:spPr>
          <a:xfrm rot="5400000" flipH="1" flipV="1">
            <a:off x="4861719" y="1153319"/>
            <a:ext cx="1014412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10" idx="3"/>
          </p:cNvCxnSpPr>
          <p:nvPr/>
        </p:nvCxnSpPr>
        <p:spPr>
          <a:xfrm>
            <a:off x="4994275" y="3341688"/>
            <a:ext cx="2226235" cy="13668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9" idx="0"/>
          </p:cNvCxnSpPr>
          <p:nvPr/>
        </p:nvCxnSpPr>
        <p:spPr>
          <a:xfrm rot="5400000">
            <a:off x="2658269" y="3679032"/>
            <a:ext cx="1366838" cy="2105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1"/>
          </p:cNvCxnSpPr>
          <p:nvPr/>
        </p:nvCxnSpPr>
        <p:spPr>
          <a:xfrm rot="10800000">
            <a:off x="1689101" y="2327276"/>
            <a:ext cx="2105025" cy="1014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18900000">
            <a:off x="2952751" y="1234339"/>
            <a:ext cx="5349874" cy="2752725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3454</Words>
  <Application>Microsoft Macintosh PowerPoint</Application>
  <PresentationFormat>On-screen Show (4:3)</PresentationFormat>
  <Paragraphs>853</Paragraphs>
  <Slides>88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Story</vt:lpstr>
      <vt:lpstr>Citation Provenance</vt:lpstr>
      <vt:lpstr>PowerPoint Presentation</vt:lpstr>
      <vt:lpstr>Problem?</vt:lpstr>
      <vt:lpstr>Example</vt:lpstr>
      <vt:lpstr>Example</vt:lpstr>
      <vt:lpstr>Example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Citation Provenance?</vt:lpstr>
      <vt:lpstr>PowerPoint Presentation</vt:lpstr>
      <vt:lpstr>PowerPoint Presentation</vt:lpstr>
      <vt:lpstr>Outline</vt:lpstr>
      <vt:lpstr>Related Work</vt:lpstr>
      <vt:lpstr>Related Work - Overview</vt:lpstr>
      <vt:lpstr>Citation Classification</vt:lpstr>
      <vt:lpstr>Content-Sensitive In-Browser Summariser (CSIBS)</vt:lpstr>
      <vt:lpstr>Sentence Alignment / Paraphrase</vt:lpstr>
      <vt:lpstr>Outline</vt:lpstr>
      <vt:lpstr>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Analysis</vt:lpstr>
      <vt:lpstr>PowerPoint Presentation</vt:lpstr>
      <vt:lpstr>General vs Specific</vt:lpstr>
      <vt:lpstr>General Citations</vt:lpstr>
      <vt:lpstr>Specific Citations</vt:lpstr>
      <vt:lpstr>Scope of the Problem</vt:lpstr>
      <vt:lpstr>Scope of the Problem</vt:lpstr>
      <vt:lpstr>Modeling Our Problem - Search</vt:lpstr>
      <vt:lpstr>Target Corpus</vt:lpstr>
      <vt:lpstr>What data do we need from corpus?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data do we need?</vt:lpstr>
      <vt:lpstr>Collecting Annotation</vt:lpstr>
      <vt:lpstr>Collecting Annotation – 1st Attempt</vt:lpstr>
      <vt:lpstr>Collecting Annotation – 1st Attempt</vt:lpstr>
      <vt:lpstr>Collecting Annotation – 1st Attempt</vt:lpstr>
      <vt:lpstr>Collecting Annotation – 1st Attempt</vt:lpstr>
      <vt:lpstr>Collecting Annotation – 2nd Attempt</vt:lpstr>
      <vt:lpstr>Collecting Annotation – 2nd Attempt</vt:lpstr>
      <vt:lpstr>Example</vt:lpstr>
      <vt:lpstr>Example</vt:lpstr>
      <vt:lpstr>Collecting Annotation – 2nd Attempt</vt:lpstr>
      <vt:lpstr>Collecting Annotation – 2nd Attempt</vt:lpstr>
      <vt:lpstr>Outline</vt:lpstr>
      <vt:lpstr>Approach</vt:lpstr>
      <vt:lpstr>Two-tier Approach</vt:lpstr>
      <vt:lpstr>GvS (1st tier)</vt:lpstr>
      <vt:lpstr>GvS (1st tier)</vt:lpstr>
      <vt:lpstr>Building GvS Model</vt:lpstr>
      <vt:lpstr>GvS Features</vt:lpstr>
      <vt:lpstr>GvS Features</vt:lpstr>
      <vt:lpstr>GvS Features</vt:lpstr>
      <vt:lpstr>PowerPoint Presentation</vt:lpstr>
      <vt:lpstr>Two-tier Approach</vt:lpstr>
      <vt:lpstr>LocateProv (2nd tier)</vt:lpstr>
      <vt:lpstr>LocateProv (2nd tier)</vt:lpstr>
      <vt:lpstr>Building LocateProv Model</vt:lpstr>
      <vt:lpstr>LocateProv Features</vt:lpstr>
      <vt:lpstr>LocateProv Features</vt:lpstr>
      <vt:lpstr>Outline</vt:lpstr>
      <vt:lpstr>Evaluation</vt:lpstr>
      <vt:lpstr>Evaluating GvS</vt:lpstr>
      <vt:lpstr>Evaluating GvS</vt:lpstr>
      <vt:lpstr>Evaluating GvS</vt:lpstr>
      <vt:lpstr>Evaluating GvS</vt:lpstr>
      <vt:lpstr>Evaluating GvS</vt:lpstr>
      <vt:lpstr>Evaluating LocateProv</vt:lpstr>
      <vt:lpstr>Evaluating LocateProv</vt:lpstr>
      <vt:lpstr>Evaluating LocateProv</vt:lpstr>
      <vt:lpstr>Evaluating LocateProv</vt:lpstr>
      <vt:lpstr>Outline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 Provenance</dc:title>
  <dc:creator>Low Wee Heng</dc:creator>
  <cp:lastModifiedBy>Low Wee Heng</cp:lastModifiedBy>
  <cp:revision>231</cp:revision>
  <cp:lastPrinted>2012-11-14T05:28:34Z</cp:lastPrinted>
  <dcterms:created xsi:type="dcterms:W3CDTF">2012-11-09T04:51:13Z</dcterms:created>
  <dcterms:modified xsi:type="dcterms:W3CDTF">2012-11-18T13:18:23Z</dcterms:modified>
</cp:coreProperties>
</file>