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4" r:id="rId4"/>
    <p:sldId id="285" r:id="rId5"/>
    <p:sldId id="274" r:id="rId6"/>
    <p:sldId id="296" r:id="rId7"/>
    <p:sldId id="286" r:id="rId8"/>
    <p:sldId id="288" r:id="rId9"/>
    <p:sldId id="292" r:id="rId10"/>
    <p:sldId id="289" r:id="rId11"/>
    <p:sldId id="293" r:id="rId12"/>
    <p:sldId id="294" r:id="rId13"/>
    <p:sldId id="297" r:id="rId14"/>
    <p:sldId id="295" r:id="rId15"/>
    <p:sldId id="28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A4FCA-E9C2-984C-B9DA-EF30B7DCDB0B}" type="datetimeFigureOut">
              <a:rPr lang="en-US" smtClean="0"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8C98F-668B-0744-B301-D321145D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99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527B5-69CE-B84E-AC78-FC4492FEAA85}" type="datetimeFigureOut">
              <a:rPr lang="en-US" smtClean="0"/>
              <a:t>4/19/11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583-29AC-A04B-99C6-71657003C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73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97BA-A3B5-C84B-9F30-F856F63B9582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5640-0BB5-A74D-8E30-2E33E10CC350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8F61-1A22-0F41-9998-E52223082B46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5775-DA60-8C47-9191-16F01E09A90E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8B2-A4BC-2A42-8320-B68D633F8F08}" type="datetime1">
              <a:rPr lang="en-SG" smtClean="0"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ADB7-125B-774B-B326-8ECDC46D58C4}" type="datetime1">
              <a:rPr lang="en-SG" smtClean="0"/>
              <a:t>4/19/11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2E81-1006-6C46-A670-8E49C05DC6DC}" type="datetime1">
              <a:rPr lang="en-SG" smtClean="0"/>
              <a:t>4/19/11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C20-5FA1-3F48-93E9-F6C1D3808E9F}" type="datetime1">
              <a:rPr lang="en-SG" smtClean="0"/>
              <a:t>4/19/11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42CA-116A-7242-ACE0-53786946C1B9}" type="datetime1">
              <a:rPr lang="en-SG" smtClean="0"/>
              <a:t>4/19/11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7BEF-C8BC-0842-8218-B82186802B91}" type="datetime1">
              <a:rPr lang="en-SG" smtClean="0"/>
              <a:t>4/19/11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9EEAAC-BBF9-CA4C-B0F9-563CCB9D5AE3}" type="datetime1">
              <a:rPr lang="en-SG" smtClean="0"/>
              <a:t>4/19/11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Sense Prediction using 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Heng Low Wee</a:t>
            </a:r>
            <a:endParaRPr lang="en-US" dirty="0"/>
          </a:p>
          <a:p>
            <a:r>
              <a:rPr lang="en-US" dirty="0" smtClean="0"/>
              <a:t>20 April 2011</a:t>
            </a:r>
            <a:br>
              <a:rPr lang="en-US" dirty="0" smtClean="0"/>
            </a:br>
            <a:r>
              <a:rPr lang="en-US" dirty="0" smtClean="0"/>
              <a:t>UROP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86B-B3E6-224C-AE46-E27B42334640}" type="datetime1">
              <a:rPr lang="en-SG" smtClean="0"/>
              <a:t>4/19/11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1 (DT v0.1)</a:t>
            </a:r>
          </a:p>
          <a:p>
            <a:pPr lvl="1"/>
            <a:r>
              <a:rPr lang="en-US" dirty="0" smtClean="0"/>
              <a:t>Simple method; only feature is use </a:t>
            </a:r>
            <a:r>
              <a:rPr lang="en-US" dirty="0" err="1" smtClean="0"/>
              <a:t>neighbouring</a:t>
            </a:r>
            <a:r>
              <a:rPr lang="en-US" dirty="0" smtClean="0"/>
              <a:t>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00" y="2724834"/>
            <a:ext cx="594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 the </a:t>
            </a:r>
            <a:r>
              <a:rPr lang="en-US" b="1" dirty="0"/>
              <a:t>quick</a:t>
            </a:r>
            <a:r>
              <a:rPr lang="en-US" dirty="0"/>
              <a:t> </a:t>
            </a:r>
            <a:r>
              <a:rPr lang="en-US" b="1" dirty="0"/>
              <a:t>brown</a:t>
            </a:r>
            <a:r>
              <a:rPr lang="en-US" dirty="0"/>
              <a:t> fox jumps </a:t>
            </a:r>
            <a:r>
              <a:rPr lang="en-US" b="1" dirty="0"/>
              <a:t>over</a:t>
            </a:r>
            <a:r>
              <a:rPr lang="en-US" dirty="0"/>
              <a:t> the lazy </a:t>
            </a:r>
            <a:r>
              <a:rPr lang="en-US" b="1" dirty="0" smtClean="0"/>
              <a:t>dog</a:t>
            </a:r>
          </a:p>
          <a:p>
            <a:r>
              <a:rPr lang="en-US" dirty="0" smtClean="0"/>
              <a:t>After</a:t>
            </a:r>
            <a:r>
              <a:rPr lang="en-US" dirty="0"/>
              <a:t>: the </a:t>
            </a:r>
            <a:r>
              <a:rPr lang="en-US" b="1" dirty="0"/>
              <a:t>quick</a:t>
            </a:r>
            <a:r>
              <a:rPr lang="en-US" dirty="0"/>
              <a:t>(1) </a:t>
            </a:r>
            <a:r>
              <a:rPr lang="en-US" b="1" dirty="0"/>
              <a:t>brown</a:t>
            </a:r>
            <a:r>
              <a:rPr lang="en-US" dirty="0"/>
              <a:t>(1) fox jumps </a:t>
            </a:r>
            <a:r>
              <a:rPr lang="en-US" b="1" dirty="0"/>
              <a:t>over</a:t>
            </a:r>
            <a:r>
              <a:rPr lang="en-US" dirty="0"/>
              <a:t>(2) the lazy </a:t>
            </a:r>
            <a:r>
              <a:rPr lang="en-US" b="1" dirty="0"/>
              <a:t>dog</a:t>
            </a:r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0000" y="3603846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Bad:</a:t>
            </a:r>
          </a:p>
          <a:p>
            <a:pPr marL="342900" indent="-342900">
              <a:buAutoNum type="arabicPeriod"/>
            </a:pPr>
            <a:r>
              <a:rPr lang="en-US" dirty="0" smtClean="0"/>
              <a:t>Slow. Prediction process for each sentence 10-40secs</a:t>
            </a:r>
          </a:p>
          <a:p>
            <a:pPr marL="342900" indent="-342900">
              <a:buAutoNum type="arabicPeriod"/>
            </a:pPr>
            <a:r>
              <a:rPr lang="en-US" dirty="0" smtClean="0"/>
              <a:t>Large model size (twice as much as It Makes Sense)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72139"/>
              </p:ext>
            </p:extLst>
          </p:nvPr>
        </p:nvGraphicFramePr>
        <p:xfrm>
          <a:off x="2764119" y="4753286"/>
          <a:ext cx="2291226" cy="153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84"/>
                <a:gridCol w="1411942"/>
              </a:tblGrid>
              <a:tr h="511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Size</a:t>
                      </a:r>
                      <a:endParaRPr lang="en-US" dirty="0"/>
                    </a:p>
                  </a:txBody>
                  <a:tcPr/>
                </a:tc>
              </a:tr>
              <a:tr h="511188">
                <a:tc>
                  <a:txBody>
                    <a:bodyPr/>
                    <a:lstStyle/>
                    <a:p>
                      <a:r>
                        <a:rPr lang="en-US" dirty="0" smtClean="0"/>
                        <a:t>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275MB</a:t>
                      </a:r>
                      <a:endParaRPr lang="en-US" dirty="0"/>
                    </a:p>
                  </a:txBody>
                  <a:tcPr/>
                </a:tc>
              </a:tr>
              <a:tr h="511188">
                <a:tc>
                  <a:txBody>
                    <a:bodyPr/>
                    <a:lstStyle/>
                    <a:p>
                      <a:r>
                        <a:rPr lang="en-US" dirty="0" smtClean="0"/>
                        <a:t>DT v0.1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545MB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908"/>
            <a:ext cx="7620000" cy="4800600"/>
          </a:xfrm>
        </p:spPr>
        <p:txBody>
          <a:bodyPr/>
          <a:lstStyle/>
          <a:p>
            <a:r>
              <a:rPr lang="en-US" dirty="0" smtClean="0"/>
              <a:t>Iteration 2 (DT v0.2)</a:t>
            </a:r>
          </a:p>
          <a:p>
            <a:pPr lvl="1"/>
            <a:r>
              <a:rPr lang="en-US" dirty="0" smtClean="0"/>
              <a:t>Addresses the speed and model size problems</a:t>
            </a:r>
          </a:p>
          <a:p>
            <a:pPr lvl="1"/>
            <a:r>
              <a:rPr lang="en-US" dirty="0" smtClean="0"/>
              <a:t>In model files, much information can be omitted; We only need the </a:t>
            </a:r>
            <a:r>
              <a:rPr lang="en-US" i="1" dirty="0" smtClean="0"/>
              <a:t>tree</a:t>
            </a:r>
            <a:r>
              <a:rPr lang="en-US" dirty="0" smtClean="0"/>
              <a:t> for word sense prediction </a:t>
            </a:r>
            <a:r>
              <a:rPr lang="en-US" dirty="0" smtClean="0">
                <a:sym typeface="Wingdings"/>
              </a:rPr>
              <a:t> Extracted the tree and use it for prediction</a:t>
            </a:r>
            <a:endParaRPr lang="en-US" dirty="0" smtClean="0"/>
          </a:p>
          <a:p>
            <a:pPr lvl="1"/>
            <a:r>
              <a:rPr lang="en-US" dirty="0" smtClean="0"/>
              <a:t>Model format modified </a:t>
            </a:r>
            <a:r>
              <a:rPr lang="en-US" dirty="0" smtClean="0">
                <a:sym typeface="Wingdings"/>
              </a:rPr>
              <a:t> prediction procedure changed</a:t>
            </a:r>
          </a:p>
          <a:p>
            <a:pPr lvl="2"/>
            <a:r>
              <a:rPr lang="en-US" dirty="0" smtClean="0">
                <a:sym typeface="Wingdings"/>
              </a:rPr>
              <a:t>No need to generate test instance; Only need to verify through the nodes of tree</a:t>
            </a:r>
          </a:p>
          <a:p>
            <a:pPr lvl="2"/>
            <a:r>
              <a:rPr lang="en-US" dirty="0" smtClean="0">
                <a:sym typeface="Wingdings"/>
              </a:rPr>
              <a:t>Dropped the usage of </a:t>
            </a:r>
            <a:r>
              <a:rPr lang="en-US" dirty="0" err="1" smtClean="0">
                <a:sym typeface="Wingdings"/>
              </a:rPr>
              <a:t>Weka</a:t>
            </a:r>
            <a:r>
              <a:rPr lang="en-US" dirty="0" smtClean="0">
                <a:sym typeface="Wingdings"/>
              </a:rPr>
              <a:t> in prediction process  time taken is significantly reduced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7767" y="4899198"/>
            <a:ext cx="77380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Good: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Model size reduced from 545MB to about </a:t>
            </a:r>
            <a:r>
              <a:rPr lang="en-US" sz="2400" b="1" dirty="0" smtClean="0"/>
              <a:t>1MB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Time taken dropped from 10-40 </a:t>
            </a:r>
            <a:r>
              <a:rPr lang="en-US" dirty="0" err="1" smtClean="0"/>
              <a:t>secs</a:t>
            </a:r>
            <a:r>
              <a:rPr lang="en-US" dirty="0" smtClean="0"/>
              <a:t> to about </a:t>
            </a:r>
            <a:r>
              <a:rPr lang="en-US" sz="2400" b="1" dirty="0" smtClean="0"/>
              <a:t>0.10 </a:t>
            </a:r>
            <a:r>
              <a:rPr lang="en-US" sz="2400" b="1" dirty="0" err="1" smtClean="0"/>
              <a:t>secs</a:t>
            </a:r>
            <a:r>
              <a:rPr lang="en-US" sz="2400" b="1" dirty="0" smtClean="0"/>
              <a:t> per sentence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Maintained prediction accuracy (To show this doesn’t affect accuracy)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Fulfilled: Speed, Size of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dirty="0"/>
              <a:t>3</a:t>
            </a:r>
            <a:r>
              <a:rPr lang="en-US" dirty="0" smtClean="0"/>
              <a:t> (DT v0.3)</a:t>
            </a:r>
          </a:p>
          <a:p>
            <a:pPr lvl="1"/>
            <a:r>
              <a:rPr lang="en-US" dirty="0" smtClean="0"/>
              <a:t>Attempts to increase accuracy</a:t>
            </a:r>
          </a:p>
          <a:p>
            <a:pPr lvl="2"/>
            <a:r>
              <a:rPr lang="en-US" dirty="0" smtClean="0"/>
              <a:t>Use lemmatized attributes</a:t>
            </a:r>
          </a:p>
          <a:p>
            <a:pPr lvl="3"/>
            <a:r>
              <a:rPr lang="en-US" dirty="0" smtClean="0"/>
              <a:t>To rid of redundant nodes; Tree sizes further reduced (up to </a:t>
            </a:r>
            <a:r>
              <a:rPr lang="en-US" sz="2000" b="1" dirty="0" smtClean="0"/>
              <a:t>22%</a:t>
            </a:r>
            <a:r>
              <a:rPr lang="en-US" dirty="0" smtClean="0"/>
              <a:t>)</a:t>
            </a:r>
          </a:p>
          <a:p>
            <a:pPr lvl="4"/>
            <a:r>
              <a:rPr lang="en-US" dirty="0" smtClean="0"/>
              <a:t>“ate” is redundant as compared to “eat”</a:t>
            </a:r>
            <a:endParaRPr lang="en-US" dirty="0"/>
          </a:p>
          <a:p>
            <a:pPr lvl="2"/>
            <a:r>
              <a:rPr lang="en-US" dirty="0" smtClean="0"/>
              <a:t>Use prediction confidence</a:t>
            </a:r>
          </a:p>
          <a:p>
            <a:pPr lvl="3"/>
            <a:r>
              <a:rPr lang="en-US" dirty="0" smtClean="0"/>
              <a:t>Use WNs1 when prediction confidence is 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823" y="5153189"/>
            <a:ext cx="74302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Good: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Model size further reduced by </a:t>
            </a:r>
            <a:r>
              <a:rPr lang="en-US" sz="2400" b="1" dirty="0" smtClean="0"/>
              <a:t>2%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Showed improvement in prediction accuracy</a:t>
            </a:r>
          </a:p>
          <a:p>
            <a:pPr marL="342900" indent="-342900">
              <a:buAutoNum type="arabicPeriod"/>
            </a:pPr>
            <a:r>
              <a:rPr lang="en-US" dirty="0" smtClean="0"/>
              <a:t>Able to achieve an improvement despite a further reduction in model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299" y="4288116"/>
            <a:ext cx="787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Before: the </a:t>
            </a:r>
            <a:r>
              <a:rPr lang="en-US" b="1" dirty="0"/>
              <a:t>quick</a:t>
            </a:r>
            <a:r>
              <a:rPr lang="en-US" dirty="0"/>
              <a:t> </a:t>
            </a:r>
            <a:r>
              <a:rPr lang="en-US" b="1" dirty="0"/>
              <a:t>brown</a:t>
            </a:r>
            <a:r>
              <a:rPr lang="en-US" dirty="0"/>
              <a:t> fox jumps </a:t>
            </a:r>
            <a:r>
              <a:rPr lang="en-US" b="1" dirty="0"/>
              <a:t>over</a:t>
            </a:r>
            <a:r>
              <a:rPr lang="en-US" dirty="0"/>
              <a:t> the lazy </a:t>
            </a:r>
            <a:r>
              <a:rPr lang="en-US" b="1" dirty="0"/>
              <a:t>dog</a:t>
            </a:r>
          </a:p>
          <a:p>
            <a:r>
              <a:rPr lang="en-US" dirty="0"/>
              <a:t>After: the </a:t>
            </a:r>
            <a:r>
              <a:rPr lang="en-US" b="1" dirty="0"/>
              <a:t>quick</a:t>
            </a:r>
            <a:r>
              <a:rPr lang="en-US" dirty="0"/>
              <a:t>(</a:t>
            </a:r>
            <a:r>
              <a:rPr lang="en-US" dirty="0" smtClean="0"/>
              <a:t>1:0.71) </a:t>
            </a:r>
            <a:r>
              <a:rPr lang="en-US" b="1" dirty="0"/>
              <a:t>brown</a:t>
            </a:r>
            <a:r>
              <a:rPr lang="en-US" dirty="0"/>
              <a:t>(</a:t>
            </a:r>
            <a:r>
              <a:rPr lang="en-US" dirty="0" smtClean="0"/>
              <a:t>1:0.97) </a:t>
            </a:r>
            <a:r>
              <a:rPr lang="en-US" dirty="0"/>
              <a:t>fox jumps </a:t>
            </a:r>
            <a:r>
              <a:rPr lang="en-US" b="1" dirty="0"/>
              <a:t>over</a:t>
            </a:r>
            <a:r>
              <a:rPr lang="en-US" dirty="0"/>
              <a:t>(</a:t>
            </a:r>
            <a:r>
              <a:rPr lang="en-US" dirty="0" smtClean="0"/>
              <a:t>2:0.92) </a:t>
            </a:r>
            <a:r>
              <a:rPr lang="en-US" dirty="0"/>
              <a:t>the lazy </a:t>
            </a:r>
            <a:r>
              <a:rPr lang="en-US" b="1" dirty="0"/>
              <a:t>dog</a:t>
            </a:r>
            <a:r>
              <a:rPr lang="en-US" dirty="0"/>
              <a:t>(</a:t>
            </a:r>
            <a:r>
              <a:rPr lang="en-US" dirty="0" smtClean="0"/>
              <a:t>1:0.98)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6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67894"/>
              </p:ext>
            </p:extLst>
          </p:nvPr>
        </p:nvGraphicFramePr>
        <p:xfrm>
          <a:off x="1189318" y="1775490"/>
          <a:ext cx="5885991" cy="387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69"/>
                <a:gridCol w="1466777"/>
                <a:gridCol w="1124404"/>
                <a:gridCol w="1589641"/>
              </a:tblGrid>
              <a:tr h="524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SensEval2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SensEval3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SemEval’07 CG</a:t>
                      </a:r>
                      <a:endParaRPr lang="en-US" dirty="0"/>
                    </a:p>
                  </a:txBody>
                  <a:tcPr/>
                </a:tc>
              </a:tr>
              <a:tr h="669751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(WNs1)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55.9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48.8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64.3</a:t>
                      </a:r>
                      <a:endParaRPr lang="en-US" b="0" dirty="0"/>
                    </a:p>
                  </a:txBody>
                  <a:tcPr/>
                </a:tc>
              </a:tr>
              <a:tr h="66975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DT v0.1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48.5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45.5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57.8</a:t>
                      </a:r>
                      <a:endParaRPr lang="en-US" sz="2400" b="1" dirty="0"/>
                    </a:p>
                  </a:txBody>
                  <a:tcPr/>
                </a:tc>
              </a:tr>
              <a:tr h="66975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DT v0.2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48.5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45.5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57.8</a:t>
                      </a:r>
                      <a:endParaRPr lang="en-US" sz="2400" b="1" dirty="0"/>
                    </a:p>
                  </a:txBody>
                  <a:tcPr/>
                </a:tc>
              </a:tr>
              <a:tr h="66975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DT v0.3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49.2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46.2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58.3</a:t>
                      </a:r>
                      <a:endParaRPr lang="en-US" sz="2400" b="1" dirty="0"/>
                    </a:p>
                  </a:txBody>
                  <a:tcPr/>
                </a:tc>
              </a:tr>
              <a:tr h="669751">
                <a:tc>
                  <a:txBody>
                    <a:bodyPr/>
                    <a:lstStyle/>
                    <a:p>
                      <a:r>
                        <a:rPr lang="en-US" dirty="0" smtClean="0"/>
                        <a:t>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68.2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67.6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82.6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74471" y="5886824"/>
            <a:ext cx="285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of WSD accuracies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7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99447"/>
          </a:xfrm>
        </p:spPr>
        <p:txBody>
          <a:bodyPr/>
          <a:lstStyle/>
          <a:p>
            <a:r>
              <a:rPr lang="en-US" dirty="0" smtClean="0"/>
              <a:t>Evaluating our speed</a:t>
            </a:r>
          </a:p>
          <a:p>
            <a:pPr lvl="1"/>
            <a:r>
              <a:rPr lang="en-US" dirty="0" smtClean="0"/>
              <a:t>Tested against IMS</a:t>
            </a:r>
          </a:p>
          <a:p>
            <a:pPr lvl="1"/>
            <a:r>
              <a:rPr lang="en-US" dirty="0" smtClean="0"/>
              <a:t>2 experiments</a:t>
            </a:r>
          </a:p>
          <a:p>
            <a:pPr lvl="2"/>
            <a:r>
              <a:rPr lang="en-US" dirty="0" smtClean="0"/>
              <a:t>Large number of sentences</a:t>
            </a:r>
          </a:p>
          <a:p>
            <a:pPr lvl="2"/>
            <a:r>
              <a:rPr lang="en-US" dirty="0" smtClean="0"/>
              <a:t>Smaller number of sentences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34726"/>
              </p:ext>
            </p:extLst>
          </p:nvPr>
        </p:nvGraphicFramePr>
        <p:xfrm>
          <a:off x="457200" y="3899647"/>
          <a:ext cx="3666564" cy="174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88"/>
                <a:gridCol w="1222188"/>
                <a:gridCol w="1222188"/>
              </a:tblGrid>
              <a:tr h="583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 v0.3</a:t>
                      </a:r>
                      <a:endParaRPr lang="en-US" dirty="0"/>
                    </a:p>
                  </a:txBody>
                  <a:tcPr/>
                </a:tc>
              </a:tr>
              <a:tr h="583104">
                <a:tc>
                  <a:txBody>
                    <a:bodyPr/>
                    <a:lstStyle/>
                    <a:p>
                      <a:r>
                        <a:rPr lang="en-US" dirty="0" smtClean="0"/>
                        <a:t>789 </a:t>
                      </a:r>
                      <a:r>
                        <a:rPr lang="en-US" dirty="0" err="1" smtClean="0"/>
                        <a:t>sents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50.322s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81.148s</a:t>
                      </a:r>
                      <a:endParaRPr lang="en-US" dirty="0"/>
                    </a:p>
                  </a:txBody>
                  <a:tcPr/>
                </a:tc>
              </a:tr>
              <a:tr h="5831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0.103s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96632"/>
              </p:ext>
            </p:extLst>
          </p:nvPr>
        </p:nvGraphicFramePr>
        <p:xfrm>
          <a:off x="4276164" y="3899647"/>
          <a:ext cx="3666564" cy="176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88"/>
                <a:gridCol w="1222188"/>
                <a:gridCol w="1222188"/>
              </a:tblGrid>
              <a:tr h="6010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 v0.3</a:t>
                      </a:r>
                      <a:endParaRPr lang="en-US" dirty="0"/>
                    </a:p>
                  </a:txBody>
                  <a:tcPr/>
                </a:tc>
              </a:tr>
              <a:tr h="583104">
                <a:tc>
                  <a:txBody>
                    <a:bodyPr/>
                    <a:lstStyle/>
                    <a:p>
                      <a:r>
                        <a:rPr lang="en-US" dirty="0" smtClean="0"/>
                        <a:t>62 </a:t>
                      </a:r>
                      <a:r>
                        <a:rPr lang="en-US" dirty="0" err="1" smtClean="0"/>
                        <a:t>sents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17.636s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7.611s</a:t>
                      </a:r>
                      <a:endParaRPr lang="en-US" b="1" dirty="0"/>
                    </a:p>
                  </a:txBody>
                  <a:tcPr/>
                </a:tc>
              </a:tr>
              <a:tr h="5831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0.284s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0.123s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34353" y="5828268"/>
            <a:ext cx="14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6871" y="5828268"/>
            <a:ext cx="14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81409" y="5458936"/>
            <a:ext cx="123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38% faster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89324" y="5508598"/>
            <a:ext cx="81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&gt; 50%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1689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WSD system that is speedy and light-weight</a:t>
            </a:r>
            <a:endParaRPr lang="en-US" dirty="0"/>
          </a:p>
          <a:p>
            <a:pPr lvl="1"/>
            <a:r>
              <a:rPr lang="en-US" dirty="0" smtClean="0"/>
              <a:t>Model size about 1MB, Time taken per sentence about 0.1s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Implement more features to increase accuracy of our system</a:t>
            </a:r>
          </a:p>
          <a:p>
            <a:pPr lvl="2"/>
            <a:r>
              <a:rPr lang="en-US" dirty="0" smtClean="0"/>
              <a:t>Extract more training data</a:t>
            </a:r>
          </a:p>
          <a:p>
            <a:pPr lvl="2"/>
            <a:r>
              <a:rPr lang="en-US" dirty="0" smtClean="0"/>
              <a:t>For long term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unsupervised</a:t>
            </a:r>
          </a:p>
          <a:p>
            <a:pPr lvl="1"/>
            <a:r>
              <a:rPr lang="en-US" dirty="0" smtClean="0"/>
              <a:t>Integrate with </a:t>
            </a:r>
            <a:r>
              <a:rPr lang="en-US" dirty="0" err="1" smtClean="0"/>
              <a:t>DiCE</a:t>
            </a:r>
            <a:r>
              <a:rPr lang="en-US" dirty="0" smtClean="0"/>
              <a:t>, to create a client-side WSD system.</a:t>
            </a:r>
            <a:endParaRPr lang="en-US" dirty="0"/>
          </a:p>
          <a:p>
            <a:r>
              <a:rPr lang="en-US" dirty="0"/>
              <a:t>Previous work done on </a:t>
            </a:r>
            <a:r>
              <a:rPr lang="en-US" dirty="0" err="1"/>
              <a:t>DiCE</a:t>
            </a:r>
            <a:endParaRPr lang="en-US" dirty="0"/>
          </a:p>
          <a:p>
            <a:pPr lvl="1"/>
            <a:r>
              <a:rPr lang="en-US" dirty="0" err="1"/>
              <a:t>DiCE</a:t>
            </a:r>
            <a:r>
              <a:rPr lang="en-US" dirty="0"/>
              <a:t> is a Firefox plugin for bilingual translations</a:t>
            </a:r>
          </a:p>
          <a:p>
            <a:pPr lvl="1"/>
            <a:r>
              <a:rPr lang="en-US" dirty="0"/>
              <a:t>Extract information from </a:t>
            </a:r>
            <a:r>
              <a:rPr lang="en-US" dirty="0" err="1" smtClean="0"/>
              <a:t>Wiktionary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System Description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50DF-FA22-CD40-8FDB-8C258EA5B7E2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words are ambiguous</a:t>
            </a:r>
          </a:p>
          <a:p>
            <a:pPr lvl="1"/>
            <a:r>
              <a:rPr lang="en-US" dirty="0" smtClean="0"/>
              <a:t>She is interested in the </a:t>
            </a:r>
            <a:r>
              <a:rPr lang="en-US" i="1" dirty="0" smtClean="0">
                <a:solidFill>
                  <a:srgbClr val="FF0000"/>
                </a:solidFill>
              </a:rPr>
              <a:t>interest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rates of the bank</a:t>
            </a:r>
          </a:p>
          <a:p>
            <a:pPr lvl="1"/>
            <a:r>
              <a:rPr lang="en-US" dirty="0" smtClean="0"/>
              <a:t>He developed an </a:t>
            </a:r>
            <a:r>
              <a:rPr lang="en-US" i="1" dirty="0" smtClean="0">
                <a:solidFill>
                  <a:srgbClr val="FF0000"/>
                </a:solidFill>
              </a:rPr>
              <a:t>interest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art.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determine the correct sense:</a:t>
            </a:r>
            <a:br>
              <a:rPr lang="en-US" dirty="0" smtClean="0"/>
            </a:br>
            <a:r>
              <a:rPr lang="en-US" dirty="0" smtClean="0"/>
              <a:t>	Word Sense Disambiguation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Many WSD systems provide great accuracies in disambiguating words</a:t>
            </a:r>
          </a:p>
          <a:p>
            <a:pPr lvl="1"/>
            <a:r>
              <a:rPr lang="en-US" dirty="0" smtClean="0"/>
              <a:t>However, not publicly available; Big model size.</a:t>
            </a:r>
          </a:p>
          <a:p>
            <a:pPr lvl="1"/>
            <a:r>
              <a:rPr lang="en-US" dirty="0" smtClean="0"/>
              <a:t>Not suitable for real-time applications</a:t>
            </a:r>
          </a:p>
          <a:p>
            <a:pPr lvl="1"/>
            <a:r>
              <a:rPr lang="en-US" dirty="0" smtClean="0"/>
              <a:t>To encourage and promote WSD applications</a:t>
            </a:r>
          </a:p>
          <a:p>
            <a:pPr lvl="2"/>
            <a:r>
              <a:rPr lang="en-US" dirty="0" smtClean="0"/>
              <a:t>Build WSD systems that are small, responsive, suitable for web browsers and mobile devices.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Size of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WSD using Wikipedia</a:t>
            </a:r>
          </a:p>
          <a:p>
            <a:pPr lvl="1"/>
            <a:r>
              <a:rPr lang="en-US" dirty="0" smtClean="0">
                <a:sym typeface="Wingdings"/>
              </a:rPr>
              <a:t>Extract information from Wikipedia articles</a:t>
            </a:r>
          </a:p>
          <a:p>
            <a:pPr lvl="1"/>
            <a:r>
              <a:rPr lang="en-US" dirty="0" smtClean="0">
                <a:sym typeface="Wingdings"/>
              </a:rPr>
              <a:t>Advantage: exploits dynamic nature of Wikipedia; Disadvantage: data inconsistency</a:t>
            </a:r>
          </a:p>
          <a:p>
            <a:pPr lvl="1"/>
            <a:r>
              <a:rPr lang="en-US" dirty="0" smtClean="0">
                <a:sym typeface="Wingdings"/>
              </a:rPr>
              <a:t>Flexible to new words and senses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WSD using Dependency Knowledge</a:t>
            </a:r>
          </a:p>
          <a:p>
            <a:pPr lvl="1"/>
            <a:r>
              <a:rPr lang="en-US" dirty="0" smtClean="0">
                <a:sym typeface="Wingdings"/>
              </a:rPr>
              <a:t>Problem formulation; WSD problem  weighted directed graphs</a:t>
            </a:r>
          </a:p>
          <a:p>
            <a:pPr lvl="1"/>
            <a:r>
              <a:rPr lang="en-US" dirty="0" smtClean="0">
                <a:sym typeface="Wingdings"/>
              </a:rPr>
              <a:t>Advantage: effective &amp; accurate algorithm; Disadvantage: Parsing process is slow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WSD using Noisy Channel Model</a:t>
            </a:r>
          </a:p>
          <a:p>
            <a:pPr lvl="1"/>
            <a:r>
              <a:rPr lang="en-US" dirty="0" smtClean="0">
                <a:sym typeface="Wingdings"/>
              </a:rPr>
              <a:t>Unsupervised WSD system; Uses unlabeled data sets.</a:t>
            </a:r>
          </a:p>
          <a:p>
            <a:pPr lvl="1"/>
            <a:r>
              <a:rPr lang="en-US" dirty="0" smtClean="0">
                <a:sym typeface="Wingdings"/>
              </a:rPr>
              <a:t>WSD problem  estimation of distributions</a:t>
            </a:r>
          </a:p>
          <a:p>
            <a:pPr lvl="1"/>
            <a:r>
              <a:rPr lang="en-US" dirty="0" smtClean="0">
                <a:sym typeface="Wingdings"/>
              </a:rPr>
              <a:t>Advantage: Unsupervised, and beats some semi-supervised ones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4"/>
            </a:pPr>
            <a:r>
              <a:rPr lang="en-US" dirty="0" smtClean="0"/>
              <a:t>It Makes Sense</a:t>
            </a:r>
          </a:p>
          <a:p>
            <a:pPr lvl="1"/>
            <a:r>
              <a:rPr lang="en-US" dirty="0" smtClean="0"/>
              <a:t>Open source; Free to download, free to add/modify preprocessing tools and features</a:t>
            </a:r>
          </a:p>
          <a:p>
            <a:pPr lvl="1"/>
            <a:r>
              <a:rPr lang="en-US" dirty="0" smtClean="0"/>
              <a:t>Training data collection </a:t>
            </a:r>
            <a:r>
              <a:rPr lang="en-US" dirty="0" smtClean="0">
                <a:sym typeface="Wingdings"/>
              </a:rPr>
              <a:t> maximize training examples</a:t>
            </a:r>
          </a:p>
          <a:p>
            <a:pPr lvl="1"/>
            <a:r>
              <a:rPr lang="en-US" dirty="0" smtClean="0">
                <a:sym typeface="Wingdings"/>
              </a:rPr>
              <a:t>Advantage: customizable, high accuracy</a:t>
            </a:r>
          </a:p>
          <a:p>
            <a:pPr marL="571500" indent="-457200">
              <a:buFont typeface="+mj-lt"/>
              <a:buAutoNum type="arabicPeriod" startAt="5"/>
            </a:pPr>
            <a:r>
              <a:rPr lang="en-US" dirty="0" smtClean="0"/>
              <a:t>Using Decision Trees of Bigrams to Predict Word Sense</a:t>
            </a:r>
          </a:p>
          <a:p>
            <a:pPr lvl="1"/>
            <a:r>
              <a:rPr lang="en-US" dirty="0" smtClean="0"/>
              <a:t>Bigrams </a:t>
            </a:r>
            <a:r>
              <a:rPr lang="en-US" dirty="0" smtClean="0">
                <a:sym typeface="Wingdings"/>
              </a:rPr>
              <a:t> 2 consecutive words in a text</a:t>
            </a:r>
          </a:p>
          <a:p>
            <a:pPr lvl="1"/>
            <a:r>
              <a:rPr lang="en-US" dirty="0" smtClean="0">
                <a:sym typeface="Wingdings"/>
              </a:rPr>
              <a:t>Decision trees are simple and easy to understand and implement</a:t>
            </a:r>
          </a:p>
          <a:p>
            <a:pPr lvl="1"/>
            <a:r>
              <a:rPr lang="en-US" dirty="0" smtClean="0">
                <a:sym typeface="Wingdings"/>
              </a:rPr>
              <a:t>Advantage: Author shown DT can be an accurate predictor for word senses.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our system to be?</a:t>
            </a:r>
          </a:p>
          <a:p>
            <a:pPr lvl="1"/>
            <a:r>
              <a:rPr lang="en-US" dirty="0" smtClean="0"/>
              <a:t>Requires minimal pre-processing</a:t>
            </a:r>
          </a:p>
          <a:p>
            <a:pPr lvl="1"/>
            <a:r>
              <a:rPr lang="en-US" dirty="0" smtClean="0"/>
              <a:t>Small training model, easy to interpret</a:t>
            </a:r>
          </a:p>
          <a:p>
            <a:pPr lvl="1"/>
            <a:r>
              <a:rPr lang="en-US" dirty="0" smtClean="0"/>
              <a:t>Perform speedily</a:t>
            </a:r>
          </a:p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One of the simplest predictive model</a:t>
            </a:r>
          </a:p>
          <a:p>
            <a:pPr lvl="1"/>
            <a:r>
              <a:rPr lang="en-US" dirty="0" smtClean="0"/>
              <a:t>Simple to interpret and understand</a:t>
            </a:r>
          </a:p>
          <a:p>
            <a:pPr lvl="1"/>
            <a:r>
              <a:rPr lang="en-US" dirty="0" smtClean="0"/>
              <a:t>Requires little preparation</a:t>
            </a:r>
          </a:p>
          <a:p>
            <a:pPr lvl="1"/>
            <a:r>
              <a:rPr lang="en-US" dirty="0" smtClean="0"/>
              <a:t>Can process large amount of data in a short time</a:t>
            </a:r>
          </a:p>
          <a:p>
            <a:pPr lvl="1"/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A sentence is the </a:t>
            </a:r>
            <a:r>
              <a:rPr lang="en-US" i="1" dirty="0" smtClean="0"/>
              <a:t>environment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Training Corpus: </a:t>
            </a:r>
            <a:r>
              <a:rPr lang="en-US" dirty="0" err="1" smtClean="0"/>
              <a:t>SemCor</a:t>
            </a:r>
            <a:r>
              <a:rPr lang="en-US" dirty="0" smtClean="0"/>
              <a:t> 1.7.1</a:t>
            </a:r>
          </a:p>
          <a:p>
            <a:pPr lvl="1"/>
            <a:r>
              <a:rPr lang="en-US" dirty="0" smtClean="0"/>
              <a:t>20450 lemmas</a:t>
            </a:r>
          </a:p>
          <a:p>
            <a:pPr lvl="2"/>
            <a:r>
              <a:rPr lang="en-US" dirty="0" smtClean="0"/>
              <a:t>“ate” </a:t>
            </a:r>
            <a:r>
              <a:rPr lang="en-US" dirty="0" smtClean="0">
                <a:sym typeface="Wingdings"/>
              </a:rPr>
              <a:t> “eat”</a:t>
            </a:r>
          </a:p>
          <a:p>
            <a:pPr lvl="1"/>
            <a:r>
              <a:rPr lang="en-US" dirty="0" smtClean="0">
                <a:sym typeface="Wingdings"/>
              </a:rPr>
              <a:t>2261 unary trees</a:t>
            </a:r>
          </a:p>
          <a:p>
            <a:pPr lvl="1"/>
            <a:r>
              <a:rPr lang="en-US" dirty="0" smtClean="0">
                <a:sym typeface="Wingdings"/>
              </a:rPr>
              <a:t>Other trees</a:t>
            </a:r>
          </a:p>
          <a:p>
            <a:pPr lvl="2"/>
            <a:r>
              <a:rPr lang="en-US" dirty="0" smtClean="0">
                <a:sym typeface="Wingdings"/>
              </a:rPr>
              <a:t>Depth: 5-49</a:t>
            </a:r>
          </a:p>
          <a:p>
            <a:pPr lvl="2"/>
            <a:r>
              <a:rPr lang="en-US" dirty="0" smtClean="0">
                <a:sym typeface="Wingdings"/>
              </a:rPr>
              <a:t>Leaves: 2-25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69298" y="2561877"/>
            <a:ext cx="314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He developed an </a:t>
            </a:r>
            <a:r>
              <a:rPr lang="en-US" b="1" i="1" u="sng" dirty="0">
                <a:solidFill>
                  <a:srgbClr val="FF0000"/>
                </a:solidFill>
              </a:rPr>
              <a:t>interest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art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adv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89" y="4121800"/>
            <a:ext cx="5043939" cy="15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Word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B3F-C1C9-EB4D-AE7E-E8141B2C8C35}" type="datetime1">
              <a:rPr lang="en-SG" smtClean="0"/>
              <a:t>4/19/11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1400"/>
            <a:ext cx="3085306" cy="2921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817620" y="2153920"/>
            <a:ext cx="957580" cy="44958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52720" y="1887220"/>
            <a:ext cx="1694180" cy="10210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Look for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in our system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836920" y="2971800"/>
            <a:ext cx="449580" cy="66040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252720" y="3705860"/>
            <a:ext cx="1694180" cy="10210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Generate test instance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3702526" y="5648960"/>
            <a:ext cx="1072674" cy="66548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52720" y="5519420"/>
            <a:ext cx="1694180" cy="10210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Predict using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836920" y="4790440"/>
            <a:ext cx="449580" cy="66040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9800" y="5829300"/>
            <a:ext cx="211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of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1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999</TotalTime>
  <Words>890</Words>
  <Application>Microsoft Macintosh PowerPoint</Application>
  <PresentationFormat>On-screen Show (4:3)</PresentationFormat>
  <Paragraphs>208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Word Sense Prediction using Decision Tree</vt:lpstr>
      <vt:lpstr>Outline</vt:lpstr>
      <vt:lpstr>Introduction</vt:lpstr>
      <vt:lpstr>Introduction</vt:lpstr>
      <vt:lpstr>Related Work</vt:lpstr>
      <vt:lpstr>Related Work</vt:lpstr>
      <vt:lpstr>System Description</vt:lpstr>
      <vt:lpstr>System Description</vt:lpstr>
      <vt:lpstr>System Description</vt:lpstr>
      <vt:lpstr>System Description</vt:lpstr>
      <vt:lpstr>System Description</vt:lpstr>
      <vt:lpstr>System Description</vt:lpstr>
      <vt:lpstr>System Description</vt:lpstr>
      <vt:lpstr>System Description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 Disambiguation</dc:title>
  <dc:creator>Low Wee Heng</dc:creator>
  <cp:lastModifiedBy>Low Wee Heng</cp:lastModifiedBy>
  <cp:revision>262</cp:revision>
  <cp:lastPrinted>2011-04-19T13:28:56Z</cp:lastPrinted>
  <dcterms:created xsi:type="dcterms:W3CDTF">2011-02-09T08:56:51Z</dcterms:created>
  <dcterms:modified xsi:type="dcterms:W3CDTF">2011-04-19T14:16:55Z</dcterms:modified>
</cp:coreProperties>
</file>