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9" autoAdjust="0"/>
    <p:restoredTop sz="96354" autoAdjust="0"/>
  </p:normalViewPr>
  <p:slideViewPr>
    <p:cSldViewPr snapToGrid="0" snapToObjects="1">
      <p:cViewPr>
        <p:scale>
          <a:sx n="30" d="100"/>
          <a:sy n="30" d="100"/>
        </p:scale>
        <p:origin x="4448" y="520"/>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12/1/24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12/1/24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12/1/24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12/1/24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12/1/24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wmf"/><Relationship Id="rId5" Type="http://schemas.openxmlformats.org/officeDocument/2006/relationships/oleObject" Target="../embeddings/oleObject1.bin"/><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58" name="Rectangle 57"/>
          <p:cNvSpPr/>
          <p:nvPr/>
        </p:nvSpPr>
        <p:spPr>
          <a:xfrm>
            <a:off x="59707416" y="46771672"/>
            <a:ext cx="13440890" cy="139266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17" name="TextBox 16"/>
          <p:cNvSpPr txBox="1"/>
          <p:nvPr/>
        </p:nvSpPr>
        <p:spPr>
          <a:xfrm>
            <a:off x="3319278" y="24683544"/>
            <a:ext cx="184731" cy="1487780"/>
          </a:xfrm>
          <a:prstGeom prst="rect">
            <a:avLst/>
          </a:prstGeom>
          <a:noFill/>
        </p:spPr>
        <p:txBody>
          <a:bodyPr wrap="none" rtlCol="0">
            <a:spAutoFit/>
          </a:bodyPr>
          <a:lstStyle/>
          <a:p>
            <a:endParaRPr lang="en-US" sz="9068" dirty="0"/>
          </a:p>
        </p:txBody>
      </p:sp>
      <p:sp>
        <p:nvSpPr>
          <p:cNvPr id="50" name="Text Placeholder 6"/>
          <p:cNvSpPr>
            <a:spLocks noGrp="1"/>
          </p:cNvSpPr>
          <p:nvPr>
            <p:ph type="body" idx="1"/>
          </p:nvPr>
        </p:nvSpPr>
        <p:spPr>
          <a:xfrm>
            <a:off x="2236816" y="25796766"/>
            <a:ext cx="14838218" cy="5404163"/>
          </a:xfrm>
        </p:spPr>
        <p:txBody>
          <a:bodyPr vert="horz" lIns="0" tIns="0" rIns="0" bIns="0" rtlCol="0" anchor="t">
            <a:noAutofit/>
          </a:bodyPr>
          <a:lstStyle/>
          <a:p>
            <a:pPr marL="384878"/>
            <a:r>
              <a:rPr lang="en-US" sz="3054" b="0" dirty="0">
                <a:latin typeface="+mn-lt"/>
              </a:rPr>
              <a:t>			</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414477" y="8150537"/>
            <a:ext cx="14838218" cy="562333"/>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Text</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5" imgW="114120" imgH="215640" progId="Equation.3">
                  <p:embed/>
                </p:oleObj>
              </mc:Choice>
              <mc:Fallback>
                <p:oleObj name="Equation" r:id="rId5" imgW="114120" imgH="215640" progId="Equation.3">
                  <p:embed/>
                  <p:pic>
                    <p:nvPicPr>
                      <p:cNvPr id="14"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2229414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endParaRPr lang="en-US" sz="3054" b="0" dirty="0">
              <a:latin typeface="+mn-lt"/>
            </a:endParaRPr>
          </a:p>
          <a:p>
            <a:pPr marL="932994" indent="-457200">
              <a:buFont typeface="Arial" pitchFamily="34" charset="0"/>
              <a:buChar char="•"/>
            </a:pPr>
            <a:r>
              <a:rPr lang="en-US" sz="3054" b="0" dirty="0">
                <a:latin typeface="+mn-lt"/>
              </a:rPr>
              <a:t>Data structure (individual case level):</a:t>
            </a:r>
          </a:p>
          <a:p>
            <a:pPr marL="475794"/>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data.frame</a:t>
            </a:r>
            <a:r>
              <a:rPr lang="en-US" sz="1800" b="0" dirty="0">
                <a:latin typeface="Courier New" panose="02070309020205020404" pitchFamily="49" charset="0"/>
                <a:cs typeface="Courier New" panose="02070309020205020404" pitchFamily="49" charset="0"/>
              </a:rPr>
              <a:t>':	100000 obs. of  19 variables:</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case_month</a:t>
            </a:r>
            <a:r>
              <a:rPr lang="en-US" sz="1800" b="0" dirty="0">
                <a:latin typeface="Courier New" panose="02070309020205020404" pitchFamily="49" charset="0"/>
                <a:cs typeface="Courier New" panose="02070309020205020404" pitchFamily="49" charset="0"/>
              </a:rPr>
              <a:t>              : chr  "2021-10" "2022-02" "2020-09" "2021-10"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res_state</a:t>
            </a:r>
            <a:r>
              <a:rPr lang="en-US" sz="1800" b="0" dirty="0">
                <a:latin typeface="Courier New" panose="02070309020205020404" pitchFamily="49" charset="0"/>
                <a:cs typeface="Courier New" panose="02070309020205020404" pitchFamily="49" charset="0"/>
              </a:rPr>
              <a:t>               : chr  "NC" "GA" "MO" "MI"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state_fips_code</a:t>
            </a:r>
            <a:r>
              <a:rPr lang="en-US" sz="1800" b="0" dirty="0">
                <a:latin typeface="Courier New" panose="02070309020205020404" pitchFamily="49" charset="0"/>
                <a:cs typeface="Courier New" panose="02070309020205020404" pitchFamily="49" charset="0"/>
              </a:rPr>
              <a:t>         : chr  "37" "13" "29" "26"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res_county</a:t>
            </a:r>
            <a:r>
              <a:rPr lang="en-US" sz="1800" b="0" dirty="0">
                <a:latin typeface="Courier New" panose="02070309020205020404" pitchFamily="49" charset="0"/>
                <a:cs typeface="Courier New" panose="02070309020205020404" pitchFamily="49" charset="0"/>
              </a:rPr>
              <a:t>              : chr  "DAVIE" "BULLOCH" "POLK" "SANILAC"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county_fips_code</a:t>
            </a:r>
            <a:r>
              <a:rPr lang="en-US" sz="1800" b="0" dirty="0">
                <a:latin typeface="Courier New" panose="02070309020205020404" pitchFamily="49" charset="0"/>
                <a:cs typeface="Courier New" panose="02070309020205020404" pitchFamily="49" charset="0"/>
              </a:rPr>
              <a:t>        : chr  "37059" "13031" "29167" "26151"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age_group</a:t>
            </a:r>
            <a:r>
              <a:rPr lang="en-US" sz="18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800" b="0" dirty="0">
                <a:latin typeface="Courier New" panose="02070309020205020404" pitchFamily="49" charset="0"/>
                <a:cs typeface="Courier New" panose="02070309020205020404" pitchFamily="49" charset="0"/>
              </a:rPr>
              <a:t> $ sex                     : chr  "Female" "Female" "Female" "Female"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hosp_yn</a:t>
            </a:r>
            <a:r>
              <a:rPr lang="en-US" sz="1800" b="0" dirty="0">
                <a:latin typeface="Courier New" panose="02070309020205020404" pitchFamily="49" charset="0"/>
                <a:cs typeface="Courier New" panose="02070309020205020404" pitchFamily="49" charset="0"/>
              </a:rPr>
              <a:t>                 : chr  "Unknown" "Missing" "Unknown" "Missing"...</a:t>
            </a:r>
          </a:p>
          <a:p>
            <a:pPr marL="475794"/>
            <a:r>
              <a:rPr lang="en-US" sz="1800" b="0" dirty="0">
                <a:latin typeface="Courier New" panose="02070309020205020404" pitchFamily="49" charset="0"/>
                <a:cs typeface="Courier New" panose="02070309020205020404" pitchFamily="49" charset="0"/>
              </a:rPr>
              <a:t> $ race                    : chr  "NA" "Unknown" "NA" "NA" ...</a:t>
            </a:r>
          </a:p>
          <a:p>
            <a:pPr marL="475794"/>
            <a:r>
              <a:rPr lang="en-US" sz="1800" b="0" dirty="0">
                <a:latin typeface="Courier New" panose="02070309020205020404" pitchFamily="49" charset="0"/>
                <a:cs typeface="Courier New" panose="02070309020205020404" pitchFamily="49" charset="0"/>
              </a:rPr>
              <a:t> $ ethnicity               : chr  "NA" "Missing" "NA"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case_positive_specimen</a:t>
            </a:r>
            <a:r>
              <a:rPr lang="en-US" sz="1800" b="0" dirty="0">
                <a:latin typeface="Courier New" panose="02070309020205020404" pitchFamily="49" charset="0"/>
                <a:cs typeface="Courier New" panose="02070309020205020404" pitchFamily="49" charset="0"/>
              </a:rPr>
              <a:t>  : chr  "0.0" NA "0.0" NA ...</a:t>
            </a:r>
          </a:p>
          <a:p>
            <a:pPr marL="475794"/>
            <a:r>
              <a:rPr lang="en-US" sz="1800" b="0" dirty="0">
                <a:latin typeface="Courier New" panose="02070309020205020404" pitchFamily="49" charset="0"/>
                <a:cs typeface="Courier New" panose="02070309020205020404" pitchFamily="49" charset="0"/>
              </a:rPr>
              <a:t> $ process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exposure_yn</a:t>
            </a:r>
            <a:r>
              <a:rPr lang="en-US" sz="1800" b="0" dirty="0">
                <a:latin typeface="Courier New" panose="02070309020205020404" pitchFamily="49" charset="0"/>
                <a:cs typeface="Courier New" panose="02070309020205020404" pitchFamily="49" charset="0"/>
              </a:rPr>
              <a:t>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current_status</a:t>
            </a:r>
            <a:r>
              <a:rPr lang="en-US" sz="18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symptom_status</a:t>
            </a:r>
            <a:r>
              <a:rPr lang="en-US" sz="1800" b="0" dirty="0">
                <a:latin typeface="Courier New" panose="02070309020205020404" pitchFamily="49" charset="0"/>
                <a:cs typeface="Courier New" panose="02070309020205020404" pitchFamily="49" charset="0"/>
              </a:rPr>
              <a:t>          : chr  "Unknown" "Symptomatic" "Symptomatic" "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icu_yn</a:t>
            </a:r>
            <a:r>
              <a:rPr lang="en-US" sz="1800" b="0" dirty="0">
                <a:latin typeface="Courier New" panose="02070309020205020404" pitchFamily="49" charset="0"/>
                <a:cs typeface="Courier New" panose="02070309020205020404" pitchFamily="49" charset="0"/>
              </a:rPr>
              <a:t>                  : chr  "Unknown"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death_yn</a:t>
            </a:r>
            <a:r>
              <a:rPr lang="en-US" sz="1800" b="0" dirty="0">
                <a:latin typeface="Courier New" panose="02070309020205020404" pitchFamily="49" charset="0"/>
                <a:cs typeface="Courier New" panose="02070309020205020404" pitchFamily="49" charset="0"/>
              </a:rPr>
              <a:t>                : chr  "No" "Missing" "Unknown" "Unknown"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case_onset_interval</a:t>
            </a:r>
            <a:r>
              <a:rPr lang="en-US" sz="1800" b="0" dirty="0">
                <a:latin typeface="Courier New" panose="02070309020205020404" pitchFamily="49" charset="0"/>
                <a:cs typeface="Courier New" panose="02070309020205020404" pitchFamily="49" charset="0"/>
              </a:rPr>
              <a:t>     : chr  NA "0.0" "0.0"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underlying_conditions_yn</a:t>
            </a:r>
            <a:r>
              <a:rPr lang="en-US" sz="18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369132" y="14969184"/>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414477" y="15992466"/>
            <a:ext cx="14838218" cy="562333"/>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Text</a:t>
            </a: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7"/>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8"/>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36ba27-577a-4cf7-85a7-ffa139955d9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AAF71F4C9F8A469843294D15689A95" ma:contentTypeVersion="16" ma:contentTypeDescription="Create a new document." ma:contentTypeScope="" ma:versionID="61a44de3166297b41cbd6804616a22bb">
  <xsd:schema xmlns:xsd="http://www.w3.org/2001/XMLSchema" xmlns:xs="http://www.w3.org/2001/XMLSchema" xmlns:p="http://schemas.microsoft.com/office/2006/metadata/properties" xmlns:ns2="fc36ba27-577a-4cf7-85a7-ffa139955d90" xmlns:ns3="c3db7926-add9-4beb-a254-75a5b4de93b0" targetNamespace="http://schemas.microsoft.com/office/2006/metadata/properties" ma:root="true" ma:fieldsID="4eb1d2923da68e8db0b98d8ea7c3f3e9" ns2:_="" ns3:_="">
    <xsd:import namespace="fc36ba27-577a-4cf7-85a7-ffa139955d90"/>
    <xsd:import namespace="c3db7926-add9-4beb-a254-75a5b4de93b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lcf76f155ced4ddcb4097134ff3c332f"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36ba27-577a-4cf7-85a7-ffa139955d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c592f6e-9db9-49f2-9f9e-7d6ee315dce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db7926-add9-4beb-a254-75a5b4de93b0"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D6C4CD-CFA3-41A1-A9D1-BFAF122A51A5}">
  <ds:schemaRef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c3db7926-add9-4beb-a254-75a5b4de93b0"/>
    <ds:schemaRef ds:uri="fc36ba27-577a-4cf7-85a7-ffa139955d90"/>
    <ds:schemaRef ds:uri="http://www.w3.org/XML/1998/namespace"/>
  </ds:schemaRefs>
</ds:datastoreItem>
</file>

<file path=customXml/itemProps2.xml><?xml version="1.0" encoding="utf-8"?>
<ds:datastoreItem xmlns:ds="http://schemas.openxmlformats.org/officeDocument/2006/customXml" ds:itemID="{1F6B1DF0-A52A-40B5-B285-0AE8074483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36ba27-577a-4cf7-85a7-ffa139955d90"/>
    <ds:schemaRef ds:uri="c3db7926-add9-4beb-a254-75a5b4de93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1706</TotalTime>
  <Words>1046</Words>
  <Application>Microsoft Macintosh PowerPoint</Application>
  <PresentationFormat>Custom</PresentationFormat>
  <Paragraphs>84</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Gerber, Ben S</cp:lastModifiedBy>
  <cp:revision>169</cp:revision>
  <cp:lastPrinted>2015-04-03T13:40:10Z</cp:lastPrinted>
  <dcterms:created xsi:type="dcterms:W3CDTF">2012-10-15T23:53:13Z</dcterms:created>
  <dcterms:modified xsi:type="dcterms:W3CDTF">2024-12-01T20:36:59Z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0x01010068AAF71F4C9F8A469843294D15689A95</vt:lpwstr>
  </property>
  <property fmtid="{D5CDD505-2E9C-101B-9397-08002B2CF9AE}" pid="3" name="MediaServiceImageTags">
    <vt:lpwstr/>
  </property>
</Properties>
</file>