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96145" autoAdjust="0"/>
  </p:normalViewPr>
  <p:slideViewPr>
    <p:cSldViewPr snapToGrid="0" snapToObjects="1">
      <p:cViewPr varScale="1">
        <p:scale>
          <a:sx n="14" d="100"/>
          <a:sy n="14" d="100"/>
        </p:scale>
        <p:origin x="1061" y="134"/>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79" len="113">
        <ac:context len="288" hash="1038424143"/>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status="resolved" created="2024-12-03T16:52:12.878" complete="100000">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status="resolved" created="2024-12-03T17:10:29.511" complete="100000">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status="resolved" created="2024-12-03T17:10:44.078" complete="100000">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status="resolved" created="2024-12-03T17:12:07.513" complete="100000">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status="resolved" created="2024-12-03T17:12:58.962" complete="100000">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status="resolved" created="2024-12-03T17:18:42.135" complete="100000">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status="resolved" created="2024-12-03T17:26:05.276" complete="100000">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status="resolved" created="2024-12-03T17:27:06.939" complete="100000">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status="resolved" created="2024-12-03T17:30:02.171" complete="100000">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status="resolved" created="2024-12-03T17:32:27.055" complete="100000">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12/6/2024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12/6/2024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12/6/2024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12/6/2024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28" Type="http://schemas.openxmlformats.org/officeDocument/2006/relationships/image" Target="../media/image23.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3" y="-111866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716496"/>
          </a:xfrm>
          <a:prstGeom prst="rect">
            <a:avLst/>
          </a:prstGeom>
          <a:noFill/>
        </p:spPr>
        <p:txBody>
          <a:bodyPr wrap="square" rtlCol="0">
            <a:spAutoFit/>
          </a:bodyPr>
          <a:lstStyle/>
          <a:p>
            <a:pPr marL="933406" lvl="1" indent="-451550"/>
            <a:r>
              <a:rPr lang="en-US" sz="2500" dirty="0"/>
              <a:t>Chen J, Song JJ, Stamey JD. A Bayesian Hierarchical Spatial Model to Correct for Misreporting in Count Data: Application to State-Level COVID-19 Data in the United States. Int J Environ Res Public Health. 2022 Mar 11;19(6):3327. </a:t>
            </a:r>
            <a:r>
              <a:rPr lang="en-US" sz="2500" dirty="0" err="1"/>
              <a:t>doi</a:t>
            </a:r>
            <a:r>
              <a:rPr lang="en-US" sz="2500" dirty="0"/>
              <a:t>: 10.3390/ijerph19063327. PMID: 35329019; PMCID: PMC8950980.</a:t>
            </a:r>
          </a:p>
          <a:p>
            <a:pPr marL="933406" lvl="1" indent="-451550"/>
            <a:endParaRPr lang="en-US" sz="3054" dirty="0"/>
          </a:p>
        </p:txBody>
      </p:sp>
      <p:sp>
        <p:nvSpPr>
          <p:cNvPr id="50" name="Text Placeholder 6"/>
          <p:cNvSpPr>
            <a:spLocks noGrp="1"/>
          </p:cNvSpPr>
          <p:nvPr>
            <p:ph type="body" idx="1"/>
          </p:nvPr>
        </p:nvSpPr>
        <p:spPr>
          <a:xfrm>
            <a:off x="2236815" y="17215855"/>
            <a:ext cx="14838218" cy="10240664"/>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lnSpc>
                <a:spcPct val="150000"/>
              </a:lnSpc>
            </a:pPr>
            <a:r>
              <a:rPr lang="en-US" sz="3000" dirty="0">
                <a:latin typeface="+mn-lt"/>
              </a:rPr>
              <a:t>Priors</a:t>
            </a:r>
          </a:p>
          <a:p>
            <a:pPr marL="932994" indent="-457200">
              <a:lnSpc>
                <a:spcPct val="150000"/>
              </a:lnSpc>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lnSpc>
                <a:spcPct val="150000"/>
              </a:lnSpc>
              <a:buFont typeface="Arial" panose="020B0604020202020204" pitchFamily="34" charset="0"/>
              <a:buChar char="•"/>
            </a:pPr>
            <a:r>
              <a:rPr lang="en-US" sz="3000" b="0" dirty="0"/>
              <a:t>The intercept, also followed a normal prior with mean but a wider standard deviation of 5</a:t>
            </a:r>
          </a:p>
          <a:p>
            <a:pPr marL="932994" indent="-457200">
              <a:lnSpc>
                <a:spcPct val="150000"/>
              </a:lnSpc>
              <a:buFont typeface="Arial" panose="020B0604020202020204" pitchFamily="34" charset="0"/>
              <a:buChar char="•"/>
            </a:pPr>
            <a:r>
              <a:rPr lang="en-US" sz="3000" b="0" dirty="0"/>
              <a:t>For random-effect standard deviations, Student’s t prior with 3 degrees of freedom, mean 0, and scale 2.5. </a:t>
            </a:r>
          </a:p>
          <a:p>
            <a:pPr marL="475794">
              <a:lnSpc>
                <a:spcPct val="150000"/>
              </a:lnSpc>
            </a:pPr>
            <a:r>
              <a:rPr lang="en-US" sz="3000" dirty="0">
                <a:latin typeface="+mn-lt"/>
              </a:rPr>
              <a:t>Model Exploration</a:t>
            </a:r>
          </a:p>
          <a:p>
            <a:pPr marL="932994" indent="-457200">
              <a:lnSpc>
                <a:spcPct val="150000"/>
              </a:lnSpc>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152768" y="16629306"/>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546659" y="32230603"/>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34414400" y="4092294"/>
            <a:ext cx="10303414" cy="646331"/>
          </a:xfrm>
          <a:prstGeom prst="rect">
            <a:avLst/>
          </a:prstGeom>
          <a:noFill/>
        </p:spPr>
        <p:txBody>
          <a:bodyPr wrap="square" rtlCol="0">
            <a:spAutoFit/>
          </a:bodyPr>
          <a:lstStyle/>
          <a:p>
            <a:pPr algn="ctr"/>
            <a:r>
              <a:rPr lang="en-US" sz="3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3332039"/>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3189017" y="24227477"/>
            <a:ext cx="8644569" cy="1032334"/>
          </a:xfrm>
          <a:prstGeom prst="rect">
            <a:avLst/>
          </a:prstGeom>
        </p:spPr>
        <p:txBody>
          <a:bodyPr wrap="square">
            <a:spAutoFit/>
          </a:bodyPr>
          <a:lstStyle/>
          <a:p>
            <a:pPr marL="481856"/>
            <a:r>
              <a:rPr lang="en-US" sz="3054" b="1" u="sng"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544444"/>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2766566" y="31577745"/>
            <a:ext cx="13367988" cy="2439129"/>
          </a:xfrm>
          <a:prstGeom prst="rect">
            <a:avLst/>
          </a:prstGeom>
          <a:noFill/>
        </p:spPr>
        <p:txBody>
          <a:bodyPr wrap="square" rtlCol="0">
            <a:spAutoFit/>
          </a:bodyPr>
          <a:lstStyle/>
          <a:p>
            <a:r>
              <a:rPr lang="en-US" sz="3050" b="1" dirty="0"/>
              <a:t>Variable Selection</a:t>
            </a:r>
          </a:p>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p>
          <a:p>
            <a:pPr marL="457200" indent="-457200">
              <a:buFont typeface="Arial" panose="020B0604020202020204" pitchFamily="34" charset="0"/>
              <a:buChar char="•"/>
            </a:pPr>
            <a:r>
              <a:rPr lang="en-US" sz="3050" dirty="0"/>
              <a:t>Added a state level effect predictor, to account for between state variability</a:t>
            </a:r>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3016996" y="27532022"/>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66189" y="27522954"/>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45429" y="2854346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932260" y="28007897"/>
            <a:ext cx="3223071" cy="584775"/>
          </a:xfrm>
          <a:prstGeom prst="rect">
            <a:avLst/>
          </a:prstGeom>
          <a:noFill/>
        </p:spPr>
        <p:txBody>
          <a:bodyPr wrap="square" rtlCol="0">
            <a:spAutoFit/>
          </a:bodyPr>
          <a:lstStyle/>
          <a:p>
            <a:r>
              <a:rPr lang="en-US" sz="3200" u="sng" dirty="0"/>
              <a:t>Model Summary</a:t>
            </a:r>
          </a:p>
        </p:txBody>
      </p:sp>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5"/>
          <a:stretch>
            <a:fillRect/>
          </a:stretch>
        </p:blipFill>
        <p:spPr>
          <a:xfrm>
            <a:off x="35546659" y="9169358"/>
            <a:ext cx="10925939" cy="3903700"/>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6"/>
          <a:stretch>
            <a:fillRect/>
          </a:stretch>
        </p:blipFill>
        <p:spPr>
          <a:xfrm>
            <a:off x="35546659" y="13086773"/>
            <a:ext cx="10925939" cy="3536467"/>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17"/>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18"/>
          <a:stretch>
            <a:fillRect/>
          </a:stretch>
        </p:blipFill>
        <p:spPr>
          <a:xfrm>
            <a:off x="42170214" y="19628303"/>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19"/>
          <a:stretch>
            <a:fillRect/>
          </a:stretch>
        </p:blipFill>
        <p:spPr>
          <a:xfrm>
            <a:off x="35298770" y="19547374"/>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04396" y="19020508"/>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0"/>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1"/>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2"/>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3"/>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4"/>
          <a:stretch>
            <a:fillRect/>
          </a:stretch>
        </p:blipFill>
        <p:spPr>
          <a:xfrm>
            <a:off x="21593602" y="27019712"/>
            <a:ext cx="11701904" cy="1001047"/>
          </a:xfrm>
          <a:prstGeom prst="rect">
            <a:avLst/>
          </a:prstGeom>
        </p:spPr>
      </p:pic>
      <p:pic>
        <p:nvPicPr>
          <p:cNvPr id="77" name="Picture 76" descr="A graph with blue dots and lines&#10;&#10;Description automatically generated">
            <a:extLst>
              <a:ext uri="{FF2B5EF4-FFF2-40B4-BE49-F238E27FC236}">
                <a16:creationId xmlns:a16="http://schemas.microsoft.com/office/drawing/2014/main" id="{F7FA48DF-970B-8017-C392-0DD58071E87D}"/>
              </a:ext>
            </a:extLst>
          </p:cNvPr>
          <p:cNvPicPr>
            <a:picLocks noChangeAspect="1"/>
          </p:cNvPicPr>
          <p:nvPr/>
        </p:nvPicPr>
        <p:blipFill>
          <a:blip r:embed="rId25"/>
          <a:stretch>
            <a:fillRect/>
          </a:stretch>
        </p:blipFill>
        <p:spPr>
          <a:xfrm>
            <a:off x="19912401" y="30068352"/>
            <a:ext cx="10505665" cy="5931377"/>
          </a:xfrm>
          <a:prstGeom prst="rect">
            <a:avLst/>
          </a:prstGeom>
        </p:spPr>
      </p:pic>
      <p:sp>
        <p:nvSpPr>
          <p:cNvPr id="17" name="TextBox 16">
            <a:extLst>
              <a:ext uri="{FF2B5EF4-FFF2-40B4-BE49-F238E27FC236}">
                <a16:creationId xmlns:a16="http://schemas.microsoft.com/office/drawing/2014/main" id="{5F7FF85E-5070-6391-1124-F1F8DF15A427}"/>
              </a:ext>
            </a:extLst>
          </p:cNvPr>
          <p:cNvSpPr txBox="1"/>
          <p:nvPr/>
        </p:nvSpPr>
        <p:spPr>
          <a:xfrm>
            <a:off x="34784942" y="30650674"/>
            <a:ext cx="7188235" cy="553998"/>
          </a:xfrm>
          <a:prstGeom prst="rect">
            <a:avLst/>
          </a:prstGeom>
          <a:noFill/>
        </p:spPr>
        <p:txBody>
          <a:bodyPr wrap="square" rtlCol="0">
            <a:spAutoFit/>
          </a:bodyPr>
          <a:lstStyle/>
          <a:p>
            <a:r>
              <a:rPr lang="en-US" sz="3000" dirty="0"/>
              <a:t>Predicted hospitalization probabilities:</a:t>
            </a:r>
          </a:p>
        </p:txBody>
      </p:sp>
      <p:sp>
        <p:nvSpPr>
          <p:cNvPr id="45" name="TextBox 44">
            <a:extLst>
              <a:ext uri="{FF2B5EF4-FFF2-40B4-BE49-F238E27FC236}">
                <a16:creationId xmlns:a16="http://schemas.microsoft.com/office/drawing/2014/main" id="{DD9C4F14-3769-7A25-0986-47FC184E325E}"/>
              </a:ext>
            </a:extLst>
          </p:cNvPr>
          <p:cNvSpPr txBox="1"/>
          <p:nvPr/>
        </p:nvSpPr>
        <p:spPr>
          <a:xfrm>
            <a:off x="18933131" y="29716608"/>
            <a:ext cx="4541510" cy="584775"/>
          </a:xfrm>
          <a:prstGeom prst="rect">
            <a:avLst/>
          </a:prstGeom>
          <a:noFill/>
        </p:spPr>
        <p:txBody>
          <a:bodyPr wrap="square" rtlCol="0">
            <a:spAutoFit/>
          </a:bodyPr>
          <a:lstStyle/>
          <a:p>
            <a:r>
              <a:rPr lang="en-US" sz="3200" u="sng" dirty="0"/>
              <a:t>CI’s of Model Parameters</a:t>
            </a:r>
          </a:p>
        </p:txBody>
      </p:sp>
      <p:pic>
        <p:nvPicPr>
          <p:cNvPr id="55" name="Picture 54" descr="A graph of a number of people&#10;&#10;Description automatically generated with medium confidence">
            <a:extLst>
              <a:ext uri="{FF2B5EF4-FFF2-40B4-BE49-F238E27FC236}">
                <a16:creationId xmlns:a16="http://schemas.microsoft.com/office/drawing/2014/main" id="{83013828-1FF3-A41B-7C30-C910A695131D}"/>
              </a:ext>
            </a:extLst>
          </p:cNvPr>
          <p:cNvPicPr>
            <a:picLocks noChangeAspect="1"/>
          </p:cNvPicPr>
          <p:nvPr/>
        </p:nvPicPr>
        <p:blipFill>
          <a:blip r:embed="rId26"/>
          <a:stretch>
            <a:fillRect/>
          </a:stretch>
        </p:blipFill>
        <p:spPr>
          <a:xfrm>
            <a:off x="42421256" y="25045818"/>
            <a:ext cx="8785144" cy="5067391"/>
          </a:xfrm>
          <a:prstGeom prst="rect">
            <a:avLst/>
          </a:prstGeom>
        </p:spPr>
      </p:pic>
      <p:pic>
        <p:nvPicPr>
          <p:cNvPr id="62" name="Picture 61" descr="A map of the united states&#10;&#10;Description automatically generated">
            <a:extLst>
              <a:ext uri="{FF2B5EF4-FFF2-40B4-BE49-F238E27FC236}">
                <a16:creationId xmlns:a16="http://schemas.microsoft.com/office/drawing/2014/main" id="{AAF2E048-49CC-8B2F-77DB-7D561B72EE3A}"/>
              </a:ext>
            </a:extLst>
          </p:cNvPr>
          <p:cNvPicPr>
            <a:picLocks noChangeAspect="1"/>
          </p:cNvPicPr>
          <p:nvPr/>
        </p:nvPicPr>
        <p:blipFill>
          <a:blip r:embed="rId27"/>
          <a:stretch>
            <a:fillRect/>
          </a:stretch>
        </p:blipFill>
        <p:spPr>
          <a:xfrm>
            <a:off x="33407330" y="25188446"/>
            <a:ext cx="9013926" cy="4786482"/>
          </a:xfrm>
          <a:prstGeom prst="rect">
            <a:avLst/>
          </a:prstGeom>
        </p:spPr>
      </p:pic>
      <p:pic>
        <p:nvPicPr>
          <p:cNvPr id="115" name="Picture 114" descr="A math problem with numbers and symbols&#10;&#10;Description automatically generated with medium confidence">
            <a:extLst>
              <a:ext uri="{FF2B5EF4-FFF2-40B4-BE49-F238E27FC236}">
                <a16:creationId xmlns:a16="http://schemas.microsoft.com/office/drawing/2014/main" id="{E7E4E0FD-342F-556E-23AD-9AB61E876E97}"/>
              </a:ext>
            </a:extLst>
          </p:cNvPr>
          <p:cNvPicPr>
            <a:picLocks noChangeAspect="1"/>
          </p:cNvPicPr>
          <p:nvPr/>
        </p:nvPicPr>
        <p:blipFill>
          <a:blip r:embed="rId28"/>
          <a:stretch>
            <a:fillRect/>
          </a:stretch>
        </p:blipFill>
        <p:spPr>
          <a:xfrm>
            <a:off x="40986065" y="30475263"/>
            <a:ext cx="8439690" cy="1102482"/>
          </a:xfrm>
          <a:prstGeom prst="rect">
            <a:avLst/>
          </a:prstGeom>
        </p:spPr>
      </p:pic>
      <p:sp>
        <p:nvSpPr>
          <p:cNvPr id="116" name="Rectangle 115">
            <a:extLst>
              <a:ext uri="{FF2B5EF4-FFF2-40B4-BE49-F238E27FC236}">
                <a16:creationId xmlns:a16="http://schemas.microsoft.com/office/drawing/2014/main" id="{FF7F709C-7D1F-3411-4513-EBE0652F8DB6}"/>
              </a:ext>
            </a:extLst>
          </p:cNvPr>
          <p:cNvSpPr/>
          <p:nvPr/>
        </p:nvSpPr>
        <p:spPr>
          <a:xfrm>
            <a:off x="42051899" y="24203222"/>
            <a:ext cx="8644569" cy="1032334"/>
          </a:xfrm>
          <a:prstGeom prst="rect">
            <a:avLst/>
          </a:prstGeom>
        </p:spPr>
        <p:txBody>
          <a:bodyPr wrap="square">
            <a:spAutoFit/>
          </a:bodyPr>
          <a:lstStyle/>
          <a:p>
            <a:pPr marL="481856"/>
            <a:r>
              <a:rPr lang="en-US" sz="3054" b="1" u="sng" dirty="0">
                <a:latin typeface="+mj-lt"/>
                <a:cs typeface="Times New Roman" panose="02020603050405020304" pitchFamily="18" charset="0"/>
              </a:rPr>
              <a:t>95% Credible Intervals of Predicted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sp>
        <p:nvSpPr>
          <p:cNvPr id="8" name="TextBox 10">
            <a:extLst>
              <a:ext uri="{FF2B5EF4-FFF2-40B4-BE49-F238E27FC236}">
                <a16:creationId xmlns:a16="http://schemas.microsoft.com/office/drawing/2014/main" id="{0F114727-7640-899F-F18A-D496877A9C6D}"/>
              </a:ext>
            </a:extLst>
          </p:cNvPr>
          <p:cNvSpPr txBox="1"/>
          <p:nvPr/>
        </p:nvSpPr>
        <p:spPr>
          <a:xfrm>
            <a:off x="2658067" y="36379734"/>
            <a:ext cx="16619182" cy="1246495"/>
          </a:xfrm>
          <a:prstGeom prst="rect">
            <a:avLst/>
          </a:prstGeom>
          <a:noFill/>
        </p:spPr>
        <p:txBody>
          <a:bodyPr wrap="square">
            <a:spAutoFit/>
          </a:bodyPr>
          <a:ls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a:lstStyle>
          <a:p>
            <a:r>
              <a:rPr lang="en-US" sz="2500" i="0" dirty="0">
                <a:effectLst/>
                <a:latin typeface="+mj-lt"/>
              </a:rPr>
              <a:t>Enhancing the prediction of hospitalization from a COVID-19 agent-based model: A Bayesian method for model parameter estimation</a:t>
            </a:r>
          </a:p>
          <a:p>
            <a:r>
              <a:rPr lang="en-US" sz="2500" i="0" dirty="0">
                <a:effectLst/>
                <a:latin typeface="+mj-lt"/>
              </a:rPr>
              <a:t>Hadley E, Rhea S, Jones K, Li L, Stoner M, et al. (2022)</a:t>
            </a:r>
            <a:endParaRPr lang="en-US" sz="2500" dirty="0">
              <a:latin typeface="+mj-lt"/>
            </a:endParaRPr>
          </a:p>
        </p:txBody>
      </p:sp>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5032</TotalTime>
  <Words>804</Words>
  <Application>Microsoft Office PowerPoint</Application>
  <PresentationFormat>Custom</PresentationFormat>
  <Paragraphs>71</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188</cp:revision>
  <cp:lastPrinted>2015-04-03T13:40:10Z</cp:lastPrinted>
  <dcterms:created xsi:type="dcterms:W3CDTF">2012-10-15T23:53:13Z</dcterms:created>
  <dcterms:modified xsi:type="dcterms:W3CDTF">2024-12-06T18:30:28Z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