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2" autoAdjust="0"/>
    <p:restoredTop sz="96305" autoAdjust="0"/>
  </p:normalViewPr>
  <p:slideViewPr>
    <p:cSldViewPr snapToGrid="0" snapToObjects="1">
      <p:cViewPr>
        <p:scale>
          <a:sx n="64" d="100"/>
          <a:sy n="64" d="100"/>
        </p:scale>
        <p:origin x="168" y="-6008"/>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79" len="113">
        <ac:context len="288" hash="1038424143"/>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90" len="322">
        <ac:context len="517" hash="3313128920"/>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15" hash="3813382397"/>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12/5/24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12/5/24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2" y="34875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63924" y="24930163"/>
            <a:ext cx="14720346" cy="290848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17215855"/>
            <a:ext cx="14838218" cy="10240664"/>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		                        where: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lnSpc>
                <a:spcPct val="150000"/>
              </a:lnSpc>
            </a:pPr>
            <a:r>
              <a:rPr lang="en-US" sz="3000" dirty="0">
                <a:latin typeface="+mn-lt"/>
              </a:rPr>
              <a:t>Priors</a:t>
            </a:r>
          </a:p>
          <a:p>
            <a:pPr marL="932994" indent="-457200">
              <a:lnSpc>
                <a:spcPct val="150000"/>
              </a:lnSpc>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lnSpc>
                <a:spcPct val="150000"/>
              </a:lnSpc>
              <a:buFont typeface="Arial" panose="020B0604020202020204" pitchFamily="34" charset="0"/>
              <a:buChar char="•"/>
            </a:pPr>
            <a:r>
              <a:rPr lang="en-US" sz="3000" b="0" dirty="0"/>
              <a:t>The intercept, also followed a normal prior with mean but a wider standard deviation of 5</a:t>
            </a:r>
          </a:p>
          <a:p>
            <a:pPr marL="932994" indent="-457200">
              <a:lnSpc>
                <a:spcPct val="150000"/>
              </a:lnSpc>
              <a:buFont typeface="Arial" panose="020B0604020202020204" pitchFamily="34" charset="0"/>
              <a:buChar char="•"/>
            </a:pPr>
            <a:r>
              <a:rPr lang="en-US" sz="3000" b="0" dirty="0"/>
              <a:t>For random-effect standard deviations, Student’s t prior with 3 degrees of freedom, mean 0, and scale 2.5. </a:t>
            </a:r>
          </a:p>
          <a:p>
            <a:pPr marL="475794">
              <a:lnSpc>
                <a:spcPct val="150000"/>
              </a:lnSpc>
            </a:pPr>
            <a:r>
              <a:rPr lang="en-US" sz="3000" dirty="0">
                <a:latin typeface="+mn-lt"/>
              </a:rPr>
              <a:t>Model Exploration</a:t>
            </a:r>
          </a:p>
          <a:p>
            <a:pPr marL="932994" indent="-457200">
              <a:lnSpc>
                <a:spcPct val="150000"/>
              </a:lnSpc>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795989" y="32988414"/>
            <a:ext cx="14838218" cy="522899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00" b="0" i="0" u="none" strike="noStrike" dirty="0">
                <a:solidFill>
                  <a:srgbClr val="000000"/>
                </a:solidFill>
                <a:effectLst/>
                <a:latin typeface="+mj-lt"/>
              </a:rPr>
              <a:t>When we combined the imputation models, they performed poorly, indicating that our model could be overly sensitive to the specific data patterns introduced during imputation. Consequently, the imputed models fail to generalize well to the underlying data structure.</a:t>
            </a:r>
            <a:endParaRPr lang="en-US" sz="3000" dirty="0">
              <a:latin typeface="+mj-lt"/>
              <a:cs typeface="Times New Roman" panose="02020603050405020304" pitchFamily="18" charset="0"/>
            </a:endParaRP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191469" y="16146899"/>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133938" y="16735816"/>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11652" y="18183394"/>
            <a:ext cx="4871975" cy="1963897"/>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2766566" y="31577745"/>
            <a:ext cx="13367988" cy="2439129"/>
          </a:xfrm>
          <a:prstGeom prst="rect">
            <a:avLst/>
          </a:prstGeom>
          <a:noFill/>
        </p:spPr>
        <p:txBody>
          <a:bodyPr wrap="square" rtlCol="0">
            <a:spAutoFit/>
          </a:bodyPr>
          <a:lstStyle/>
          <a:p>
            <a:r>
              <a:rPr lang="en-US" sz="3050" b="1" dirty="0"/>
              <a:t>Variable Selection</a:t>
            </a:r>
          </a:p>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p>
          <a:p>
            <a:pPr marL="457200" indent="-457200">
              <a:buFont typeface="Arial" panose="020B0604020202020204" pitchFamily="34" charset="0"/>
              <a:buChar char="•"/>
            </a:pPr>
            <a:r>
              <a:rPr lang="en-US" sz="3050" dirty="0"/>
              <a:t>Added a state level effect predictor, to account for between state variability</a:t>
            </a:r>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2"/>
          <a:stretch>
            <a:fillRect/>
          </a:stretch>
        </p:blipFill>
        <p:spPr>
          <a:xfrm>
            <a:off x="3016996" y="27532022"/>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3"/>
          <a:stretch>
            <a:fillRect/>
          </a:stretch>
        </p:blipFill>
        <p:spPr>
          <a:xfrm>
            <a:off x="9766189" y="27522954"/>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4"/>
          <a:stretch>
            <a:fillRect/>
          </a:stretch>
        </p:blipFill>
        <p:spPr>
          <a:xfrm>
            <a:off x="19136392" y="2873800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9157764" y="27996400"/>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5"/>
          <a:stretch>
            <a:fillRect/>
          </a:stretch>
        </p:blipFill>
        <p:spPr>
          <a:xfrm>
            <a:off x="19595041" y="30111925"/>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6"/>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17"/>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18"/>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19"/>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0"/>
          <a:stretch>
            <a:fillRect/>
          </a:stretch>
        </p:blipFill>
        <p:spPr>
          <a:xfrm>
            <a:off x="14573323" y="1709188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1"/>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2"/>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3"/>
          <a:stretch>
            <a:fillRect/>
          </a:stretch>
        </p:blipFill>
        <p:spPr>
          <a:xfrm>
            <a:off x="19188149" y="8060370"/>
            <a:ext cx="6989231" cy="431335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A767080-2D0C-2C60-D8D2-9DD7EFD1513A}"/>
              </a:ext>
            </a:extLst>
          </p:cNvPr>
          <p:cNvPicPr>
            <a:picLocks noChangeAspect="1"/>
          </p:cNvPicPr>
          <p:nvPr/>
        </p:nvPicPr>
        <p:blipFill>
          <a:blip r:embed="rId24"/>
          <a:stretch>
            <a:fillRect/>
          </a:stretch>
        </p:blipFill>
        <p:spPr>
          <a:xfrm>
            <a:off x="19528806" y="23604555"/>
            <a:ext cx="5266872" cy="690142"/>
          </a:xfrm>
          <a:prstGeom prst="rect">
            <a:avLst/>
          </a:prstGeom>
        </p:spPr>
      </p:pic>
      <p:pic>
        <p:nvPicPr>
          <p:cNvPr id="29" name="Picture 28">
            <a:extLst>
              <a:ext uri="{FF2B5EF4-FFF2-40B4-BE49-F238E27FC236}">
                <a16:creationId xmlns:a16="http://schemas.microsoft.com/office/drawing/2014/main" id="{7554192E-4DFC-B235-ECC3-5F4FAABCCFFE}"/>
              </a:ext>
            </a:extLst>
          </p:cNvPr>
          <p:cNvPicPr>
            <a:picLocks noChangeAspect="1"/>
          </p:cNvPicPr>
          <p:nvPr/>
        </p:nvPicPr>
        <p:blipFill>
          <a:blip r:embed="rId25"/>
          <a:stretch>
            <a:fillRect/>
          </a:stretch>
        </p:blipFill>
        <p:spPr>
          <a:xfrm>
            <a:off x="5305156" y="20105603"/>
            <a:ext cx="13367593" cy="1253211"/>
          </a:xfrm>
          <a:prstGeom prst="rect">
            <a:avLst/>
          </a:prstGeom>
        </p:spPr>
      </p:pic>
      <p:pic>
        <p:nvPicPr>
          <p:cNvPr id="66" name="Picture 65" descr="A group of black text&#10;&#10;Description automatically generated">
            <a:extLst>
              <a:ext uri="{FF2B5EF4-FFF2-40B4-BE49-F238E27FC236}">
                <a16:creationId xmlns:a16="http://schemas.microsoft.com/office/drawing/2014/main" id="{998B9B53-8D2F-6D5C-CBDD-1EA9BDF46830}"/>
              </a:ext>
            </a:extLst>
          </p:cNvPr>
          <p:cNvPicPr>
            <a:picLocks noChangeAspect="1"/>
          </p:cNvPicPr>
          <p:nvPr/>
        </p:nvPicPr>
        <p:blipFill>
          <a:blip r:embed="rId26"/>
          <a:stretch>
            <a:fillRect/>
          </a:stretch>
        </p:blipFill>
        <p:spPr>
          <a:xfrm>
            <a:off x="22180001" y="25038744"/>
            <a:ext cx="5312563" cy="1878998"/>
          </a:xfrm>
          <a:prstGeom prst="rect">
            <a:avLst/>
          </a:prstGeom>
        </p:spPr>
      </p:pic>
      <p:pic>
        <p:nvPicPr>
          <p:cNvPr id="71" name="Picture 70">
            <a:extLst>
              <a:ext uri="{FF2B5EF4-FFF2-40B4-BE49-F238E27FC236}">
                <a16:creationId xmlns:a16="http://schemas.microsoft.com/office/drawing/2014/main" id="{3D75F8CE-704D-BCB2-1CD1-940C7B4B5B69}"/>
              </a:ext>
            </a:extLst>
          </p:cNvPr>
          <p:cNvPicPr>
            <a:picLocks noChangeAspect="1"/>
          </p:cNvPicPr>
          <p:nvPr/>
        </p:nvPicPr>
        <p:blipFill>
          <a:blip r:embed="rId27"/>
          <a:stretch>
            <a:fillRect/>
          </a:stretch>
        </p:blipFill>
        <p:spPr>
          <a:xfrm>
            <a:off x="21593602" y="27019712"/>
            <a:ext cx="11701904" cy="1001047"/>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4865</TotalTime>
  <Words>750</Words>
  <Application>Microsoft Macintosh PowerPoint</Application>
  <PresentationFormat>Custom</PresentationFormat>
  <Paragraphs>66</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184</cp:revision>
  <cp:lastPrinted>2015-04-03T13:40:10Z</cp:lastPrinted>
  <dcterms:created xsi:type="dcterms:W3CDTF">2012-10-15T23:53:13Z</dcterms:created>
  <dcterms:modified xsi:type="dcterms:W3CDTF">2024-12-05T17:17:59Z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