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69" autoAdjust="0"/>
    <p:restoredTop sz="96238" autoAdjust="0"/>
  </p:normalViewPr>
  <p:slideViewPr>
    <p:cSldViewPr snapToGrid="0" snapToObjects="1">
      <p:cViewPr>
        <p:scale>
          <a:sx n="87" d="100"/>
          <a:sy n="87" d="100"/>
        </p:scale>
        <p:origin x="-15472" y="-11568"/>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60" len="113">
        <ac:context len="190" hash="3832306614"/>
      </ac:txMk>
    </ac:txMkLst>
    <p188:pos x="6726763" y="1905518"/>
    <p188:txBody>
      <a:bodyPr/>
      <a:lstStyle/>
      <a:p>
        <a:r>
          <a:rPr lang="en-US"/>
          <a:t>Need a citation/s for this</a:t>
        </a:r>
      </a:p>
    </p188:txBody>
  </p188:cm>
  <p188:cm id="{A354AF76-F7B7-C142-B799-E53B447CE482}" authorId="{74906A6B-110F-D067-7BFC-521FF3E147DB}" created="2024-12-03T16:51:50.611">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58" len="322">
        <ac:context len="485" hash="4221436145"/>
      </ac:txMk>
    </ac:txMkLst>
    <p188:pos x="15025949" y="5293895"/>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created="2024-12-03T16:52:12.878">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txBody>
      <a:bodyPr/>
      <a:lstStyle/>
      <a:p>
        <a:r>
          <a:rPr lang="en-US"/>
          <a:t>Need to include last row of symptomatic section (bottom)</a:t>
        </a:r>
      </a:p>
    </p188:txBody>
  </p188:cm>
  <p188:cm id="{47DCD415-87D7-8543-8A7E-7D0052F0EBFA}" authorId="{74906A6B-110F-D067-7BFC-521FF3E147DB}" created="2024-12-03T16:59:54.833">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created="2024-12-03T17:10:29.511">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txBody>
      <a:bodyPr/>
      <a:lstStyle/>
      <a:p>
        <a:r>
          <a:rPr lang="en-US"/>
          <a:t>Complete model definition</a:t>
        </a:r>
      </a:p>
    </p188:txBody>
  </p188:cm>
  <p188:cm id="{D76E18BE-3337-C446-BE97-ED0BBBD484DE}" authorId="{74906A6B-110F-D067-7BFC-521FF3E147DB}" created="2024-12-03T17:10:44.078">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txBody>
      <a:bodyPr/>
      <a:lstStyle/>
      <a:p>
        <a:r>
          <a:rPr lang="en-US"/>
          <a:t>Complete model definition</a:t>
        </a:r>
      </a:p>
    </p188:txBody>
  </p188:cm>
  <p188:cm id="{BC131E90-891A-7843-A1F5-8D78F40473A0}" authorId="{74906A6B-110F-D067-7BFC-521FF3E147DB}" created="2024-12-03T17:12:07.513">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txBody>
      <a:bodyPr/>
      <a:lstStyle/>
      <a:p>
        <a:r>
          <a:rPr lang="en-US"/>
          <a:t>Use pi not p</a:t>
        </a:r>
      </a:p>
    </p188:txBody>
  </p188:cm>
  <p188:cm id="{3B8925F3-09E5-B54D-BDE9-B3E822DF1C91}" authorId="{74906A6B-110F-D067-7BFC-521FF3E147DB}" created="2024-12-03T17:12:58.962">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Lst>
    <p188:txBody>
      <a:bodyPr/>
      <a:lstStyle/>
      <a:p>
        <a:r>
          <a:rPr lang="en-US"/>
          <a:t>Indicate that j[I] refers to the state</a:t>
        </a:r>
      </a:p>
    </p188:txBody>
  </p188:cm>
  <p188:cm id="{46F6AFB6-5C0F-CD4A-854B-DB7DB899A10A}" authorId="{74906A6B-110F-D067-7BFC-521FF3E147DB}" created="2024-12-03T17:18:42.135">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created="2024-12-03T17:26:05.276">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txBody>
      <a:bodyPr/>
      <a:lstStyle/>
      <a:p>
        <a:r>
          <a:rPr lang="en-US"/>
          <a:t>Plot of credible intervals instead.</a:t>
        </a:r>
      </a:p>
    </p188:txBody>
  </p188:cm>
  <p188:cm id="{1FC455E3-19E6-154B-B4CF-03796D75CFC2}" authorId="{74906A6B-110F-D067-7BFC-521FF3E147DB}" created="2024-12-03T17:27:06.939">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583" hash="3103544310"/>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Lst>
    <p188:txBody>
      <a:bodyPr/>
      <a:lstStyle/>
      <a:p>
        <a:r>
          <a:rPr lang="en-US"/>
          <a:t>Might be too much text, find a way to display same info in a plot?</a:t>
        </a:r>
      </a:p>
    </p188:txBody>
  </p188:cm>
  <p188:cm id="{08536C51-C43D-F544-9EEB-89A4B0C0D11D}" authorId="{74906A6B-110F-D067-7BFC-521FF3E147DB}" created="2024-12-03T17:30:02.171">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Take a look into how probs are actually being computed</a:t>
        </a:r>
      </a:p>
    </p188:txBody>
  </p188:cm>
  <p188:cm id="{FE90AB4D-2C6A-DE4A-969E-7D2AD980EEA9}" authorId="{74906A6B-110F-D067-7BFC-521FF3E147DB}" created="2024-12-03T17:32:27.055">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txBody>
      <a:bodyPr/>
      <a:lstStyle/>
      <a:p>
        <a:r>
          <a:rPr lang="en-US"/>
          <a:t>Write out probs in notation form, to specify what is being displayed in the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12/3/24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12/3/24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12/3/24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0" y="0"/>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325645" y="26934991"/>
            <a:ext cx="14720346" cy="243912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605958" y="14938197"/>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20780360"/>
            <a:ext cx="14838218" cy="9077565"/>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r>
              <a:rPr lang="en-US" sz="3000" dirty="0">
                <a:latin typeface="+mn-lt"/>
              </a:rPr>
              <a:t>Priors</a:t>
            </a:r>
          </a:p>
          <a:p>
            <a:pPr marL="932994" indent="-457200">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buFont typeface="Arial" panose="020B0604020202020204" pitchFamily="34" charset="0"/>
              <a:buChar char="•"/>
            </a:pPr>
            <a:r>
              <a:rPr lang="en-US" sz="3000" b="0" dirty="0"/>
              <a:t>The intercept, also followed a normal prior with mean but a wider standard deviation of 5</a:t>
            </a:r>
          </a:p>
          <a:p>
            <a:pPr marL="932994" indent="-457200">
              <a:buFont typeface="Arial" panose="020B0604020202020204" pitchFamily="34" charset="0"/>
              <a:buChar char="•"/>
            </a:pPr>
            <a:r>
              <a:rPr lang="en-US" sz="3000" b="0" dirty="0"/>
              <a:t>For random-effect standard deviations, Student’s t prior with 3 degrees of freedom, mean 0, and scale 2.5. </a:t>
            </a:r>
          </a:p>
          <a:p>
            <a:pPr marL="475794"/>
            <a:r>
              <a:rPr lang="en-US" sz="3000" dirty="0">
                <a:latin typeface="+mn-lt"/>
              </a:rPr>
              <a:t>Model Exploration</a:t>
            </a:r>
          </a:p>
          <a:p>
            <a:pPr marL="932994" indent="-457200">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1" name="Rectangle 10"/>
          <p:cNvSpPr/>
          <p:nvPr/>
        </p:nvSpPr>
        <p:spPr>
          <a:xfrm>
            <a:off x="18325645" y="7907000"/>
            <a:ext cx="8893704" cy="6695423"/>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Using </a:t>
            </a:r>
            <a:r>
              <a:rPr lang="en-US" sz="3054" dirty="0" err="1">
                <a:latin typeface="Courier New" panose="02070309020205020404" pitchFamily="49" charset="0"/>
                <a:cs typeface="Courier New" panose="02070309020205020404" pitchFamily="49" charset="0"/>
              </a:rPr>
              <a:t>skimr</a:t>
            </a:r>
            <a:r>
              <a:rPr lang="en-US" sz="3054" dirty="0">
                <a:latin typeface="+mj-lt"/>
                <a:cs typeface="Times New Roman" panose="02020603050405020304" pitchFamily="18" charset="0"/>
              </a:rPr>
              <a:t> we described missing data:</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1600" dirty="0">
                <a:latin typeface="Courier New" panose="02070309020205020404" pitchFamily="49" charset="0"/>
                <a:cs typeface="Courier New" panose="02070309020205020404" pitchFamily="49" charset="0"/>
              </a:rPr>
              <a:t>  ── Variable type: character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endParaRPr lang="en-US" sz="1600" dirty="0">
              <a:latin typeface="Courier New" panose="02070309020205020404" pitchFamily="49" charset="0"/>
              <a:cs typeface="Courier New" panose="02070309020205020404" pitchFamily="49" charset="0"/>
            </a:endParaRPr>
          </a:p>
          <a:p>
            <a:pPr marL="466703" lvl="1"/>
            <a:r>
              <a:rPr lang="en-US" sz="1600" dirty="0">
                <a:latin typeface="Courier New" panose="02070309020205020404" pitchFamily="49" charset="0"/>
                <a:cs typeface="Courier New" panose="02070309020205020404" pitchFamily="49" charset="0"/>
              </a:rPr>
              <a:t> 1 </a:t>
            </a:r>
            <a:r>
              <a:rPr lang="en-US" sz="1600" dirty="0" err="1">
                <a:latin typeface="Courier New" panose="02070309020205020404" pitchFamily="49" charset="0"/>
                <a:cs typeface="Courier New" panose="02070309020205020404" pitchFamily="49" charset="0"/>
              </a:rPr>
              <a:t>case_month</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2 </a:t>
            </a:r>
            <a:r>
              <a:rPr lang="en-US" sz="1600" dirty="0" err="1">
                <a:latin typeface="Courier New" panose="02070309020205020404" pitchFamily="49" charset="0"/>
                <a:cs typeface="Courier New" panose="02070309020205020404" pitchFamily="49" charset="0"/>
              </a:rPr>
              <a:t>res_state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3 </a:t>
            </a:r>
            <a:r>
              <a:rPr lang="en-US" sz="1600" dirty="0" err="1">
                <a:latin typeface="Courier New" panose="02070309020205020404" pitchFamily="49" charset="0"/>
                <a:cs typeface="Courier New" panose="02070309020205020404" pitchFamily="49" charset="0"/>
              </a:rPr>
              <a:t>state_fips_code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4 </a:t>
            </a:r>
            <a:r>
              <a:rPr lang="en-US" sz="1600" dirty="0" err="1">
                <a:latin typeface="Courier New" panose="02070309020205020404" pitchFamily="49" charset="0"/>
                <a:cs typeface="Courier New" panose="02070309020205020404" pitchFamily="49" charset="0"/>
              </a:rPr>
              <a:t>res_county</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5 </a:t>
            </a:r>
            <a:r>
              <a:rPr lang="en-US" sz="1600" dirty="0" err="1">
                <a:latin typeface="Courier New" panose="02070309020205020404" pitchFamily="49" charset="0"/>
                <a:cs typeface="Courier New" panose="02070309020205020404" pitchFamily="49" charset="0"/>
              </a:rPr>
              <a:t>county_fips_code</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6 </a:t>
            </a:r>
            <a:r>
              <a:rPr lang="en-US" sz="1600" dirty="0" err="1">
                <a:latin typeface="Courier New" panose="02070309020205020404" pitchFamily="49" charset="0"/>
                <a:cs typeface="Courier New" panose="02070309020205020404" pitchFamily="49" charset="0"/>
              </a:rPr>
              <a:t>age_group</a:t>
            </a:r>
            <a:r>
              <a:rPr lang="en-US" sz="1600" dirty="0">
                <a:latin typeface="Courier New" panose="02070309020205020404" pitchFamily="49" charset="0"/>
                <a:cs typeface="Courier New" panose="02070309020205020404" pitchFamily="49" charset="0"/>
              </a:rPr>
              <a:t>                     3901        0.961 </a:t>
            </a:r>
          </a:p>
          <a:p>
            <a:pPr marL="466703" lvl="1"/>
            <a:r>
              <a:rPr lang="en-US" sz="1600" dirty="0">
                <a:latin typeface="Courier New" panose="02070309020205020404" pitchFamily="49" charset="0"/>
                <a:cs typeface="Courier New" panose="02070309020205020404" pitchFamily="49" charset="0"/>
              </a:rPr>
              <a:t> 7 sex                          14970        0.850 </a:t>
            </a:r>
          </a:p>
          <a:p>
            <a:pPr marL="466703" lvl="1"/>
            <a:r>
              <a:rPr lang="en-US" sz="1600" dirty="0">
                <a:latin typeface="Courier New" panose="02070309020205020404" pitchFamily="49" charset="0"/>
                <a:cs typeface="Courier New" panose="02070309020205020404" pitchFamily="49" charset="0"/>
              </a:rPr>
              <a:t> 8 race                         66662        0.333 </a:t>
            </a:r>
          </a:p>
          <a:p>
            <a:pPr marL="466703" lvl="1"/>
            <a:r>
              <a:rPr lang="en-US" sz="1600" dirty="0">
                <a:latin typeface="Courier New" panose="02070309020205020404" pitchFamily="49" charset="0"/>
                <a:cs typeface="Courier New" panose="02070309020205020404" pitchFamily="49" charset="0"/>
              </a:rPr>
              <a:t> 9 ethnicity                    68598        0.314   </a:t>
            </a:r>
          </a:p>
          <a:p>
            <a:pPr marL="466703" lvl="1"/>
            <a:r>
              <a:rPr lang="en-US" sz="1600" dirty="0">
                <a:latin typeface="Courier New" panose="02070309020205020404" pitchFamily="49" charset="0"/>
                <a:cs typeface="Courier New" panose="02070309020205020404" pitchFamily="49" charset="0"/>
              </a:rPr>
              <a:t>10 </a:t>
            </a:r>
            <a:r>
              <a:rPr lang="en-US" sz="1600" dirty="0" err="1">
                <a:latin typeface="Courier New" panose="02070309020205020404" pitchFamily="49" charset="0"/>
                <a:cs typeface="Courier New" panose="02070309020205020404" pitchFamily="49" charset="0"/>
              </a:rPr>
              <a:t>case_positive_specimen</a:t>
            </a:r>
            <a:r>
              <a:rPr lang="en-US" sz="1600" dirty="0">
                <a:latin typeface="Courier New" panose="02070309020205020404" pitchFamily="49" charset="0"/>
                <a:cs typeface="Courier New" panose="02070309020205020404" pitchFamily="49" charset="0"/>
              </a:rPr>
              <a:t>       55286        0.447    </a:t>
            </a:r>
          </a:p>
          <a:p>
            <a:pPr marL="466703" lvl="1"/>
            <a:r>
              <a:rPr lang="en-US" sz="1600" dirty="0">
                <a:latin typeface="Courier New" panose="02070309020205020404" pitchFamily="49" charset="0"/>
                <a:cs typeface="Courier New" panose="02070309020205020404" pitchFamily="49" charset="0"/>
              </a:rPr>
              <a:t>11 process                      91614        0.0839   </a:t>
            </a:r>
          </a:p>
          <a:p>
            <a:pPr marL="466703" lvl="1"/>
            <a:r>
              <a:rPr lang="en-US" sz="1600" dirty="0">
                <a:latin typeface="Courier New" panose="02070309020205020404" pitchFamily="49" charset="0"/>
                <a:cs typeface="Courier New" panose="02070309020205020404" pitchFamily="49" charset="0"/>
              </a:rPr>
              <a:t>12 </a:t>
            </a:r>
            <a:r>
              <a:rPr lang="en-US" sz="1600" dirty="0" err="1">
                <a:latin typeface="Courier New" panose="02070309020205020404" pitchFamily="49" charset="0"/>
                <a:cs typeface="Courier New" panose="02070309020205020404" pitchFamily="49" charset="0"/>
              </a:rPr>
              <a:t>exposure_yn</a:t>
            </a:r>
            <a:r>
              <a:rPr lang="en-US" sz="1600" dirty="0">
                <a:latin typeface="Courier New" panose="02070309020205020404" pitchFamily="49" charset="0"/>
                <a:cs typeface="Courier New" panose="02070309020205020404" pitchFamily="49" charset="0"/>
              </a:rPr>
              <a:t>                  91756        0.0824   </a:t>
            </a:r>
          </a:p>
          <a:p>
            <a:pPr marL="466703" lvl="1"/>
            <a:r>
              <a:rPr lang="en-US" sz="1600" dirty="0">
                <a:latin typeface="Courier New" panose="02070309020205020404" pitchFamily="49" charset="0"/>
                <a:cs typeface="Courier New" panose="02070309020205020404" pitchFamily="49" charset="0"/>
              </a:rPr>
              <a:t>13 </a:t>
            </a:r>
            <a:r>
              <a:rPr lang="en-US" sz="1600" dirty="0" err="1">
                <a:latin typeface="Courier New" panose="02070309020205020404" pitchFamily="49" charset="0"/>
                <a:cs typeface="Courier New" panose="02070309020205020404" pitchFamily="49" charset="0"/>
              </a:rPr>
              <a:t>current_status</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14 </a:t>
            </a:r>
            <a:r>
              <a:rPr lang="en-US" sz="1600" dirty="0" err="1">
                <a:latin typeface="Courier New" panose="02070309020205020404" pitchFamily="49" charset="0"/>
                <a:cs typeface="Courier New" panose="02070309020205020404" pitchFamily="49" charset="0"/>
              </a:rPr>
              <a:t>symptom_status</a:t>
            </a:r>
            <a:r>
              <a:rPr lang="en-US" sz="1600" dirty="0">
                <a:latin typeface="Courier New" panose="02070309020205020404" pitchFamily="49" charset="0"/>
                <a:cs typeface="Courier New" panose="02070309020205020404" pitchFamily="49" charset="0"/>
              </a:rPr>
              <a:t>               57654        0.423   </a:t>
            </a:r>
          </a:p>
          <a:p>
            <a:pPr marL="466703" lvl="1"/>
            <a:r>
              <a:rPr lang="en-US" sz="1600" dirty="0">
                <a:latin typeface="Courier New" panose="02070309020205020404" pitchFamily="49" charset="0"/>
                <a:cs typeface="Courier New" panose="02070309020205020404" pitchFamily="49" charset="0"/>
              </a:rPr>
              <a:t>15 </a:t>
            </a:r>
            <a:r>
              <a:rPr lang="en-US" sz="1600" dirty="0" err="1">
                <a:latin typeface="Courier New" panose="02070309020205020404" pitchFamily="49" charset="0"/>
                <a:cs typeface="Courier New" panose="02070309020205020404" pitchFamily="49" charset="0"/>
              </a:rPr>
              <a:t>icu_yn</a:t>
            </a:r>
            <a:r>
              <a:rPr lang="en-US" sz="1600" dirty="0">
                <a:latin typeface="Courier New" panose="02070309020205020404" pitchFamily="49" charset="0"/>
                <a:cs typeface="Courier New" panose="02070309020205020404" pitchFamily="49" charset="0"/>
              </a:rPr>
              <a:t>                       96361        0.0364  </a:t>
            </a:r>
          </a:p>
          <a:p>
            <a:pPr marL="466703" lvl="1"/>
            <a:r>
              <a:rPr lang="en-US" sz="1600" dirty="0">
                <a:latin typeface="Courier New" panose="02070309020205020404" pitchFamily="49" charset="0"/>
                <a:cs typeface="Courier New" panose="02070309020205020404" pitchFamily="49" charset="0"/>
              </a:rPr>
              <a:t>16 </a:t>
            </a:r>
            <a:r>
              <a:rPr lang="en-US" sz="1600" dirty="0" err="1">
                <a:latin typeface="Courier New" panose="02070309020205020404" pitchFamily="49" charset="0"/>
                <a:cs typeface="Courier New" panose="02070309020205020404" pitchFamily="49" charset="0"/>
              </a:rPr>
              <a:t>death_yn</a:t>
            </a:r>
            <a:r>
              <a:rPr lang="en-US" sz="1600" dirty="0">
                <a:latin typeface="Courier New" panose="02070309020205020404" pitchFamily="49" charset="0"/>
                <a:cs typeface="Courier New" panose="02070309020205020404" pitchFamily="49" charset="0"/>
              </a:rPr>
              <a:t>                     70683        0.293    </a:t>
            </a:r>
          </a:p>
          <a:p>
            <a:pPr marL="466703" lvl="1"/>
            <a:r>
              <a:rPr lang="en-US" sz="1600" dirty="0">
                <a:latin typeface="Courier New" panose="02070309020205020404" pitchFamily="49" charset="0"/>
                <a:cs typeface="Courier New" panose="02070309020205020404" pitchFamily="49" charset="0"/>
              </a:rPr>
              <a:t>17 </a:t>
            </a:r>
            <a:r>
              <a:rPr lang="en-US" sz="1600" dirty="0" err="1">
                <a:latin typeface="Courier New" panose="02070309020205020404" pitchFamily="49" charset="0"/>
                <a:cs typeface="Courier New" panose="02070309020205020404" pitchFamily="49" charset="0"/>
              </a:rPr>
              <a:t>case_onset_interval</a:t>
            </a:r>
            <a:r>
              <a:rPr lang="en-US" sz="1600" dirty="0">
                <a:latin typeface="Courier New" panose="02070309020205020404" pitchFamily="49" charset="0"/>
                <a:cs typeface="Courier New" panose="02070309020205020404" pitchFamily="49" charset="0"/>
              </a:rPr>
              <a:t>          59604        0.404    </a:t>
            </a:r>
          </a:p>
          <a:p>
            <a:pPr marL="466703" lvl="1"/>
            <a:r>
              <a:rPr lang="en-US" sz="1600" dirty="0">
                <a:latin typeface="Courier New" panose="02070309020205020404" pitchFamily="49" charset="0"/>
                <a:cs typeface="Courier New" panose="02070309020205020404" pitchFamily="49" charset="0"/>
              </a:rPr>
              <a:t>18 </a:t>
            </a:r>
            <a:r>
              <a:rPr lang="en-US" sz="1600" dirty="0" err="1">
                <a:latin typeface="Courier New" panose="02070309020205020404" pitchFamily="49" charset="0"/>
                <a:cs typeface="Courier New" panose="02070309020205020404" pitchFamily="49" charset="0"/>
              </a:rPr>
              <a:t>underlying_conditions_yn</a:t>
            </a:r>
            <a:r>
              <a:rPr lang="en-US" sz="1600" dirty="0">
                <a:latin typeface="Courier New" panose="02070309020205020404" pitchFamily="49" charset="0"/>
                <a:cs typeface="Courier New" panose="02070309020205020404" pitchFamily="49" charset="0"/>
              </a:rPr>
              <a:t>     95397        0.0460</a:t>
            </a:r>
          </a:p>
          <a:p>
            <a:pPr marL="466703" lvl="1"/>
            <a:r>
              <a:rPr lang="en-US" sz="1600" dirty="0">
                <a:latin typeface="Courier New" panose="02070309020205020404" pitchFamily="49" charset="0"/>
                <a:cs typeface="Courier New" panose="02070309020205020404" pitchFamily="49" charset="0"/>
              </a:rPr>
              <a:t>── Variable type: factor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r>
              <a:rPr lang="en-US" sz="1600" dirty="0">
                <a:latin typeface="Courier New" panose="02070309020205020404" pitchFamily="49" charset="0"/>
                <a:cs typeface="Courier New" panose="02070309020205020404" pitchFamily="49" charset="0"/>
              </a:rPr>
              <a:t> ordered </a:t>
            </a:r>
            <a:r>
              <a:rPr lang="en-US" sz="1600" dirty="0" err="1">
                <a:latin typeface="Courier New" panose="02070309020205020404" pitchFamily="49" charset="0"/>
                <a:cs typeface="Courier New" panose="02070309020205020404" pitchFamily="49" charset="0"/>
              </a:rPr>
              <a:t>n_unique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top_counts</a:t>
            </a:r>
            <a:r>
              <a:rPr lang="en-US" sz="1600" dirty="0">
                <a:latin typeface="Courier New" panose="02070309020205020404" pitchFamily="49" charset="0"/>
                <a:cs typeface="Courier New" panose="02070309020205020404" pitchFamily="49" charset="0"/>
              </a:rPr>
              <a:t>          </a:t>
            </a:r>
          </a:p>
          <a:p>
            <a:pPr marL="466703" lvl="1"/>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hosp_yn</a:t>
            </a:r>
            <a:r>
              <a:rPr lang="en-US" sz="1600" dirty="0">
                <a:latin typeface="Courier New" panose="02070309020205020404" pitchFamily="49" charset="0"/>
                <a:cs typeface="Courier New" panose="02070309020205020404" pitchFamily="49" charset="0"/>
              </a:rPr>
              <a:t>           66055         0.339</a:t>
            </a:r>
            <a:endParaRPr lang="en-US" sz="1600" b="1" dirty="0">
              <a:latin typeface="Courier New" panose="02070309020205020404" pitchFamily="49" charset="0"/>
              <a:cs typeface="Courier New" panose="02070309020205020404" pitchFamily="49" charset="0"/>
            </a:endParaRPr>
          </a:p>
        </p:txBody>
      </p:sp>
      <p:sp>
        <p:nvSpPr>
          <p:cNvPr id="12" name="Rectangle 11"/>
          <p:cNvSpPr/>
          <p:nvPr/>
        </p:nvSpPr>
        <p:spPr>
          <a:xfrm>
            <a:off x="34333523" y="18183394"/>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414477" y="33608496"/>
            <a:ext cx="14838218" cy="338233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207327" y="19699762"/>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p>
          <a:p>
            <a:pPr marL="475794"/>
            <a:r>
              <a:rPr lang="en-US" sz="1400" b="0" dirty="0">
                <a:latin typeface="Courier New" panose="02070309020205020404" pitchFamily="49" charset="0"/>
                <a:cs typeface="Courier New" panose="02070309020205020404" pitchFamily="49" charset="0"/>
              </a:rPr>
              <a:t>'</a:t>
            </a:r>
            <a:r>
              <a:rPr lang="en-US" sz="1400" b="0" dirty="0" err="1">
                <a:latin typeface="Courier New" panose="02070309020205020404" pitchFamily="49" charset="0"/>
                <a:cs typeface="Courier New" panose="02070309020205020404" pitchFamily="49" charset="0"/>
              </a:rPr>
              <a:t>data.frame</a:t>
            </a:r>
            <a:r>
              <a:rPr lang="en-US" sz="1400" b="0" dirty="0">
                <a:latin typeface="Courier New" panose="02070309020205020404" pitchFamily="49" charset="0"/>
                <a:cs typeface="Courier New" panose="02070309020205020404" pitchFamily="49" charset="0"/>
              </a:rPr>
              <a:t>':	100000 obs. of  19 variables:</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case_month</a:t>
            </a:r>
            <a:r>
              <a:rPr lang="en-US" sz="1400" b="0" dirty="0">
                <a:latin typeface="Courier New" panose="02070309020205020404" pitchFamily="49" charset="0"/>
                <a:cs typeface="Courier New" panose="02070309020205020404" pitchFamily="49" charset="0"/>
              </a:rPr>
              <a:t>              : chr  "2021-10" "2022-02" "2020-09" "2021-10"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res_state</a:t>
            </a:r>
            <a:r>
              <a:rPr lang="en-US" sz="1400" b="0" dirty="0">
                <a:latin typeface="Courier New" panose="02070309020205020404" pitchFamily="49" charset="0"/>
                <a:cs typeface="Courier New" panose="02070309020205020404" pitchFamily="49" charset="0"/>
              </a:rPr>
              <a:t>               : chr  "NC" "GA" "MO" "MI"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state_fips_code</a:t>
            </a:r>
            <a:r>
              <a:rPr lang="en-US" sz="1400" b="0" dirty="0">
                <a:latin typeface="Courier New" panose="02070309020205020404" pitchFamily="49" charset="0"/>
                <a:cs typeface="Courier New" panose="02070309020205020404" pitchFamily="49" charset="0"/>
              </a:rPr>
              <a:t>         : chr  "37" "13" "29" "26"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res_county</a:t>
            </a:r>
            <a:r>
              <a:rPr lang="en-US" sz="1400" b="0" dirty="0">
                <a:latin typeface="Courier New" panose="02070309020205020404" pitchFamily="49" charset="0"/>
                <a:cs typeface="Courier New" panose="02070309020205020404" pitchFamily="49" charset="0"/>
              </a:rPr>
              <a:t>              : chr  "DAVIE" "BULLOCH" "POLK" "SANILAC"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county_fips_code</a:t>
            </a:r>
            <a:r>
              <a:rPr lang="en-US" sz="1400" b="0" dirty="0">
                <a:latin typeface="Courier New" panose="02070309020205020404" pitchFamily="49" charset="0"/>
                <a:cs typeface="Courier New" panose="02070309020205020404" pitchFamily="49" charset="0"/>
              </a:rPr>
              <a:t>        : chr  "37059" "13031" "29167" "26151"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age_group</a:t>
            </a:r>
            <a:r>
              <a:rPr lang="en-US" sz="1400" b="0" dirty="0">
                <a:latin typeface="Courier New" panose="02070309020205020404" pitchFamily="49" charset="0"/>
                <a:cs typeface="Courier New" panose="02070309020205020404" pitchFamily="49" charset="0"/>
              </a:rPr>
              <a:t>               : chr  "0 - 17 years" "18 to 49 years" "18 to 49 years" "18 to 49 years" ...</a:t>
            </a:r>
          </a:p>
          <a:p>
            <a:pPr marL="475794"/>
            <a:r>
              <a:rPr lang="en-US" sz="1400" b="0" dirty="0">
                <a:latin typeface="Courier New" panose="02070309020205020404" pitchFamily="49" charset="0"/>
                <a:cs typeface="Courier New" panose="02070309020205020404" pitchFamily="49" charset="0"/>
              </a:rPr>
              <a:t> $ sex                     : chr  "Female" "Female" "Female" "Female"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hosp_yn</a:t>
            </a:r>
            <a:r>
              <a:rPr lang="en-US" sz="1400" b="0" dirty="0">
                <a:latin typeface="Courier New" panose="02070309020205020404" pitchFamily="49" charset="0"/>
                <a:cs typeface="Courier New" panose="02070309020205020404" pitchFamily="49" charset="0"/>
              </a:rPr>
              <a:t>                 : chr  "Unknown" "Missing" "Unknown" "Missing"...</a:t>
            </a:r>
          </a:p>
          <a:p>
            <a:pPr marL="475794"/>
            <a:r>
              <a:rPr lang="en-US" sz="1400" b="0" dirty="0">
                <a:latin typeface="Courier New" panose="02070309020205020404" pitchFamily="49" charset="0"/>
                <a:cs typeface="Courier New" panose="02070309020205020404" pitchFamily="49" charset="0"/>
              </a:rPr>
              <a:t> $ race                    : chr  "NA" "Unknown" "NA" "NA" ...</a:t>
            </a:r>
          </a:p>
          <a:p>
            <a:pPr marL="475794"/>
            <a:r>
              <a:rPr lang="en-US" sz="1400" b="0" dirty="0">
                <a:latin typeface="Courier New" panose="02070309020205020404" pitchFamily="49" charset="0"/>
                <a:cs typeface="Courier New" panose="02070309020205020404" pitchFamily="49" charset="0"/>
              </a:rPr>
              <a:t> $ ethnicity               : chr  "NA" "Missing" "NA" "NA"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case_positive_specimen</a:t>
            </a:r>
            <a:r>
              <a:rPr lang="en-US" sz="1400" b="0" dirty="0">
                <a:latin typeface="Courier New" panose="02070309020205020404" pitchFamily="49" charset="0"/>
                <a:cs typeface="Courier New" panose="02070309020205020404" pitchFamily="49" charset="0"/>
              </a:rPr>
              <a:t>  : chr  "0.0" NA "0.0" NA ...</a:t>
            </a:r>
          </a:p>
          <a:p>
            <a:pPr marL="475794"/>
            <a:r>
              <a:rPr lang="en-US" sz="1400" b="0" dirty="0">
                <a:latin typeface="Courier New" panose="02070309020205020404" pitchFamily="49" charset="0"/>
                <a:cs typeface="Courier New" panose="02070309020205020404" pitchFamily="49" charset="0"/>
              </a:rPr>
              <a:t> $ process                 : chr  "Missing"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exposure_yn</a:t>
            </a:r>
            <a:r>
              <a:rPr lang="en-US" sz="1400" b="0" dirty="0">
                <a:latin typeface="Courier New" panose="02070309020205020404" pitchFamily="49" charset="0"/>
                <a:cs typeface="Courier New" panose="02070309020205020404" pitchFamily="49" charset="0"/>
              </a:rPr>
              <a:t>             : chr  "Missing"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current_status</a:t>
            </a:r>
            <a:r>
              <a:rPr lang="en-US" sz="1400" b="0" dirty="0">
                <a:latin typeface="Courier New" panose="02070309020205020404" pitchFamily="49" charset="0"/>
                <a:cs typeface="Courier New" panose="02070309020205020404" pitchFamily="49" charset="0"/>
              </a:rPr>
              <a:t>          : chr  "Laboratory-confirmed case" "Laboratory-confirmed case" "Laboratory-confirmed case" "Laboratory-confirmed case"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symptom_status</a:t>
            </a:r>
            <a:r>
              <a:rPr lang="en-US" sz="1400" b="0" dirty="0">
                <a:latin typeface="Courier New" panose="02070309020205020404" pitchFamily="49" charset="0"/>
                <a:cs typeface="Courier New" panose="02070309020205020404" pitchFamily="49" charset="0"/>
              </a:rPr>
              <a:t>          : chr  "Unknown" "Symptomatic" "Symptomatic" "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icu_yn</a:t>
            </a:r>
            <a:r>
              <a:rPr lang="en-US" sz="1400" b="0" dirty="0">
                <a:latin typeface="Courier New" panose="02070309020205020404" pitchFamily="49" charset="0"/>
                <a:cs typeface="Courier New" panose="02070309020205020404" pitchFamily="49" charset="0"/>
              </a:rPr>
              <a:t>                  : chr  "Unknown"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death_yn</a:t>
            </a:r>
            <a:r>
              <a:rPr lang="en-US" sz="1400" b="0" dirty="0">
                <a:latin typeface="Courier New" panose="02070309020205020404" pitchFamily="49" charset="0"/>
                <a:cs typeface="Courier New" panose="02070309020205020404" pitchFamily="49" charset="0"/>
              </a:rPr>
              <a:t>                : chr  "No" "Missing" "Unknown" "Unknown"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case_onset_interval</a:t>
            </a:r>
            <a:r>
              <a:rPr lang="en-US" sz="1400" b="0" dirty="0">
                <a:latin typeface="Courier New" panose="02070309020205020404" pitchFamily="49" charset="0"/>
                <a:cs typeface="Courier New" panose="02070309020205020404" pitchFamily="49" charset="0"/>
              </a:rPr>
              <a:t>     : chr  NA "0.0" "0.0" NA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underlying_conditions_yn</a:t>
            </a:r>
            <a:r>
              <a:rPr lang="en-US" sz="1400" b="0" dirty="0">
                <a:latin typeface="Courier New" panose="02070309020205020404" pitchFamily="49" charset="0"/>
                <a:cs typeface="Courier New" panose="02070309020205020404" pitchFamily="49" charset="0"/>
              </a:rPr>
              <a:t>: chr  NA NA NA NA ...</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6202339"/>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considered two approaches (and tried the first!):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69063" y="26149749"/>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500572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592004" y="26029009"/>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8864938" y="15726555"/>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8864938" y="16484532"/>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8864938" y="19927083"/>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5833518" y="15992691"/>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471692" y="21761696"/>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365956" y="25051306"/>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236431" y="20248514"/>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36431" y="21762545"/>
            <a:ext cx="4871975" cy="1963897"/>
          </a:xfrm>
          <a:prstGeom prst="rect">
            <a:avLst/>
          </a:prstGeom>
        </p:spPr>
      </p:pic>
      <p:pic>
        <p:nvPicPr>
          <p:cNvPr id="40" name="Picture 39">
            <a:extLst>
              <a:ext uri="{FF2B5EF4-FFF2-40B4-BE49-F238E27FC236}">
                <a16:creationId xmlns:a16="http://schemas.microsoft.com/office/drawing/2014/main" id="{561C5FE4-9249-2A41-BA37-044223A59553}"/>
              </a:ext>
            </a:extLst>
          </p:cNvPr>
          <p:cNvPicPr>
            <a:picLocks noChangeAspect="1"/>
          </p:cNvPicPr>
          <p:nvPr/>
        </p:nvPicPr>
        <p:blipFill>
          <a:blip r:embed="rId12"/>
          <a:stretch>
            <a:fillRect/>
          </a:stretch>
        </p:blipFill>
        <p:spPr>
          <a:xfrm>
            <a:off x="5729836" y="23687905"/>
            <a:ext cx="12240150" cy="1224015"/>
          </a:xfrm>
          <a:prstGeom prst="rect">
            <a:avLst/>
          </a:prstGeom>
        </p:spPr>
      </p:pic>
      <p:pic>
        <p:nvPicPr>
          <p:cNvPr id="46" name="Picture 45" descr="A close-up of a sign&#10;&#10;Description automatically generated">
            <a:extLst>
              <a:ext uri="{FF2B5EF4-FFF2-40B4-BE49-F238E27FC236}">
                <a16:creationId xmlns:a16="http://schemas.microsoft.com/office/drawing/2014/main" id="{347A5C05-6D0D-4C91-4004-8A9B47776A65}"/>
              </a:ext>
            </a:extLst>
          </p:cNvPr>
          <p:cNvPicPr>
            <a:picLocks noChangeAspect="1"/>
          </p:cNvPicPr>
          <p:nvPr/>
        </p:nvPicPr>
        <p:blipFill>
          <a:blip r:embed="rId13"/>
          <a:stretch>
            <a:fillRect/>
          </a:stretch>
        </p:blipFill>
        <p:spPr>
          <a:xfrm>
            <a:off x="22088009" y="26779206"/>
            <a:ext cx="4213855" cy="1546369"/>
          </a:xfrm>
          <a:prstGeom prst="rect">
            <a:avLst/>
          </a:prstGeom>
        </p:spPr>
      </p:pic>
      <p:pic>
        <p:nvPicPr>
          <p:cNvPr id="55" name="Picture 54">
            <a:extLst>
              <a:ext uri="{FF2B5EF4-FFF2-40B4-BE49-F238E27FC236}">
                <a16:creationId xmlns:a16="http://schemas.microsoft.com/office/drawing/2014/main" id="{6B5E7224-EDDA-1134-23DC-69FF0ED4CC0D}"/>
              </a:ext>
            </a:extLst>
          </p:cNvPr>
          <p:cNvPicPr>
            <a:picLocks noChangeAspect="1"/>
          </p:cNvPicPr>
          <p:nvPr/>
        </p:nvPicPr>
        <p:blipFill>
          <a:blip r:embed="rId14"/>
          <a:stretch>
            <a:fillRect/>
          </a:stretch>
        </p:blipFill>
        <p:spPr>
          <a:xfrm>
            <a:off x="21311525" y="28280356"/>
            <a:ext cx="12074928" cy="1454348"/>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11482860" y="21207799"/>
            <a:ext cx="7179122" cy="2908489"/>
          </a:xfrm>
          <a:prstGeom prst="rect">
            <a:avLst/>
          </a:prstGeom>
          <a:noFill/>
        </p:spPr>
        <p:txBody>
          <a:bodyPr wrap="square" rtlCol="0">
            <a:spAutoFit/>
          </a:bodyPr>
          <a:lstStyle/>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endParaRPr lang="en-US" sz="3050" dirty="0"/>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5"/>
          <a:stretch>
            <a:fillRect/>
          </a:stretch>
        </p:blipFill>
        <p:spPr>
          <a:xfrm>
            <a:off x="2701124" y="29732376"/>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6"/>
          <a:stretch>
            <a:fillRect/>
          </a:stretch>
        </p:blipFill>
        <p:spPr>
          <a:xfrm>
            <a:off x="9450317" y="29723308"/>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7"/>
          <a:stretch>
            <a:fillRect/>
          </a:stretch>
        </p:blipFill>
        <p:spPr>
          <a:xfrm>
            <a:off x="18833569" y="30111669"/>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8630613" y="29343153"/>
            <a:ext cx="3223071" cy="561692"/>
          </a:xfrm>
          <a:prstGeom prst="rect">
            <a:avLst/>
          </a:prstGeom>
          <a:noFill/>
        </p:spPr>
        <p:txBody>
          <a:bodyPr wrap="square" rtlCol="0">
            <a:spAutoFit/>
          </a:bodyPr>
          <a:lstStyle/>
          <a:p>
            <a:r>
              <a:rPr lang="en-US" sz="3050" dirty="0"/>
              <a:t>Model Summary</a:t>
            </a:r>
          </a:p>
        </p:txBody>
      </p:sp>
      <p:pic>
        <p:nvPicPr>
          <p:cNvPr id="17" name="Picture 16" descr="A screenshot of a data&#10;&#10;Description automatically generated">
            <a:extLst>
              <a:ext uri="{FF2B5EF4-FFF2-40B4-BE49-F238E27FC236}">
                <a16:creationId xmlns:a16="http://schemas.microsoft.com/office/drawing/2014/main" id="{B26C3502-6580-E651-C75B-1E989EA9C35C}"/>
              </a:ext>
            </a:extLst>
          </p:cNvPr>
          <p:cNvPicPr>
            <a:picLocks noChangeAspect="1"/>
          </p:cNvPicPr>
          <p:nvPr/>
        </p:nvPicPr>
        <p:blipFill>
          <a:blip r:embed="rId18"/>
          <a:stretch>
            <a:fillRect/>
          </a:stretch>
        </p:blipFill>
        <p:spPr>
          <a:xfrm>
            <a:off x="19723504" y="31372198"/>
            <a:ext cx="10259739" cy="5036409"/>
          </a:xfrm>
          <a:prstGeom prst="rect">
            <a:avLst/>
          </a:prstGeom>
        </p:spPr>
      </p:pic>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9"/>
          <a:stretch>
            <a:fillRect/>
          </a:stretch>
        </p:blipFill>
        <p:spPr>
          <a:xfrm>
            <a:off x="34746608" y="9221743"/>
            <a:ext cx="11717671" cy="4186576"/>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20"/>
          <a:stretch>
            <a:fillRect/>
          </a:stretch>
        </p:blipFill>
        <p:spPr>
          <a:xfrm>
            <a:off x="34746608" y="14167926"/>
            <a:ext cx="12274923" cy="3973101"/>
          </a:xfrm>
          <a:prstGeom prst="rect">
            <a:avLst/>
          </a:prstGeom>
        </p:spPr>
      </p:pic>
      <p:sp>
        <p:nvSpPr>
          <p:cNvPr id="26" name="TextBox 25">
            <a:extLst>
              <a:ext uri="{FF2B5EF4-FFF2-40B4-BE49-F238E27FC236}">
                <a16:creationId xmlns:a16="http://schemas.microsoft.com/office/drawing/2014/main" id="{D510E767-383E-79B9-427E-82205186E595}"/>
              </a:ext>
            </a:extLst>
          </p:cNvPr>
          <p:cNvSpPr txBox="1"/>
          <p:nvPr/>
        </p:nvSpPr>
        <p:spPr>
          <a:xfrm>
            <a:off x="38895454" y="21454946"/>
            <a:ext cx="3501483" cy="1938992"/>
          </a:xfrm>
          <a:prstGeom prst="rect">
            <a:avLst/>
          </a:prstGeom>
          <a:noFill/>
        </p:spPr>
        <p:txBody>
          <a:bodyPr wrap="square" rtlCol="0">
            <a:spAutoFit/>
          </a:bodyPr>
          <a:lstStyle/>
          <a:p>
            <a:r>
              <a:rPr lang="en-US" sz="4000" dirty="0"/>
              <a:t>Add race cond. effect plots here</a:t>
            </a:r>
          </a:p>
        </p:txBody>
      </p:sp>
      <p:pic>
        <p:nvPicPr>
          <p:cNvPr id="32" name="Picture 31" descr="A map of the united states&#10;&#10;Description automatically generated">
            <a:extLst>
              <a:ext uri="{FF2B5EF4-FFF2-40B4-BE49-F238E27FC236}">
                <a16:creationId xmlns:a16="http://schemas.microsoft.com/office/drawing/2014/main" id="{C715AAD6-0D02-3C73-A4E1-3480F5915B5D}"/>
              </a:ext>
            </a:extLst>
          </p:cNvPr>
          <p:cNvPicPr>
            <a:picLocks noChangeAspect="1"/>
          </p:cNvPicPr>
          <p:nvPr/>
        </p:nvPicPr>
        <p:blipFill>
          <a:blip r:embed="rId21"/>
          <a:stretch>
            <a:fillRect/>
          </a:stretch>
        </p:blipFill>
        <p:spPr>
          <a:xfrm>
            <a:off x="33822475" y="26552800"/>
            <a:ext cx="10647966" cy="4743888"/>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3D020BE2-4474-80CB-9892-AAD18C3C67C1}"/>
              </a:ext>
            </a:extLst>
          </p:cNvPr>
          <p:cNvPicPr>
            <a:picLocks noChangeAspect="1"/>
          </p:cNvPicPr>
          <p:nvPr/>
        </p:nvPicPr>
        <p:blipFill>
          <a:blip r:embed="rId22"/>
          <a:stretch>
            <a:fillRect/>
          </a:stretch>
        </p:blipFill>
        <p:spPr>
          <a:xfrm>
            <a:off x="44470441" y="26212540"/>
            <a:ext cx="6418800" cy="4084691"/>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23"/>
          <a:stretch>
            <a:fillRect/>
          </a:stretch>
        </p:blipFill>
        <p:spPr>
          <a:xfrm>
            <a:off x="13401090" y="20379958"/>
            <a:ext cx="2765554" cy="853566"/>
          </a:xfrm>
          <a:prstGeom prst="rect">
            <a:avLst/>
          </a:prstGeom>
        </p:spPr>
      </p:pic>
      <p:pic>
        <p:nvPicPr>
          <p:cNvPr id="58" name="Picture 57">
            <a:extLst>
              <a:ext uri="{FF2B5EF4-FFF2-40B4-BE49-F238E27FC236}">
                <a16:creationId xmlns:a16="http://schemas.microsoft.com/office/drawing/2014/main" id="{5B0F9A5A-602F-0862-F00F-F1E573F0618F}"/>
              </a:ext>
            </a:extLst>
          </p:cNvPr>
          <p:cNvPicPr>
            <a:picLocks noChangeAspect="1"/>
          </p:cNvPicPr>
          <p:nvPr/>
        </p:nvPicPr>
        <p:blipFill>
          <a:blip r:embed="rId23"/>
          <a:stretch>
            <a:fillRect/>
          </a:stretch>
        </p:blipFill>
        <p:spPr>
          <a:xfrm>
            <a:off x="27500480" y="27125607"/>
            <a:ext cx="2765554" cy="853566"/>
          </a:xfrm>
          <a:prstGeom prst="rect">
            <a:avLst/>
          </a:prstGeom>
        </p:spPr>
      </p:pic>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customXml/itemProps2.xml><?xml version="1.0" encoding="utf-8"?>
<ds:datastoreItem xmlns:ds="http://schemas.openxmlformats.org/officeDocument/2006/customXml" ds:itemID="{6D1ED908-36CA-47DE-9D02-6709ABA06A3B}">
  <ds:schemaRefs>
    <ds:schemaRef ds:uri="http://schemas.microsoft.com/sharepoint/v3/contenttype/forms"/>
  </ds:schemaRefs>
</ds:datastoreItem>
</file>

<file path=customXml/itemProps3.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2123</TotalTime>
  <Words>1255</Words>
  <Application>Microsoft Macintosh PowerPoint</Application>
  <PresentationFormat>Custom</PresentationFormat>
  <Paragraphs>109</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Luke Wilsen</cp:lastModifiedBy>
  <cp:revision>175</cp:revision>
  <cp:lastPrinted>2015-04-03T13:40:10Z</cp:lastPrinted>
  <dcterms:created xsi:type="dcterms:W3CDTF">2012-10-15T23:53:13Z</dcterms:created>
  <dcterms:modified xsi:type="dcterms:W3CDTF">2024-12-03T17:33:04Z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