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 id="{DEA54485-948C-FC61-3ADC-E53DD8E0A3FD}" name="Alexander Ruse" initials="AR" userId="4a02e3a85d78645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02" autoAdjust="0"/>
    <p:restoredTop sz="96305" autoAdjust="0"/>
  </p:normalViewPr>
  <p:slideViewPr>
    <p:cSldViewPr snapToGrid="0" snapToObjects="1">
      <p:cViewPr>
        <p:scale>
          <a:sx n="64" d="100"/>
          <a:sy n="64" d="100"/>
        </p:scale>
        <p:origin x="120" y="-5480"/>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60" len="113">
        <ac:context len="190" hash="3832306614"/>
      </ac:txMk>
    </ac:txMkLst>
    <p188:pos x="6726763" y="1905518"/>
    <p188:txBody>
      <a:bodyPr/>
      <a:lstStyle/>
      <a:p>
        <a:r>
          <a:rPr lang="en-US"/>
          <a:t>Need a citation/s for this</a:t>
        </a:r>
      </a:p>
    </p188:txBody>
  </p188:cm>
  <p188:cm id="{A354AF76-F7B7-C142-B799-E53B447CE482}" authorId="{74906A6B-110F-D067-7BFC-521FF3E147DB}" status="resolved" created="2024-12-03T16:51:50.611" complete="100000">
    <ac:txMkLst xmlns:ac="http://schemas.microsoft.com/office/drawing/2013/main/command">
      <pc:docMk xmlns:pc="http://schemas.microsoft.com/office/powerpoint/2013/main/command"/>
      <pc:sldMk xmlns:pc="http://schemas.microsoft.com/office/powerpoint/2013/main/command" cId="0" sldId="256"/>
      <ac:spMk id="50" creationId="{00000000-0000-0000-0000-000000000000}"/>
      <ac:txMk cp="90" len="322">
        <ac:context len="517" hash="3313128920"/>
      </ac:txMk>
    </ac:txMkLst>
    <p188:pos x="15025949" y="5293895"/>
    <p188:txBody>
      <a:bodyPr/>
      <a:lstStyle/>
      <a:p>
        <a:r>
          <a:rPr lang="en-US"/>
          <a:t>We selected priors to balance interpretability and flexibility in our regression model. 
, reflecting moderate uncertainty and accommodating small to moderate predictor effects with occasional larger ones.
representing baseline log-odds of hospitalization,
0 (baseline odds ~50%) 
to capture broader variability in baseline probabilities. 
This heavy-tailed prior accommodates extreme group-level variability while remaining robust to outliers, ensuring model stability and interpretability.</a:t>
        </a:r>
      </a:p>
    </p188:txBody>
  </p188:cm>
  <p188:cm id="{4AC287C7-097F-C34A-888F-3FA81F10F5FB}" authorId="{74906A6B-110F-D067-7BFC-521FF3E147DB}" created="2024-12-03T16:52:12.878">
    <ac:deMkLst xmlns:ac="http://schemas.microsoft.com/office/drawing/2013/main/command">
      <pc:docMk xmlns:pc="http://schemas.microsoft.com/office/powerpoint/2013/main/command"/>
      <pc:sldMk xmlns:pc="http://schemas.microsoft.com/office/powerpoint/2013/main/command" cId="0" sldId="256"/>
      <ac:picMk id="30" creationId="{3968AFF1-F807-B4BD-4D77-E56E190F78D1}"/>
    </ac:deMkLst>
    <p188:txBody>
      <a:bodyPr/>
      <a:lstStyle/>
      <a:p>
        <a:r>
          <a:rPr lang="en-US"/>
          <a:t>Need to include last row of symptomatic section (bottom)</a:t>
        </a:r>
      </a:p>
    </p188:txBody>
  </p188:cm>
  <p188:cm id="{47DCD415-87D7-8543-8A7E-7D0052F0EBFA}" authorId="{74906A6B-110F-D067-7BFC-521FF3E147DB}" status="resolved" created="2024-12-03T16:59:54.833" complete="100000">
    <ac:txMkLst xmlns:ac="http://schemas.microsoft.com/office/drawing/2013/main/command">
      <pc:docMk xmlns:pc="http://schemas.microsoft.com/office/powerpoint/2013/main/command"/>
      <pc:sldMk xmlns:pc="http://schemas.microsoft.com/office/powerpoint/2013/main/command" cId="0" sldId="256"/>
      <ac:spMk id="12" creationId="{00000000-0000-0000-0000-000000000000}"/>
      <ac:txMk cp="0" len="172">
        <ac:context len="272" hash="949705703"/>
      </ac:txMk>
    </ac:txMkLst>
    <p188:pos x="14887960" y="840586"/>
    <p188:txBody>
      <a:bodyPr/>
      <a:lstStyle/>
      <a:p>
        <a:r>
          <a:rPr lang="en-US"/>
          <a:t>Base model vs hierarchical model: The hierarchical model is preferred since it captures the non-linear relationship between age and hospitalization more effectively. accounts for state-level variability, improving its ability to generalize. 
Using LOO, we compared the predictive performance of a baseline model  and a hierarchical model. 
The hierarchical model's ability to account for state-level variability and non-linear effects, such as age group, explains its superior performance. These results support the use of the hierarchical model for predicting hospitalization risk and capturing complex patterns in the data.
From the conditional effects, the hierarchical model shows less pronounced differences in hospitalization risk across racial groups, suggesting that incorporating state-level variability decreases the effect of race.
</a:t>
        </a:r>
      </a:p>
    </p188:txBody>
  </p188:cm>
  <p188:cm id="{3374288E-4A2B-6842-BCFF-01516A549761}" authorId="{74906A6B-110F-D067-7BFC-521FF3E147DB}" created="2024-12-03T17:10:29.511">
    <ac:deMkLst xmlns:ac="http://schemas.microsoft.com/office/drawing/2013/main/command">
      <pc:docMk xmlns:pc="http://schemas.microsoft.com/office/powerpoint/2013/main/command"/>
      <pc:sldMk xmlns:pc="http://schemas.microsoft.com/office/powerpoint/2013/main/command" cId="0" sldId="256"/>
      <ac:picMk id="58" creationId="{5B0F9A5A-602F-0862-F00F-F1E573F0618F}"/>
    </ac:deMkLst>
    <p188:txBody>
      <a:bodyPr/>
      <a:lstStyle/>
      <a:p>
        <a:r>
          <a:rPr lang="en-US"/>
          <a:t>Complete model definition</a:t>
        </a:r>
      </a:p>
    </p188:txBody>
  </p188:cm>
  <p188:cm id="{D76E18BE-3337-C446-BE97-ED0BBBD484DE}" authorId="{74906A6B-110F-D067-7BFC-521FF3E147DB}" created="2024-12-03T17:10:44.078">
    <ac:deMkLst xmlns:ac="http://schemas.microsoft.com/office/drawing/2013/main/command">
      <pc:docMk xmlns:pc="http://schemas.microsoft.com/office/powerpoint/2013/main/command"/>
      <pc:sldMk xmlns:pc="http://schemas.microsoft.com/office/powerpoint/2013/main/command" cId="0" sldId="256"/>
      <ac:picMk id="52" creationId="{51963A4C-0FE3-0643-6EEB-95596B889E97}"/>
    </ac:deMkLst>
    <p188:txBody>
      <a:bodyPr/>
      <a:lstStyle/>
      <a:p>
        <a:r>
          <a:rPr lang="en-US"/>
          <a:t>Complete model definition</a:t>
        </a:r>
      </a:p>
    </p188:txBody>
  </p188:cm>
  <p188:cm id="{BC131E90-891A-7843-A1F5-8D78F40473A0}" authorId="{74906A6B-110F-D067-7BFC-521FF3E147DB}" created="2024-12-03T17:12:07.513">
    <ac:deMkLst xmlns:ac="http://schemas.microsoft.com/office/drawing/2013/main/command">
      <pc:docMk xmlns:pc="http://schemas.microsoft.com/office/powerpoint/2013/main/command"/>
      <pc:sldMk xmlns:pc="http://schemas.microsoft.com/office/powerpoint/2013/main/command" cId="0" sldId="256"/>
      <ac:picMk id="40" creationId="{561C5FE4-9249-2A41-BA37-044223A59553}"/>
    </ac:deMkLst>
    <p188:txBody>
      <a:bodyPr/>
      <a:lstStyle/>
      <a:p>
        <a:r>
          <a:rPr lang="en-US"/>
          <a:t>Use pi not p</a:t>
        </a:r>
      </a:p>
    </p188:txBody>
  </p188:cm>
  <p188:cm id="{3B8925F3-09E5-B54D-BDE9-B3E822DF1C91}" authorId="{74906A6B-110F-D067-7BFC-521FF3E147DB}" created="2024-12-03T17:12:58.962">
    <ac:deMkLst xmlns:ac="http://schemas.microsoft.com/office/drawing/2013/main/command">
      <pc:docMk xmlns:pc="http://schemas.microsoft.com/office/powerpoint/2013/main/command"/>
      <pc:sldMk xmlns:pc="http://schemas.microsoft.com/office/powerpoint/2013/main/command" cId="0" sldId="256"/>
      <ac:picMk id="46" creationId="{347A5C05-6D0D-4C91-4004-8A9B47776A65}"/>
    </ac:deMkLst>
    <p188:replyLst>
      <p188:reply id="{1D96D1B2-6308-4049-89C4-15EF9486E0CF}" authorId="{74906A6B-110F-D067-7BFC-521FF3E147DB}" created="2024-12-03T17:13:22.048">
        <p188:txBody>
          <a:bodyPr/>
          <a:lstStyle/>
          <a:p>
            <a:r>
              <a:rPr lang="en-US"/>
              <a:t>Don’t have to include definition of logic</a:t>
            </a:r>
          </a:p>
        </p188:txBody>
      </p188:reply>
    </p188:replyLst>
    <p188:txBody>
      <a:bodyPr/>
      <a:lstStyle/>
      <a:p>
        <a:r>
          <a:rPr lang="en-US"/>
          <a:t>Indicate that j[I] refers to the state</a:t>
        </a:r>
      </a:p>
    </p188:txBody>
  </p188:cm>
  <p188:cm id="{46F6AFB6-5C0F-CD4A-854B-DB7DB899A10A}" authorId="{74906A6B-110F-D067-7BFC-521FF3E147DB}" created="2024-12-03T17:18:42.135">
    <ac:txMkLst xmlns:ac="http://schemas.microsoft.com/office/drawing/2013/main/command">
      <pc:docMk xmlns:pc="http://schemas.microsoft.com/office/powerpoint/2013/main/command"/>
      <pc:sldMk xmlns:pc="http://schemas.microsoft.com/office/powerpoint/2013/main/command" cId="0" sldId="256"/>
      <ac:spMk id="38" creationId="{00000000-0000-0000-0000-000000000000}"/>
      <ac:txMk cp="0" len="11">
        <ac:context len="28" hash="2967713117"/>
      </ac:txMk>
    </ac:txMkLst>
    <p188:pos x="6275825" y="752881"/>
    <p188:txBody>
      <a:bodyPr/>
      <a:lstStyle/>
      <a:p>
        <a:r>
          <a:rPr lang="en-US"/>
          <a:t>The fact that the imputed-data based models perform poorly when combined could indicate that our model is very sensitive to the specific dataset.</a:t>
        </a:r>
      </a:p>
    </p188:txBody>
  </p188:cm>
  <p188:cm id="{62E208E8-9F33-A448-8C5F-1D3167C7BD04}" authorId="{74906A6B-110F-D067-7BFC-521FF3E147DB}" created="2024-12-03T17:24:00.346">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Plot probabilities of hospitalization, instead of (y/n) average predictio, and include credible interval information within the same map (google it)</a:t>
        </a:r>
      </a:p>
    </p188:txBody>
  </p188:cm>
  <p188:cm id="{9A6C33BC-DC04-264A-83AE-4BB8FEF879DF}" authorId="{74906A6B-110F-D067-7BFC-521FF3E147DB}" created="2024-12-03T17:26:05.276">
    <ac:deMkLst xmlns:ac="http://schemas.microsoft.com/office/drawing/2013/main/command">
      <pc:docMk xmlns:pc="http://schemas.microsoft.com/office/powerpoint/2013/main/command"/>
      <pc:sldMk xmlns:pc="http://schemas.microsoft.com/office/powerpoint/2013/main/command" cId="0" sldId="256"/>
      <ac:picMk id="17" creationId="{B26C3502-6580-E651-C75B-1E989EA9C35C}"/>
    </ac:deMkLst>
    <p188:txBody>
      <a:bodyPr/>
      <a:lstStyle/>
      <a:p>
        <a:r>
          <a:rPr lang="en-US"/>
          <a:t>Plot of credible intervals instead.</a:t>
        </a:r>
      </a:p>
    </p188:txBody>
  </p188:cm>
  <p188:cm id="{1FC455E3-19E6-154B-B4CF-03796D75CFC2}" authorId="{74906A6B-110F-D067-7BFC-521FF3E147DB}" created="2024-12-03T17:27:06.939">
    <ac:txMkLst xmlns:ac="http://schemas.microsoft.com/office/drawing/2013/main/command">
      <pc:docMk xmlns:pc="http://schemas.microsoft.com/office/powerpoint/2013/main/command"/>
      <pc:sldMk xmlns:pc="http://schemas.microsoft.com/office/powerpoint/2013/main/command" cId="0" sldId="256"/>
      <ac:spMk id="10" creationId="{025B411F-C30D-3458-EC06-AD109C00A7A3}"/>
      <ac:txMk cp="75" len="39">
        <ac:context len="115" hash="3813382397"/>
      </ac:txMk>
    </ac:txMkLst>
    <p188:pos x="6895310" y="896434"/>
    <p188:replyLst>
      <p188:reply id="{8031B262-A853-9A40-BE20-B463EE70C197}" authorId="{74906A6B-110F-D067-7BFC-521FF3E147DB}" created="2024-12-03T17:28:36.584">
        <p188:txBody>
          <a:bodyPr/>
          <a:lstStyle/>
          <a:p>
            <a:r>
              <a:rPr lang="en-US"/>
              <a:t>Summarize variables, summarize missingness</a:t>
            </a:r>
          </a:p>
        </p188:txBody>
      </p188:reply>
    </p188:replyLst>
    <p188:txBody>
      <a:bodyPr/>
      <a:lstStyle/>
      <a:p>
        <a:r>
          <a:rPr lang="en-US"/>
          <a:t>Might be too much text, find a way to display same info in a plot?</a:t>
        </a:r>
      </a:p>
    </p188:txBody>
  </p188:cm>
  <p188:cm id="{08536C51-C43D-F544-9EEB-89A4B0C0D11D}" authorId="{74906A6B-110F-D067-7BFC-521FF3E147DB}" created="2024-12-03T17:30:02.171">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Take a look into how probs are actually being computed</a:t>
        </a:r>
      </a:p>
    </p188:txBody>
  </p188:cm>
  <p188:cm id="{FE90AB4D-2C6A-DE4A-969E-7D2AD980EEA9}" authorId="{74906A6B-110F-D067-7BFC-521FF3E147DB}" created="2024-12-03T17:32:27.055">
    <ac:deMkLst xmlns:ac="http://schemas.microsoft.com/office/drawing/2013/main/command">
      <pc:docMk xmlns:pc="http://schemas.microsoft.com/office/powerpoint/2013/main/command"/>
      <pc:sldMk xmlns:pc="http://schemas.microsoft.com/office/powerpoint/2013/main/command" cId="0" sldId="256"/>
      <ac:spMk id="27" creationId="{3F276D0A-010E-4E5B-46A1-A4E9C4C43CDC}"/>
    </ac:deMkLst>
    <p188:txBody>
      <a:bodyPr/>
      <a:lstStyle/>
      <a:p>
        <a:r>
          <a:rPr lang="en-US"/>
          <a:t>Write out probs in notation form, to specify what is being displayed in the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12/5/24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12/5/24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21.png"/><Relationship Id="rId3" Type="http://schemas.microsoft.com/office/2018/10/relationships/comments" Target="../comments/modernComment_100_0.xml"/><Relationship Id="rId21" Type="http://schemas.openxmlformats.org/officeDocument/2006/relationships/image" Target="../media/image16.png"/><Relationship Id="rId7" Type="http://schemas.openxmlformats.org/officeDocument/2006/relationships/image" Target="../media/image2.wmf"/><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24" Type="http://schemas.openxmlformats.org/officeDocument/2006/relationships/image" Target="../media/image19.png"/><Relationship Id="rId5" Type="http://schemas.microsoft.com/office/2007/relationships/hdphoto" Target="../media/hdphoto1.wdp"/><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 Id="rId2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54552" y="348752"/>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463924" y="24930163"/>
            <a:ext cx="14720346" cy="290848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347745" y="1319631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17215855"/>
            <a:ext cx="14838218" cy="9077565"/>
          </a:xfrm>
        </p:spPr>
        <p:txBody>
          <a:bodyPr vert="horz" lIns="0" tIns="0" rIns="0" bIns="0" rtlCol="0" anchor="t">
            <a:noAutofit/>
          </a:bodyPr>
          <a:lstStyle/>
          <a:p>
            <a:pPr marL="932994" indent="-457200">
              <a:buFont typeface="Arial" panose="020B0604020202020204" pitchFamily="34" charset="0"/>
              <a:buChar char="•"/>
            </a:pPr>
            <a:r>
              <a:rPr lang="en-US" sz="3000" dirty="0">
                <a:latin typeface="+mn-lt"/>
              </a:rPr>
              <a:t>Outcome variable:		                        where:</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predictors:</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Model:</a:t>
            </a:r>
          </a:p>
          <a:p>
            <a:pPr marL="932994" indent="-457200">
              <a:buFont typeface="Arial" panose="020B0604020202020204" pitchFamily="34" charset="0"/>
              <a:buChar char="•"/>
            </a:pPr>
            <a:endParaRPr lang="en-US" sz="3000" b="0" dirty="0">
              <a:latin typeface="+mn-lt"/>
            </a:endParaRPr>
          </a:p>
          <a:p>
            <a:pPr marL="475794"/>
            <a:r>
              <a:rPr lang="en-US" sz="3000" dirty="0">
                <a:latin typeface="+mn-lt"/>
              </a:rPr>
              <a:t>Priors</a:t>
            </a:r>
          </a:p>
          <a:p>
            <a:pPr marL="932994" indent="-457200">
              <a:buFont typeface="Arial" panose="020B0604020202020204" pitchFamily="34" charset="0"/>
              <a:buChar char="•"/>
            </a:pPr>
            <a:r>
              <a:rPr lang="en-US" sz="3000" b="0" dirty="0"/>
              <a:t>For regression coefficients, we used a normal prior with mean 0 (implying no initial change) and standard deviation 2</a:t>
            </a:r>
          </a:p>
          <a:p>
            <a:pPr marL="932994" indent="-457200">
              <a:buFont typeface="Arial" panose="020B0604020202020204" pitchFamily="34" charset="0"/>
              <a:buChar char="•"/>
            </a:pPr>
            <a:r>
              <a:rPr lang="en-US" sz="3000" b="0" dirty="0"/>
              <a:t>The intercept, also followed a normal prior with mean but a wider standard deviation of 5</a:t>
            </a:r>
          </a:p>
          <a:p>
            <a:pPr marL="932994" indent="-457200">
              <a:buFont typeface="Arial" panose="020B0604020202020204" pitchFamily="34" charset="0"/>
              <a:buChar char="•"/>
            </a:pPr>
            <a:r>
              <a:rPr lang="en-US" sz="3000" b="0" dirty="0"/>
              <a:t>For random-effect standard deviations, Student’s t prior with 3 degrees of freedom, mean 0, and scale 2.5. </a:t>
            </a:r>
          </a:p>
          <a:p>
            <a:pPr marL="475794"/>
            <a:r>
              <a:rPr lang="en-US" sz="3000" dirty="0">
                <a:latin typeface="+mn-lt"/>
              </a:rPr>
              <a:t>Model Exploration</a:t>
            </a:r>
          </a:p>
          <a:p>
            <a:pPr marL="932994" indent="-457200">
              <a:buFont typeface="Arial" panose="020B0604020202020204" pitchFamily="34" charset="0"/>
              <a:buChar char="•"/>
            </a:pPr>
            <a:r>
              <a:rPr lang="en-US" sz="300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2" name="Rectangle 11"/>
          <p:cNvSpPr/>
          <p:nvPr/>
        </p:nvSpPr>
        <p:spPr>
          <a:xfrm>
            <a:off x="34333523" y="18183394"/>
            <a:ext cx="14838218" cy="2442335"/>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The hierarchical model outperformed the baseline model with an </a:t>
            </a:r>
            <a:r>
              <a:rPr lang="en-US" sz="3054" b="1" dirty="0" err="1">
                <a:latin typeface="+mj-lt"/>
                <a:cs typeface="Times New Roman" panose="02020603050405020304" pitchFamily="18" charset="0"/>
              </a:rPr>
              <a:t>elpd</a:t>
            </a:r>
            <a:r>
              <a:rPr lang="en-US" sz="3054" b="1" dirty="0">
                <a:latin typeface="+mj-lt"/>
                <a:cs typeface="Times New Roman" panose="02020603050405020304" pitchFamily="18" charset="0"/>
              </a:rPr>
              <a:t> difference of -104.9 and a standard error of 15.8, indicating significantly better predictive accuracy. </a:t>
            </a:r>
          </a:p>
          <a:p>
            <a:pPr marL="933406" indent="-451550">
              <a:buFont typeface="Arial" pitchFamily="34" charset="0"/>
              <a:buChar char="•"/>
            </a:pPr>
            <a:endParaRPr lang="en-US" sz="3054" b="1" dirty="0">
              <a:latin typeface="+mj-lt"/>
              <a:cs typeface="Times New Roman" panose="02020603050405020304" pitchFamily="18" charset="0"/>
            </a:endParaRPr>
          </a:p>
          <a:p>
            <a:pPr marL="933406" indent="-451550">
              <a:buFont typeface="Arial" pitchFamily="34" charset="0"/>
              <a:buChar char="•"/>
            </a:pPr>
            <a:r>
              <a:rPr lang="en-US" sz="3054" b="1" dirty="0">
                <a:latin typeface="+mj-lt"/>
                <a:cs typeface="Times New Roman" panose="02020603050405020304" pitchFamily="18" charset="0"/>
              </a:rPr>
              <a:t>Conditional effects show decreased influence/effect of race from base model to hierarchical model</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795989" y="32988414"/>
            <a:ext cx="14838218" cy="522899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00" b="0" i="0" u="none" strike="noStrike" dirty="0">
                <a:solidFill>
                  <a:srgbClr val="000000"/>
                </a:solidFill>
                <a:effectLst/>
                <a:latin typeface="+mj-lt"/>
              </a:rPr>
              <a:t>When we combined the imputation models, they performed poorly, indicating that our model could be overly sensitive to the specific data patterns introduced during imputation. Consequently, the imputed models fail to generalize well to the underlying data structure.</a:t>
            </a:r>
            <a:endParaRPr lang="en-US" sz="3000" dirty="0">
              <a:latin typeface="+mj-lt"/>
              <a:cs typeface="Times New Roman" panose="02020603050405020304" pitchFamily="18" charset="0"/>
            </a:endParaRP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191469" y="16146899"/>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r>
              <a:rPr lang="en-US" sz="3054" b="0" dirty="0">
                <a:latin typeface="+mn-lt"/>
              </a:rPr>
              <a:t>Data structure (individual case level):</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4792338"/>
          </a:xfrm>
          <a:prstGeom prst="rect">
            <a:avLst/>
          </a:prstGeom>
        </p:spPr>
        <p:txBody>
          <a:bodyPr wrap="square">
            <a:spAutoFit/>
          </a:bodyPr>
          <a:lstStyle/>
          <a:p>
            <a:pPr marL="466703" lvl="1"/>
            <a:r>
              <a:rPr lang="en-US" sz="3054" dirty="0">
                <a:latin typeface="+mj-lt"/>
                <a:cs typeface="Times New Roman" panose="02020603050405020304" pitchFamily="18" charset="0"/>
              </a:rPr>
              <a:t>We considered two approaches:</a:t>
            </a: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47744" y="2440978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546659" y="2500572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592004" y="26029009"/>
            <a:ext cx="14838218" cy="1032334"/>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Map of Predicted hospitalization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9157764" y="13851692"/>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9145429" y="14543219"/>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9170099" y="18074610"/>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6177380" y="14017584"/>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230987" y="19718512"/>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602852" y="22853569"/>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133938" y="16735816"/>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11652" y="18183394"/>
            <a:ext cx="4871975" cy="1963897"/>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11493627" y="13670793"/>
            <a:ext cx="7179122" cy="2908489"/>
          </a:xfrm>
          <a:prstGeom prst="rect">
            <a:avLst/>
          </a:prstGeom>
          <a:noFill/>
        </p:spPr>
        <p:txBody>
          <a:bodyPr wrap="square" rtlCol="0">
            <a:spAutoFit/>
          </a:bodyPr>
          <a:lstStyle/>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endParaRPr lang="en-US" sz="3050" dirty="0"/>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2"/>
          <a:stretch>
            <a:fillRect/>
          </a:stretch>
        </p:blipFill>
        <p:spPr>
          <a:xfrm>
            <a:off x="2961647" y="25859771"/>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3"/>
          <a:stretch>
            <a:fillRect/>
          </a:stretch>
        </p:blipFill>
        <p:spPr>
          <a:xfrm>
            <a:off x="9710840" y="25850703"/>
            <a:ext cx="6368365" cy="3908165"/>
          </a:xfrm>
          <a:prstGeom prst="rect">
            <a:avLst/>
          </a:prstGeom>
        </p:spPr>
      </p:pic>
      <p:pic>
        <p:nvPicPr>
          <p:cNvPr id="15" name="Picture 14">
            <a:extLst>
              <a:ext uri="{FF2B5EF4-FFF2-40B4-BE49-F238E27FC236}">
                <a16:creationId xmlns:a16="http://schemas.microsoft.com/office/drawing/2014/main" id="{4E2B81BC-1FD1-F01C-DFE3-F285FB998B06}"/>
              </a:ext>
            </a:extLst>
          </p:cNvPr>
          <p:cNvPicPr>
            <a:picLocks noChangeAspect="1"/>
          </p:cNvPicPr>
          <p:nvPr/>
        </p:nvPicPr>
        <p:blipFill>
          <a:blip r:embed="rId14"/>
          <a:stretch>
            <a:fillRect/>
          </a:stretch>
        </p:blipFill>
        <p:spPr>
          <a:xfrm>
            <a:off x="19136392" y="28738008"/>
            <a:ext cx="12363065" cy="1167486"/>
          </a:xfrm>
          <a:prstGeom prst="rect">
            <a:avLst/>
          </a:prstGeom>
        </p:spPr>
      </p:pic>
      <p:sp>
        <p:nvSpPr>
          <p:cNvPr id="16" name="TextBox 15">
            <a:extLst>
              <a:ext uri="{FF2B5EF4-FFF2-40B4-BE49-F238E27FC236}">
                <a16:creationId xmlns:a16="http://schemas.microsoft.com/office/drawing/2014/main" id="{6B788D3C-F00A-2A76-725C-5775069CD8BE}"/>
              </a:ext>
            </a:extLst>
          </p:cNvPr>
          <p:cNvSpPr txBox="1"/>
          <p:nvPr/>
        </p:nvSpPr>
        <p:spPr>
          <a:xfrm>
            <a:off x="19157764" y="27996400"/>
            <a:ext cx="3223071" cy="561692"/>
          </a:xfrm>
          <a:prstGeom prst="rect">
            <a:avLst/>
          </a:prstGeom>
          <a:noFill/>
        </p:spPr>
        <p:txBody>
          <a:bodyPr wrap="square" rtlCol="0">
            <a:spAutoFit/>
          </a:bodyPr>
          <a:lstStyle/>
          <a:p>
            <a:r>
              <a:rPr lang="en-US" sz="3050" dirty="0"/>
              <a:t>Model Summary</a:t>
            </a:r>
          </a:p>
        </p:txBody>
      </p:sp>
      <p:pic>
        <p:nvPicPr>
          <p:cNvPr id="17" name="Picture 16" descr="A screenshot of a data&#10;&#10;Description automatically generated">
            <a:extLst>
              <a:ext uri="{FF2B5EF4-FFF2-40B4-BE49-F238E27FC236}">
                <a16:creationId xmlns:a16="http://schemas.microsoft.com/office/drawing/2014/main" id="{B26C3502-6580-E651-C75B-1E989EA9C35C}"/>
              </a:ext>
            </a:extLst>
          </p:cNvPr>
          <p:cNvPicPr>
            <a:picLocks noChangeAspect="1"/>
          </p:cNvPicPr>
          <p:nvPr/>
        </p:nvPicPr>
        <p:blipFill>
          <a:blip r:embed="rId15"/>
          <a:stretch>
            <a:fillRect/>
          </a:stretch>
        </p:blipFill>
        <p:spPr>
          <a:xfrm>
            <a:off x="19595041" y="30111925"/>
            <a:ext cx="10259739" cy="5036409"/>
          </a:xfrm>
          <a:prstGeom prst="rect">
            <a:avLst/>
          </a:prstGeom>
        </p:spPr>
      </p:pic>
      <p:sp>
        <p:nvSpPr>
          <p:cNvPr id="18" name="Rectangle 17">
            <a:extLst>
              <a:ext uri="{FF2B5EF4-FFF2-40B4-BE49-F238E27FC236}">
                <a16:creationId xmlns:a16="http://schemas.microsoft.com/office/drawing/2014/main" id="{6B3A98B8-DF44-1929-0943-D87234B319A6}"/>
              </a:ext>
            </a:extLst>
          </p:cNvPr>
          <p:cNvSpPr/>
          <p:nvPr/>
        </p:nvSpPr>
        <p:spPr>
          <a:xfrm>
            <a:off x="34414477" y="8150537"/>
            <a:ext cx="14838218" cy="1032334"/>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We used the mean to compare how well each model fit the observed data</a:t>
            </a:r>
          </a:p>
          <a:p>
            <a:pPr marL="481856"/>
            <a:r>
              <a:rPr lang="en-US" sz="3054" b="1" dirty="0">
                <a:latin typeface="+mj-lt"/>
                <a:cs typeface="Times New Roman" panose="02020603050405020304" pitchFamily="18" charset="0"/>
              </a:rPr>
              <a:t>Base Model (hospitalized(binary) ~ age group + race)</a:t>
            </a:r>
          </a:p>
        </p:txBody>
      </p:sp>
      <p:pic>
        <p:nvPicPr>
          <p:cNvPr id="22" name="Picture 21" descr="A graph of a graph of a number of numbers&#10;&#10;Description automatically generated with medium confidence">
            <a:extLst>
              <a:ext uri="{FF2B5EF4-FFF2-40B4-BE49-F238E27FC236}">
                <a16:creationId xmlns:a16="http://schemas.microsoft.com/office/drawing/2014/main" id="{90FF268F-1CA9-D059-8F40-74FB65538707}"/>
              </a:ext>
            </a:extLst>
          </p:cNvPr>
          <p:cNvPicPr>
            <a:picLocks noChangeAspect="1"/>
          </p:cNvPicPr>
          <p:nvPr/>
        </p:nvPicPr>
        <p:blipFill>
          <a:blip r:embed="rId16"/>
          <a:stretch>
            <a:fillRect/>
          </a:stretch>
        </p:blipFill>
        <p:spPr>
          <a:xfrm>
            <a:off x="34746608" y="9221743"/>
            <a:ext cx="11717671" cy="4186576"/>
          </a:xfrm>
          <a:prstGeom prst="rect">
            <a:avLst/>
          </a:prstGeom>
        </p:spPr>
      </p:pic>
      <p:pic>
        <p:nvPicPr>
          <p:cNvPr id="24" name="Picture 23" descr="A graph of a number of data&#10;&#10;Description automatically generated with medium confidence">
            <a:extLst>
              <a:ext uri="{FF2B5EF4-FFF2-40B4-BE49-F238E27FC236}">
                <a16:creationId xmlns:a16="http://schemas.microsoft.com/office/drawing/2014/main" id="{E270B8C5-399C-6C66-D0D0-D2E2D733BB2F}"/>
              </a:ext>
            </a:extLst>
          </p:cNvPr>
          <p:cNvPicPr>
            <a:picLocks noChangeAspect="1"/>
          </p:cNvPicPr>
          <p:nvPr/>
        </p:nvPicPr>
        <p:blipFill>
          <a:blip r:embed="rId17"/>
          <a:stretch>
            <a:fillRect/>
          </a:stretch>
        </p:blipFill>
        <p:spPr>
          <a:xfrm>
            <a:off x="34746608" y="14167926"/>
            <a:ext cx="12274923" cy="3973101"/>
          </a:xfrm>
          <a:prstGeom prst="rect">
            <a:avLst/>
          </a:prstGeom>
        </p:spPr>
      </p:pic>
      <p:pic>
        <p:nvPicPr>
          <p:cNvPr id="32" name="Picture 31" descr="A map of the united states&#10;&#10;Description automatically generated">
            <a:extLst>
              <a:ext uri="{FF2B5EF4-FFF2-40B4-BE49-F238E27FC236}">
                <a16:creationId xmlns:a16="http://schemas.microsoft.com/office/drawing/2014/main" id="{C715AAD6-0D02-3C73-A4E1-3480F5915B5D}"/>
              </a:ext>
            </a:extLst>
          </p:cNvPr>
          <p:cNvPicPr>
            <a:picLocks noChangeAspect="1"/>
          </p:cNvPicPr>
          <p:nvPr/>
        </p:nvPicPr>
        <p:blipFill>
          <a:blip r:embed="rId18"/>
          <a:stretch>
            <a:fillRect/>
          </a:stretch>
        </p:blipFill>
        <p:spPr>
          <a:xfrm>
            <a:off x="33822475" y="26552800"/>
            <a:ext cx="10647966" cy="4743888"/>
          </a:xfrm>
          <a:prstGeom prst="rect">
            <a:avLst/>
          </a:prstGeom>
        </p:spPr>
      </p:pic>
      <p:pic>
        <p:nvPicPr>
          <p:cNvPr id="41" name="Picture 40" descr="A screenshot of a computer&#10;&#10;Description automatically generated">
            <a:extLst>
              <a:ext uri="{FF2B5EF4-FFF2-40B4-BE49-F238E27FC236}">
                <a16:creationId xmlns:a16="http://schemas.microsoft.com/office/drawing/2014/main" id="{3D020BE2-4474-80CB-9892-AAD18C3C67C1}"/>
              </a:ext>
            </a:extLst>
          </p:cNvPr>
          <p:cNvPicPr>
            <a:picLocks noChangeAspect="1"/>
          </p:cNvPicPr>
          <p:nvPr/>
        </p:nvPicPr>
        <p:blipFill>
          <a:blip r:embed="rId19"/>
          <a:stretch>
            <a:fillRect/>
          </a:stretch>
        </p:blipFill>
        <p:spPr>
          <a:xfrm>
            <a:off x="44470441" y="26212540"/>
            <a:ext cx="6418800" cy="4084691"/>
          </a:xfrm>
          <a:prstGeom prst="rect">
            <a:avLst/>
          </a:prstGeom>
        </p:spPr>
      </p:pic>
      <p:pic>
        <p:nvPicPr>
          <p:cNvPr id="52" name="Picture 51">
            <a:extLst>
              <a:ext uri="{FF2B5EF4-FFF2-40B4-BE49-F238E27FC236}">
                <a16:creationId xmlns:a16="http://schemas.microsoft.com/office/drawing/2014/main" id="{51963A4C-0FE3-0643-6EEB-95596B889E97}"/>
              </a:ext>
            </a:extLst>
          </p:cNvPr>
          <p:cNvPicPr>
            <a:picLocks noChangeAspect="1"/>
          </p:cNvPicPr>
          <p:nvPr/>
        </p:nvPicPr>
        <p:blipFill>
          <a:blip r:embed="rId20"/>
          <a:stretch>
            <a:fillRect/>
          </a:stretch>
        </p:blipFill>
        <p:spPr>
          <a:xfrm>
            <a:off x="14573323" y="17091883"/>
            <a:ext cx="2765554" cy="853566"/>
          </a:xfrm>
          <a:prstGeom prst="rect">
            <a:avLst/>
          </a:prstGeom>
        </p:spPr>
      </p:pic>
      <p:pic>
        <p:nvPicPr>
          <p:cNvPr id="39" name="Picture 38" descr="A graph of different sizes and colors&#10;&#10;Description automatically generated with medium confidence">
            <a:extLst>
              <a:ext uri="{FF2B5EF4-FFF2-40B4-BE49-F238E27FC236}">
                <a16:creationId xmlns:a16="http://schemas.microsoft.com/office/drawing/2014/main" id="{22145AED-3578-B3D7-8DFF-AF327594FCB4}"/>
              </a:ext>
            </a:extLst>
          </p:cNvPr>
          <p:cNvPicPr>
            <a:picLocks noChangeAspect="1"/>
          </p:cNvPicPr>
          <p:nvPr/>
        </p:nvPicPr>
        <p:blipFill>
          <a:blip r:embed="rId21"/>
          <a:stretch>
            <a:fillRect/>
          </a:stretch>
        </p:blipFill>
        <p:spPr>
          <a:xfrm>
            <a:off x="42215098" y="21233524"/>
            <a:ext cx="5879370" cy="3628411"/>
          </a:xfrm>
          <a:prstGeom prst="rect">
            <a:avLst/>
          </a:prstGeom>
        </p:spPr>
      </p:pic>
      <p:pic>
        <p:nvPicPr>
          <p:cNvPr id="61" name="Picture 60" descr="A graph of different sizes of lines&#10;&#10;Description automatically generated with medium confidence">
            <a:extLst>
              <a:ext uri="{FF2B5EF4-FFF2-40B4-BE49-F238E27FC236}">
                <a16:creationId xmlns:a16="http://schemas.microsoft.com/office/drawing/2014/main" id="{2EE4F7C8-0272-9CDB-60D7-5BF9DB31884E}"/>
              </a:ext>
            </a:extLst>
          </p:cNvPr>
          <p:cNvPicPr>
            <a:picLocks noChangeAspect="1"/>
          </p:cNvPicPr>
          <p:nvPr/>
        </p:nvPicPr>
        <p:blipFill>
          <a:blip r:embed="rId22"/>
          <a:stretch>
            <a:fillRect/>
          </a:stretch>
        </p:blipFill>
        <p:spPr>
          <a:xfrm>
            <a:off x="35343654" y="21152595"/>
            <a:ext cx="5879370" cy="3628411"/>
          </a:xfrm>
          <a:prstGeom prst="rect">
            <a:avLst/>
          </a:prstGeom>
        </p:spPr>
      </p:pic>
      <p:sp>
        <p:nvSpPr>
          <p:cNvPr id="63" name="TextBox 62">
            <a:extLst>
              <a:ext uri="{FF2B5EF4-FFF2-40B4-BE49-F238E27FC236}">
                <a16:creationId xmlns:a16="http://schemas.microsoft.com/office/drawing/2014/main" id="{F4ECC765-DA64-1FE2-E866-3C76626377F2}"/>
              </a:ext>
            </a:extLst>
          </p:cNvPr>
          <p:cNvSpPr txBox="1"/>
          <p:nvPr/>
        </p:nvSpPr>
        <p:spPr>
          <a:xfrm>
            <a:off x="36149280" y="20625729"/>
            <a:ext cx="11945188" cy="553998"/>
          </a:xfrm>
          <a:prstGeom prst="rect">
            <a:avLst/>
          </a:prstGeom>
          <a:noFill/>
        </p:spPr>
        <p:txBody>
          <a:bodyPr wrap="square" rtlCol="0">
            <a:spAutoFit/>
          </a:bodyPr>
          <a:lstStyle/>
          <a:p>
            <a:r>
              <a:rPr lang="en-US" sz="3000" b="1" dirty="0"/>
              <a:t>Base Model</a:t>
            </a:r>
            <a:r>
              <a:rPr lang="en-US" sz="3000" dirty="0"/>
              <a:t>			</a:t>
            </a:r>
            <a:r>
              <a:rPr lang="en-US" sz="3000" b="1" dirty="0"/>
              <a:t>Hierarchical Model</a:t>
            </a:r>
          </a:p>
        </p:txBody>
      </p:sp>
      <p:pic>
        <p:nvPicPr>
          <p:cNvPr id="70" name="Picture 69">
            <a:extLst>
              <a:ext uri="{FF2B5EF4-FFF2-40B4-BE49-F238E27FC236}">
                <a16:creationId xmlns:a16="http://schemas.microsoft.com/office/drawing/2014/main" id="{9C9A5C35-3C1C-E298-B9B0-5065EBE01F8A}"/>
              </a:ext>
            </a:extLst>
          </p:cNvPr>
          <p:cNvPicPr>
            <a:picLocks noChangeAspect="1"/>
          </p:cNvPicPr>
          <p:nvPr/>
        </p:nvPicPr>
        <p:blipFill>
          <a:blip r:embed="rId23"/>
          <a:stretch>
            <a:fillRect/>
          </a:stretch>
        </p:blipFill>
        <p:spPr>
          <a:xfrm>
            <a:off x="19188149" y="8060370"/>
            <a:ext cx="6989231" cy="431335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9A767080-2D0C-2C60-D8D2-9DD7EFD1513A}"/>
              </a:ext>
            </a:extLst>
          </p:cNvPr>
          <p:cNvPicPr>
            <a:picLocks noChangeAspect="1"/>
          </p:cNvPicPr>
          <p:nvPr/>
        </p:nvPicPr>
        <p:blipFill>
          <a:blip r:embed="rId24"/>
          <a:stretch>
            <a:fillRect/>
          </a:stretch>
        </p:blipFill>
        <p:spPr>
          <a:xfrm>
            <a:off x="19528806" y="23604555"/>
            <a:ext cx="5266872" cy="690142"/>
          </a:xfrm>
          <a:prstGeom prst="rect">
            <a:avLst/>
          </a:prstGeom>
        </p:spPr>
      </p:pic>
      <p:pic>
        <p:nvPicPr>
          <p:cNvPr id="29" name="Picture 28">
            <a:extLst>
              <a:ext uri="{FF2B5EF4-FFF2-40B4-BE49-F238E27FC236}">
                <a16:creationId xmlns:a16="http://schemas.microsoft.com/office/drawing/2014/main" id="{7554192E-4DFC-B235-ECC3-5F4FAABCCFFE}"/>
              </a:ext>
            </a:extLst>
          </p:cNvPr>
          <p:cNvPicPr>
            <a:picLocks noChangeAspect="1"/>
          </p:cNvPicPr>
          <p:nvPr/>
        </p:nvPicPr>
        <p:blipFill>
          <a:blip r:embed="rId25"/>
          <a:stretch>
            <a:fillRect/>
          </a:stretch>
        </p:blipFill>
        <p:spPr>
          <a:xfrm>
            <a:off x="5305156" y="20105603"/>
            <a:ext cx="13367593" cy="1253211"/>
          </a:xfrm>
          <a:prstGeom prst="rect">
            <a:avLst/>
          </a:prstGeom>
        </p:spPr>
      </p:pic>
      <p:pic>
        <p:nvPicPr>
          <p:cNvPr id="66" name="Picture 65" descr="A group of black text&#10;&#10;Description automatically generated">
            <a:extLst>
              <a:ext uri="{FF2B5EF4-FFF2-40B4-BE49-F238E27FC236}">
                <a16:creationId xmlns:a16="http://schemas.microsoft.com/office/drawing/2014/main" id="{998B9B53-8D2F-6D5C-CBDD-1EA9BDF46830}"/>
              </a:ext>
            </a:extLst>
          </p:cNvPr>
          <p:cNvPicPr>
            <a:picLocks noChangeAspect="1"/>
          </p:cNvPicPr>
          <p:nvPr/>
        </p:nvPicPr>
        <p:blipFill>
          <a:blip r:embed="rId26"/>
          <a:stretch>
            <a:fillRect/>
          </a:stretch>
        </p:blipFill>
        <p:spPr>
          <a:xfrm>
            <a:off x="22180001" y="25038744"/>
            <a:ext cx="5312563" cy="1878998"/>
          </a:xfrm>
          <a:prstGeom prst="rect">
            <a:avLst/>
          </a:prstGeom>
        </p:spPr>
      </p:pic>
      <p:pic>
        <p:nvPicPr>
          <p:cNvPr id="71" name="Picture 70">
            <a:extLst>
              <a:ext uri="{FF2B5EF4-FFF2-40B4-BE49-F238E27FC236}">
                <a16:creationId xmlns:a16="http://schemas.microsoft.com/office/drawing/2014/main" id="{3D75F8CE-704D-BCB2-1CD1-940C7B4B5B69}"/>
              </a:ext>
            </a:extLst>
          </p:cNvPr>
          <p:cNvPicPr>
            <a:picLocks noChangeAspect="1"/>
          </p:cNvPicPr>
          <p:nvPr/>
        </p:nvPicPr>
        <p:blipFill>
          <a:blip r:embed="rId27"/>
          <a:stretch>
            <a:fillRect/>
          </a:stretch>
        </p:blipFill>
        <p:spPr>
          <a:xfrm>
            <a:off x="21593602" y="27019712"/>
            <a:ext cx="11701904" cy="1001047"/>
          </a:xfrm>
          <a:prstGeom prst="rect">
            <a:avLst/>
          </a:prstGeom>
        </p:spPr>
      </p:pic>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f41ae97-5a6c-4458-bb1f-235b5f3b5d6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51B041C886E142A4CB6BC50AABCCA6" ma:contentTypeVersion="13" ma:contentTypeDescription="Create a new document." ma:contentTypeScope="" ma:versionID="ae8447eb39958e733236cd72149919b1">
  <xsd:schema xmlns:xsd="http://www.w3.org/2001/XMLSchema" xmlns:xs="http://www.w3.org/2001/XMLSchema" xmlns:p="http://schemas.microsoft.com/office/2006/metadata/properties" xmlns:ns3="4f41ae97-5a6c-4458-bb1f-235b5f3b5d68" xmlns:ns4="8802567b-aa87-48e0-ac05-b6cac22ca2ed" targetNamespace="http://schemas.microsoft.com/office/2006/metadata/properties" ma:root="true" ma:fieldsID="aac98df62b6e875c010c3475f39038b6" ns3:_="" ns4:_="">
    <xsd:import namespace="4f41ae97-5a6c-4458-bb1f-235b5f3b5d68"/>
    <xsd:import namespace="8802567b-aa87-48e0-ac05-b6cac22ca2e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1ae97-5a6c-4458-bb1f-235b5f3b5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2567b-aa87-48e0-ac05-b6cac22ca2e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1ED908-36CA-47DE-9D02-6709ABA06A3B}">
  <ds:schemaRefs>
    <ds:schemaRef ds:uri="http://schemas.microsoft.com/sharepoint/v3/contenttype/forms"/>
  </ds:schemaRefs>
</ds:datastoreItem>
</file>

<file path=customXml/itemProps2.xml><?xml version="1.0" encoding="utf-8"?>
<ds:datastoreItem xmlns:ds="http://schemas.openxmlformats.org/officeDocument/2006/customXml" ds:itemID="{C3D6C4CD-CFA3-41A1-A9D1-BFAF122A51A5}">
  <ds:schemaRefs>
    <ds:schemaRef ds:uri="http://purl.org/dc/elements/1.1/"/>
    <ds:schemaRef ds:uri="http://purl.org/dc/terms/"/>
    <ds:schemaRef ds:uri="4f41ae97-5a6c-4458-bb1f-235b5f3b5d6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8802567b-aa87-48e0-ac05-b6cac22ca2ed"/>
    <ds:schemaRef ds:uri="http://schemas.microsoft.com/office/2006/metadata/properties"/>
  </ds:schemaRefs>
</ds:datastoreItem>
</file>

<file path=customXml/itemProps3.xml><?xml version="1.0" encoding="utf-8"?>
<ds:datastoreItem xmlns:ds="http://schemas.openxmlformats.org/officeDocument/2006/customXml" ds:itemID="{8774136C-BD9E-4C16-A065-F64F959C2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1ae97-5a6c-4458-bb1f-235b5f3b5d68"/>
    <ds:schemaRef ds:uri="8802567b-aa87-48e0-ac05-b6cac22ca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4862</TotalTime>
  <Words>735</Words>
  <Application>Microsoft Macintosh PowerPoint</Application>
  <PresentationFormat>Custom</PresentationFormat>
  <Paragraphs>64</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Luke Wilsen</cp:lastModifiedBy>
  <cp:revision>183</cp:revision>
  <cp:lastPrinted>2015-04-03T13:40:10Z</cp:lastPrinted>
  <dcterms:created xsi:type="dcterms:W3CDTF">2012-10-15T23:53:13Z</dcterms:created>
  <dcterms:modified xsi:type="dcterms:W3CDTF">2024-12-05T17:15:44Z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0x0101009751B041C886E142A4CB6BC50AABCCA6</vt:lpwstr>
  </property>
  <property fmtid="{D5CDD505-2E9C-101B-9397-08002B2CF9AE}" pid="3" name="MediaServiceImageTags">
    <vt:lpwstr/>
  </property>
</Properties>
</file>