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 id="{DEA54485-948C-FC61-3ADC-E53DD8E0A3FD}" name="Alexander Ruse" initials="AR" userId="4a02e3a85d78645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02" autoAdjust="0"/>
    <p:restoredTop sz="96305" autoAdjust="0"/>
  </p:normalViewPr>
  <p:slideViewPr>
    <p:cSldViewPr snapToGrid="0" snapToObjects="1">
      <p:cViewPr>
        <p:scale>
          <a:sx n="64" d="100"/>
          <a:sy n="64" d="100"/>
        </p:scale>
        <p:origin x="-3448" y="-6008"/>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79" len="113">
        <ac:context len="288" hash="1038424143"/>
      </ac:txMk>
    </ac:txMkLst>
    <p188:pos x="6726763" y="1905518"/>
    <p188:txBody>
      <a:bodyPr/>
      <a:lstStyle/>
      <a:p>
        <a:r>
          <a:rPr lang="en-US"/>
          <a:t>Need a citation/s for this</a:t>
        </a:r>
      </a:p>
    </p188:txBody>
  </p188:cm>
  <p188:cm id="{A354AF76-F7B7-C142-B799-E53B447CE482}" authorId="{74906A6B-110F-D067-7BFC-521FF3E147DB}" status="resolved" created="2024-12-03T16:51:50.611" complete="100000">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90" len="322">
        <ac:context len="517" hash="3313128920"/>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status="resolved" created="2024-12-03T16:52:12.878" complete="100000">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status="resolved" created="2024-12-03T16:59:54.833" complete="100000">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status="resolved" created="2024-12-03T17:10:29.511" complete="100000">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status="resolved" created="2024-12-03T17:10:44.078" complete="100000">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status="resolved" created="2024-12-03T17:12:07.513" complete="100000">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status="resolved" created="2024-12-03T17:12:58.962" complete="100000">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status="resolved" created="2024-12-03T17:18:42.135" complete="100000">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created="2024-12-03T17:26:05.276">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created="2024-12-03T17:27:06.939">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15" hash="3813382397"/>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created="2024-12-03T17:30:02.171">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created="2024-12-03T17:32:27.055">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12/5/24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12/5/24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1.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54552" y="348752"/>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463924" y="24930163"/>
            <a:ext cx="14720346" cy="290848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347745" y="1319631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17215855"/>
            <a:ext cx="14838218" cy="10240664"/>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		                        where: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lnSpc>
                <a:spcPct val="150000"/>
              </a:lnSpc>
            </a:pPr>
            <a:r>
              <a:rPr lang="en-US" sz="3000" dirty="0">
                <a:latin typeface="+mn-lt"/>
              </a:rPr>
              <a:t>Priors</a:t>
            </a:r>
          </a:p>
          <a:p>
            <a:pPr marL="932994" indent="-457200">
              <a:lnSpc>
                <a:spcPct val="150000"/>
              </a:lnSpc>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lnSpc>
                <a:spcPct val="150000"/>
              </a:lnSpc>
              <a:buFont typeface="Arial" panose="020B0604020202020204" pitchFamily="34" charset="0"/>
              <a:buChar char="•"/>
            </a:pPr>
            <a:r>
              <a:rPr lang="en-US" sz="3000" b="0" dirty="0"/>
              <a:t>The intercept, also followed a normal prior with mean but a wider standard deviation of 5</a:t>
            </a:r>
          </a:p>
          <a:p>
            <a:pPr marL="932994" indent="-457200">
              <a:lnSpc>
                <a:spcPct val="150000"/>
              </a:lnSpc>
              <a:buFont typeface="Arial" panose="020B0604020202020204" pitchFamily="34" charset="0"/>
              <a:buChar char="•"/>
            </a:pPr>
            <a:r>
              <a:rPr lang="en-US" sz="3000" b="0" dirty="0"/>
              <a:t>For random-effect standard deviations, Student’s t prior with 3 degrees of freedom, mean 0, and scale 2.5. </a:t>
            </a:r>
          </a:p>
          <a:p>
            <a:pPr marL="475794">
              <a:lnSpc>
                <a:spcPct val="150000"/>
              </a:lnSpc>
            </a:pPr>
            <a:r>
              <a:rPr lang="en-US" sz="3000" dirty="0">
                <a:latin typeface="+mn-lt"/>
              </a:rPr>
              <a:t>Model Exploration</a:t>
            </a:r>
          </a:p>
          <a:p>
            <a:pPr marL="932994" indent="-457200">
              <a:lnSpc>
                <a:spcPct val="150000"/>
              </a:lnSpc>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2" name="Rectangle 11"/>
          <p:cNvSpPr/>
          <p:nvPr/>
        </p:nvSpPr>
        <p:spPr>
          <a:xfrm>
            <a:off x="34333523" y="18183394"/>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795989" y="32988414"/>
            <a:ext cx="14838218" cy="522899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00" b="0" i="0" u="none" strike="noStrike" dirty="0">
                <a:solidFill>
                  <a:srgbClr val="000000"/>
                </a:solidFill>
                <a:effectLst/>
                <a:latin typeface="+mj-lt"/>
              </a:rPr>
              <a:t>When we combined the imputation models, they performed poorly, indicating that our model could be overly sensitive to the specific data patterns introduced during imputation. Consequently, the imputed models fail to generalize well to the underlying data structure.</a:t>
            </a:r>
            <a:endParaRPr lang="en-US" sz="3000" dirty="0">
              <a:latin typeface="+mj-lt"/>
              <a:cs typeface="Times New Roman" panose="02020603050405020304" pitchFamily="18" charset="0"/>
            </a:endParaRP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191469" y="16146899"/>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4792338"/>
          </a:xfrm>
          <a:prstGeom prst="rect">
            <a:avLst/>
          </a:prstGeom>
        </p:spPr>
        <p:txBody>
          <a:bodyPr wrap="square">
            <a:spAutoFit/>
          </a:bodyPr>
          <a:lstStyle/>
          <a:p>
            <a:pPr marL="466703" lvl="1"/>
            <a:r>
              <a:rPr lang="en-US" sz="3054" dirty="0">
                <a:latin typeface="+mj-lt"/>
                <a:cs typeface="Times New Roman" panose="02020603050405020304" pitchFamily="18" charset="0"/>
              </a:rPr>
              <a:t>We considered two approaches:</a:t>
            </a: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47744" y="2440978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500572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592004" y="26029009"/>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9157764" y="13851692"/>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9145429" y="14543219"/>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9170099" y="18074610"/>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6177380" y="14017584"/>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230987" y="19718512"/>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602852" y="22853569"/>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133938" y="16735816"/>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11652" y="18183394"/>
            <a:ext cx="4871975" cy="1963897"/>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2766566" y="31577745"/>
            <a:ext cx="13367988" cy="2439129"/>
          </a:xfrm>
          <a:prstGeom prst="rect">
            <a:avLst/>
          </a:prstGeom>
          <a:noFill/>
        </p:spPr>
        <p:txBody>
          <a:bodyPr wrap="square" rtlCol="0">
            <a:spAutoFit/>
          </a:bodyPr>
          <a:lstStyle/>
          <a:p>
            <a:r>
              <a:rPr lang="en-US" sz="3050" b="1" dirty="0"/>
              <a:t>Variable Selection</a:t>
            </a:r>
          </a:p>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p>
          <a:p>
            <a:pPr marL="457200" indent="-457200">
              <a:buFont typeface="Arial" panose="020B0604020202020204" pitchFamily="34" charset="0"/>
              <a:buChar char="•"/>
            </a:pPr>
            <a:r>
              <a:rPr lang="en-US" sz="3050" dirty="0"/>
              <a:t>Added a state level effect predictor, to account for between state variability</a:t>
            </a:r>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2"/>
          <a:stretch>
            <a:fillRect/>
          </a:stretch>
        </p:blipFill>
        <p:spPr>
          <a:xfrm>
            <a:off x="3016996" y="27532022"/>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3"/>
          <a:stretch>
            <a:fillRect/>
          </a:stretch>
        </p:blipFill>
        <p:spPr>
          <a:xfrm>
            <a:off x="9766189" y="27522954"/>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4"/>
          <a:stretch>
            <a:fillRect/>
          </a:stretch>
        </p:blipFill>
        <p:spPr>
          <a:xfrm>
            <a:off x="19136392" y="28738008"/>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9157764" y="27996400"/>
            <a:ext cx="3223071" cy="561692"/>
          </a:xfrm>
          <a:prstGeom prst="rect">
            <a:avLst/>
          </a:prstGeom>
          <a:noFill/>
        </p:spPr>
        <p:txBody>
          <a:bodyPr wrap="square" rtlCol="0">
            <a:spAutoFit/>
          </a:bodyPr>
          <a:lstStyle/>
          <a:p>
            <a:r>
              <a:rPr lang="en-US" sz="3050" dirty="0"/>
              <a:t>Model Summary</a:t>
            </a:r>
          </a:p>
        </p:txBody>
      </p:sp>
      <p:pic>
        <p:nvPicPr>
          <p:cNvPr id="17" name="Picture 16" descr="A screenshot of a data&#10;&#10;Description automatically generated">
            <a:extLst>
              <a:ext uri="{FF2B5EF4-FFF2-40B4-BE49-F238E27FC236}">
                <a16:creationId xmlns:a16="http://schemas.microsoft.com/office/drawing/2014/main" id="{B26C3502-6580-E651-C75B-1E989EA9C35C}"/>
              </a:ext>
            </a:extLst>
          </p:cNvPr>
          <p:cNvPicPr>
            <a:picLocks noChangeAspect="1"/>
          </p:cNvPicPr>
          <p:nvPr/>
        </p:nvPicPr>
        <p:blipFill>
          <a:blip r:embed="rId15"/>
          <a:stretch>
            <a:fillRect/>
          </a:stretch>
        </p:blipFill>
        <p:spPr>
          <a:xfrm>
            <a:off x="19595041" y="30111925"/>
            <a:ext cx="10259739" cy="5036409"/>
          </a:xfrm>
          <a:prstGeom prst="rect">
            <a:avLst/>
          </a:prstGeom>
        </p:spPr>
      </p:pic>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6"/>
          <a:stretch>
            <a:fillRect/>
          </a:stretch>
        </p:blipFill>
        <p:spPr>
          <a:xfrm>
            <a:off x="34746608" y="9221743"/>
            <a:ext cx="11717671" cy="4186576"/>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17"/>
          <a:stretch>
            <a:fillRect/>
          </a:stretch>
        </p:blipFill>
        <p:spPr>
          <a:xfrm>
            <a:off x="34746608" y="14167926"/>
            <a:ext cx="12274923" cy="3973101"/>
          </a:xfrm>
          <a:prstGeom prst="rect">
            <a:avLst/>
          </a:prstGeom>
        </p:spPr>
      </p:pic>
      <p:pic>
        <p:nvPicPr>
          <p:cNvPr id="32" name="Picture 31" descr="A map of the united states&#10;&#10;Description automatically generated">
            <a:extLst>
              <a:ext uri="{FF2B5EF4-FFF2-40B4-BE49-F238E27FC236}">
                <a16:creationId xmlns:a16="http://schemas.microsoft.com/office/drawing/2014/main" id="{C715AAD6-0D02-3C73-A4E1-3480F5915B5D}"/>
              </a:ext>
            </a:extLst>
          </p:cNvPr>
          <p:cNvPicPr>
            <a:picLocks noChangeAspect="1"/>
          </p:cNvPicPr>
          <p:nvPr/>
        </p:nvPicPr>
        <p:blipFill>
          <a:blip r:embed="rId18"/>
          <a:stretch>
            <a:fillRect/>
          </a:stretch>
        </p:blipFill>
        <p:spPr>
          <a:xfrm>
            <a:off x="33822475" y="26691862"/>
            <a:ext cx="10647966" cy="4743888"/>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3D020BE2-4474-80CB-9892-AAD18C3C67C1}"/>
              </a:ext>
            </a:extLst>
          </p:cNvPr>
          <p:cNvPicPr>
            <a:picLocks noChangeAspect="1"/>
          </p:cNvPicPr>
          <p:nvPr/>
        </p:nvPicPr>
        <p:blipFill>
          <a:blip r:embed="rId19"/>
          <a:stretch>
            <a:fillRect/>
          </a:stretch>
        </p:blipFill>
        <p:spPr>
          <a:xfrm>
            <a:off x="44470441" y="26212540"/>
            <a:ext cx="6418800" cy="4084691"/>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20"/>
          <a:stretch>
            <a:fillRect/>
          </a:stretch>
        </p:blipFill>
        <p:spPr>
          <a:xfrm>
            <a:off x="14573323" y="17091883"/>
            <a:ext cx="2765554" cy="853566"/>
          </a:xfrm>
          <a:prstGeom prst="rect">
            <a:avLst/>
          </a:prstGeom>
        </p:spPr>
      </p:pic>
      <p:pic>
        <p:nvPicPr>
          <p:cNvPr id="39" name="Picture 38" descr="A graph of different sizes and colors&#10;&#10;Description automatically generated with medium confidence">
            <a:extLst>
              <a:ext uri="{FF2B5EF4-FFF2-40B4-BE49-F238E27FC236}">
                <a16:creationId xmlns:a16="http://schemas.microsoft.com/office/drawing/2014/main" id="{22145AED-3578-B3D7-8DFF-AF327594FCB4}"/>
              </a:ext>
            </a:extLst>
          </p:cNvPr>
          <p:cNvPicPr>
            <a:picLocks noChangeAspect="1"/>
          </p:cNvPicPr>
          <p:nvPr/>
        </p:nvPicPr>
        <p:blipFill>
          <a:blip r:embed="rId21"/>
          <a:stretch>
            <a:fillRect/>
          </a:stretch>
        </p:blipFill>
        <p:spPr>
          <a:xfrm>
            <a:off x="42215098" y="21233524"/>
            <a:ext cx="5879370" cy="3628411"/>
          </a:xfrm>
          <a:prstGeom prst="rect">
            <a:avLst/>
          </a:prstGeom>
        </p:spPr>
      </p:pic>
      <p:pic>
        <p:nvPicPr>
          <p:cNvPr id="61" name="Picture 60" descr="A graph of different sizes of lines&#10;&#10;Description automatically generated with medium confidence">
            <a:extLst>
              <a:ext uri="{FF2B5EF4-FFF2-40B4-BE49-F238E27FC236}">
                <a16:creationId xmlns:a16="http://schemas.microsoft.com/office/drawing/2014/main" id="{2EE4F7C8-0272-9CDB-60D7-5BF9DB31884E}"/>
              </a:ext>
            </a:extLst>
          </p:cNvPr>
          <p:cNvPicPr>
            <a:picLocks noChangeAspect="1"/>
          </p:cNvPicPr>
          <p:nvPr/>
        </p:nvPicPr>
        <p:blipFill>
          <a:blip r:embed="rId22"/>
          <a:stretch>
            <a:fillRect/>
          </a:stretch>
        </p:blipFill>
        <p:spPr>
          <a:xfrm>
            <a:off x="35343654" y="21152595"/>
            <a:ext cx="5879370" cy="3628411"/>
          </a:xfrm>
          <a:prstGeom prst="rect">
            <a:avLst/>
          </a:prstGeom>
        </p:spPr>
      </p:pic>
      <p:sp>
        <p:nvSpPr>
          <p:cNvPr id="63" name="TextBox 62">
            <a:extLst>
              <a:ext uri="{FF2B5EF4-FFF2-40B4-BE49-F238E27FC236}">
                <a16:creationId xmlns:a16="http://schemas.microsoft.com/office/drawing/2014/main" id="{F4ECC765-DA64-1FE2-E866-3C76626377F2}"/>
              </a:ext>
            </a:extLst>
          </p:cNvPr>
          <p:cNvSpPr txBox="1"/>
          <p:nvPr/>
        </p:nvSpPr>
        <p:spPr>
          <a:xfrm>
            <a:off x="36149280" y="20625729"/>
            <a:ext cx="11945188" cy="553998"/>
          </a:xfrm>
          <a:prstGeom prst="rect">
            <a:avLst/>
          </a:prstGeom>
          <a:noFill/>
        </p:spPr>
        <p:txBody>
          <a:bodyPr wrap="square" rtlCol="0">
            <a:spAutoFit/>
          </a:bodyPr>
          <a:lstStyle/>
          <a:p>
            <a:r>
              <a:rPr lang="en-US" sz="3000" b="1" dirty="0"/>
              <a:t>Base Model</a:t>
            </a:r>
            <a:r>
              <a:rPr lang="en-US" sz="3000" dirty="0"/>
              <a:t>			</a:t>
            </a:r>
            <a:r>
              <a:rPr lang="en-US" sz="3000" b="1" dirty="0"/>
              <a:t>Hierarchical Model</a:t>
            </a:r>
          </a:p>
        </p:txBody>
      </p:sp>
      <p:pic>
        <p:nvPicPr>
          <p:cNvPr id="70" name="Picture 69">
            <a:extLst>
              <a:ext uri="{FF2B5EF4-FFF2-40B4-BE49-F238E27FC236}">
                <a16:creationId xmlns:a16="http://schemas.microsoft.com/office/drawing/2014/main" id="{9C9A5C35-3C1C-E298-B9B0-5065EBE01F8A}"/>
              </a:ext>
            </a:extLst>
          </p:cNvPr>
          <p:cNvPicPr>
            <a:picLocks noChangeAspect="1"/>
          </p:cNvPicPr>
          <p:nvPr/>
        </p:nvPicPr>
        <p:blipFill>
          <a:blip r:embed="rId23"/>
          <a:stretch>
            <a:fillRect/>
          </a:stretch>
        </p:blipFill>
        <p:spPr>
          <a:xfrm>
            <a:off x="19188149" y="8060370"/>
            <a:ext cx="6989231" cy="431335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A767080-2D0C-2C60-D8D2-9DD7EFD1513A}"/>
              </a:ext>
            </a:extLst>
          </p:cNvPr>
          <p:cNvPicPr>
            <a:picLocks noChangeAspect="1"/>
          </p:cNvPicPr>
          <p:nvPr/>
        </p:nvPicPr>
        <p:blipFill>
          <a:blip r:embed="rId24"/>
          <a:stretch>
            <a:fillRect/>
          </a:stretch>
        </p:blipFill>
        <p:spPr>
          <a:xfrm>
            <a:off x="19528806" y="23604555"/>
            <a:ext cx="5266872" cy="690142"/>
          </a:xfrm>
          <a:prstGeom prst="rect">
            <a:avLst/>
          </a:prstGeom>
        </p:spPr>
      </p:pic>
      <p:pic>
        <p:nvPicPr>
          <p:cNvPr id="29" name="Picture 28">
            <a:extLst>
              <a:ext uri="{FF2B5EF4-FFF2-40B4-BE49-F238E27FC236}">
                <a16:creationId xmlns:a16="http://schemas.microsoft.com/office/drawing/2014/main" id="{7554192E-4DFC-B235-ECC3-5F4FAABCCFFE}"/>
              </a:ext>
            </a:extLst>
          </p:cNvPr>
          <p:cNvPicPr>
            <a:picLocks noChangeAspect="1"/>
          </p:cNvPicPr>
          <p:nvPr/>
        </p:nvPicPr>
        <p:blipFill>
          <a:blip r:embed="rId25"/>
          <a:stretch>
            <a:fillRect/>
          </a:stretch>
        </p:blipFill>
        <p:spPr>
          <a:xfrm>
            <a:off x="5305156" y="20105603"/>
            <a:ext cx="13367593" cy="1253211"/>
          </a:xfrm>
          <a:prstGeom prst="rect">
            <a:avLst/>
          </a:prstGeom>
        </p:spPr>
      </p:pic>
      <p:pic>
        <p:nvPicPr>
          <p:cNvPr id="66" name="Picture 65" descr="A group of black text&#10;&#10;Description automatically generated">
            <a:extLst>
              <a:ext uri="{FF2B5EF4-FFF2-40B4-BE49-F238E27FC236}">
                <a16:creationId xmlns:a16="http://schemas.microsoft.com/office/drawing/2014/main" id="{998B9B53-8D2F-6D5C-CBDD-1EA9BDF46830}"/>
              </a:ext>
            </a:extLst>
          </p:cNvPr>
          <p:cNvPicPr>
            <a:picLocks noChangeAspect="1"/>
          </p:cNvPicPr>
          <p:nvPr/>
        </p:nvPicPr>
        <p:blipFill>
          <a:blip r:embed="rId26"/>
          <a:stretch>
            <a:fillRect/>
          </a:stretch>
        </p:blipFill>
        <p:spPr>
          <a:xfrm>
            <a:off x="22180001" y="25038744"/>
            <a:ext cx="5312563" cy="1878998"/>
          </a:xfrm>
          <a:prstGeom prst="rect">
            <a:avLst/>
          </a:prstGeom>
        </p:spPr>
      </p:pic>
      <p:pic>
        <p:nvPicPr>
          <p:cNvPr id="71" name="Picture 70">
            <a:extLst>
              <a:ext uri="{FF2B5EF4-FFF2-40B4-BE49-F238E27FC236}">
                <a16:creationId xmlns:a16="http://schemas.microsoft.com/office/drawing/2014/main" id="{3D75F8CE-704D-BCB2-1CD1-940C7B4B5B69}"/>
              </a:ext>
            </a:extLst>
          </p:cNvPr>
          <p:cNvPicPr>
            <a:picLocks noChangeAspect="1"/>
          </p:cNvPicPr>
          <p:nvPr/>
        </p:nvPicPr>
        <p:blipFill>
          <a:blip r:embed="rId27"/>
          <a:stretch>
            <a:fillRect/>
          </a:stretch>
        </p:blipFill>
        <p:spPr>
          <a:xfrm>
            <a:off x="21593602" y="27019712"/>
            <a:ext cx="11701904" cy="1001047"/>
          </a:xfrm>
          <a:prstGeom prst="rect">
            <a:avLst/>
          </a:prstGeom>
        </p:spPr>
      </p:pic>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1ED908-36CA-47DE-9D02-6709ABA06A3B}">
  <ds:schemaRefs>
    <ds:schemaRef ds:uri="http://schemas.microsoft.com/sharepoint/v3/contenttype/forms"/>
  </ds:schemaRefs>
</ds:datastoreItem>
</file>

<file path=customXml/itemProps2.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customXml/itemProps3.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4890</TotalTime>
  <Words>750</Words>
  <Application>Microsoft Macintosh PowerPoint</Application>
  <PresentationFormat>Custom</PresentationFormat>
  <Paragraphs>66</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Luke Wilsen</cp:lastModifiedBy>
  <cp:revision>185</cp:revision>
  <cp:lastPrinted>2015-04-03T13:40:10Z</cp:lastPrinted>
  <dcterms:created xsi:type="dcterms:W3CDTF">2012-10-15T23:53:13Z</dcterms:created>
  <dcterms:modified xsi:type="dcterms:W3CDTF">2024-12-05T17:43:39Z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