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6197" autoAdjust="0"/>
  </p:normalViewPr>
  <p:slideViewPr>
    <p:cSldViewPr snapToGrid="0" snapToObjects="1">
      <p:cViewPr>
        <p:scale>
          <a:sx n="16" d="100"/>
          <a:sy n="16" d="100"/>
        </p:scale>
        <p:origin x="658" y="-163"/>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microsoft.com/office/2018/10/relationships/comments" Target="../comments/modernComment_100_0.xml"/><Relationship Id="rId7" Type="http://schemas.openxmlformats.org/officeDocument/2006/relationships/image" Target="../media/image2.wmf"/><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3396435"/>
            <a:ext cx="14838218" cy="6857828"/>
          </a:xfrm>
        </p:spPr>
        <p:txBody>
          <a:bodyPr vert="horz" lIns="0" tIns="0" rIns="0" bIns="0" rtlCol="0" anchor="t">
            <a:noAutofit/>
          </a:bodyPr>
          <a:lstStyle/>
          <a:p>
            <a:pPr marL="932994" indent="-457200">
              <a:buFont typeface="Arial" panose="020B0604020202020204" pitchFamily="34" charset="0"/>
              <a:buChar char="•"/>
            </a:pPr>
            <a:r>
              <a:rPr lang="en-US" sz="3050" b="0" dirty="0">
                <a:latin typeface="+mn-lt"/>
              </a:rPr>
              <a:t>Outcome variable:</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predictors:</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Initial Model:</a:t>
            </a:r>
          </a:p>
          <a:p>
            <a:pPr marL="932994" indent="-457200">
              <a:buFont typeface="Arial" panose="020B0604020202020204" pitchFamily="34" charset="0"/>
              <a:buChar char="•"/>
            </a:pPr>
            <a:endParaRPr lang="en-US" sz="3050" b="0" dirty="0">
              <a:latin typeface="+mn-lt"/>
            </a:endParaRPr>
          </a:p>
          <a:p>
            <a:pPr marL="475794"/>
            <a:r>
              <a:rPr lang="en-US" sz="3050" b="0" dirty="0">
                <a:latin typeface="+mn-lt"/>
              </a:rPr>
              <a:t>Model Exploration</a:t>
            </a:r>
          </a:p>
          <a:p>
            <a:pPr marL="932994" indent="-457200">
              <a:buFont typeface="Arial" panose="020B0604020202020204" pitchFamily="34" charset="0"/>
              <a:buChar char="•"/>
            </a:pPr>
            <a:r>
              <a:rPr lang="en-US" sz="305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414477" y="8150537"/>
            <a:ext cx="14838218" cy="6672339"/>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Base model vs hierarchical model: The hierarchical model is preferred since it captures the non-linear relationship between age and hospitalization more effectively. accounts for state-level variability, improving its ability to generalize. </a:t>
            </a:r>
          </a:p>
          <a:p>
            <a:pPr marL="933406" indent="-451550">
              <a:buFont typeface="Arial" pitchFamily="34" charset="0"/>
              <a:buChar char="•"/>
            </a:pPr>
            <a:r>
              <a:rPr lang="en-US" sz="3054" b="1" dirty="0">
                <a:latin typeface="+mj-lt"/>
                <a:cs typeface="Times New Roman" panose="02020603050405020304" pitchFamily="18" charset="0"/>
              </a:rPr>
              <a:t>Using LOO, we compared the predictive performance of a baseline model  and a hierarchical model. 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The hierarchical model's ability to account for state-level variability and non-linear effects, such as age group, explains its superior performance. These results support the use of the hierarchical model for predicting hospitalization risk and capturing complex patterns in the data.</a:t>
            </a:r>
          </a:p>
          <a:p>
            <a:pPr marL="933406" indent="-451550">
              <a:buFont typeface="Arial" pitchFamily="34" charset="0"/>
              <a:buChar char="•"/>
            </a:pPr>
            <a:r>
              <a:rPr lang="en-US" sz="3054" b="1" dirty="0">
                <a:latin typeface="+mj-lt"/>
                <a:cs typeface="Times New Roman" panose="02020603050405020304" pitchFamily="18" charset="0"/>
              </a:rPr>
              <a:t>From the conditional effects, the hierarchical model shows more pronounced differences in hospitalization risk across racial groups, suggesting that incorporating state-level variability enhances the model’s ability to capture complex patterns in the data.</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2229414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endParaRPr lang="en-US" sz="3054" b="0" dirty="0">
              <a:latin typeface="+mn-lt"/>
            </a:endParaRPr>
          </a:p>
          <a:p>
            <a:pPr marL="932994" indent="-457200">
              <a:buFont typeface="Arial" pitchFamily="34" charset="0"/>
              <a:buChar char="•"/>
            </a:pPr>
            <a:r>
              <a:rPr lang="en-US" sz="3054" b="0" dirty="0">
                <a:latin typeface="+mn-lt"/>
              </a:rPr>
              <a:t>Data structure (individual case level):</a:t>
            </a:r>
          </a:p>
          <a:p>
            <a:pPr marL="475794"/>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data.frame</a:t>
            </a:r>
            <a:r>
              <a:rPr lang="en-US" sz="1800" b="0" dirty="0">
                <a:latin typeface="Courier New" panose="02070309020205020404" pitchFamily="49" charset="0"/>
                <a:cs typeface="Courier New" panose="02070309020205020404" pitchFamily="49" charset="0"/>
              </a:rPr>
              <a:t>':	100000 obs. of  19 variables:</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case_month</a:t>
            </a:r>
            <a:r>
              <a:rPr lang="en-US" sz="1800" b="0" dirty="0">
                <a:latin typeface="Courier New" panose="02070309020205020404" pitchFamily="49" charset="0"/>
                <a:cs typeface="Courier New" panose="02070309020205020404" pitchFamily="49" charset="0"/>
              </a:rPr>
              <a:t>              : chr  "2021-10" "2022-02" "2020-09" "2021-10"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res_state</a:t>
            </a:r>
            <a:r>
              <a:rPr lang="en-US" sz="1800" b="0" dirty="0">
                <a:latin typeface="Courier New" panose="02070309020205020404" pitchFamily="49" charset="0"/>
                <a:cs typeface="Courier New" panose="02070309020205020404" pitchFamily="49" charset="0"/>
              </a:rPr>
              <a:t>               : chr  "NC" "GA" "MO" "MI"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state_fips_code</a:t>
            </a:r>
            <a:r>
              <a:rPr lang="en-US" sz="1800" b="0" dirty="0">
                <a:latin typeface="Courier New" panose="02070309020205020404" pitchFamily="49" charset="0"/>
                <a:cs typeface="Courier New" panose="02070309020205020404" pitchFamily="49" charset="0"/>
              </a:rPr>
              <a:t>         : chr  "37" "13" "29" "26"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res_county</a:t>
            </a:r>
            <a:r>
              <a:rPr lang="en-US" sz="1800" b="0" dirty="0">
                <a:latin typeface="Courier New" panose="02070309020205020404" pitchFamily="49" charset="0"/>
                <a:cs typeface="Courier New" panose="02070309020205020404" pitchFamily="49" charset="0"/>
              </a:rPr>
              <a:t>              : chr  "DAVIE" "BULLOCH" "POLK" "SANILAC"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county_fips_code</a:t>
            </a:r>
            <a:r>
              <a:rPr lang="en-US" sz="1800" b="0" dirty="0">
                <a:latin typeface="Courier New" panose="02070309020205020404" pitchFamily="49" charset="0"/>
                <a:cs typeface="Courier New" panose="02070309020205020404" pitchFamily="49" charset="0"/>
              </a:rPr>
              <a:t>        : chr  "37059" "13031" "29167" "26151"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age_group</a:t>
            </a:r>
            <a:r>
              <a:rPr lang="en-US" sz="18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800" b="0" dirty="0">
                <a:latin typeface="Courier New" panose="02070309020205020404" pitchFamily="49" charset="0"/>
                <a:cs typeface="Courier New" panose="02070309020205020404" pitchFamily="49" charset="0"/>
              </a:rPr>
              <a:t> $ sex                     : chr  "Female" "Female" "Female" "Female"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hosp_yn</a:t>
            </a:r>
            <a:r>
              <a:rPr lang="en-US" sz="1800" b="0" dirty="0">
                <a:latin typeface="Courier New" panose="02070309020205020404" pitchFamily="49" charset="0"/>
                <a:cs typeface="Courier New" panose="02070309020205020404" pitchFamily="49" charset="0"/>
              </a:rPr>
              <a:t>                 : chr  "Unknown" "Missing" "Unknown" "Missing"...</a:t>
            </a:r>
          </a:p>
          <a:p>
            <a:pPr marL="475794"/>
            <a:r>
              <a:rPr lang="en-US" sz="1800" b="0" dirty="0">
                <a:latin typeface="Courier New" panose="02070309020205020404" pitchFamily="49" charset="0"/>
                <a:cs typeface="Courier New" panose="02070309020205020404" pitchFamily="49" charset="0"/>
              </a:rPr>
              <a:t> $ race                    : chr  "NA" "Unknown" "NA" "NA" ...</a:t>
            </a:r>
          </a:p>
          <a:p>
            <a:pPr marL="475794"/>
            <a:r>
              <a:rPr lang="en-US" sz="1800" b="0" dirty="0">
                <a:latin typeface="Courier New" panose="02070309020205020404" pitchFamily="49" charset="0"/>
                <a:cs typeface="Courier New" panose="02070309020205020404" pitchFamily="49" charset="0"/>
              </a:rPr>
              <a:t> $ ethnicity               : chr  "NA" "Missing" "NA"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case_positive_specimen</a:t>
            </a:r>
            <a:r>
              <a:rPr lang="en-US" sz="1800" b="0" dirty="0">
                <a:latin typeface="Courier New" panose="02070309020205020404" pitchFamily="49" charset="0"/>
                <a:cs typeface="Courier New" panose="02070309020205020404" pitchFamily="49" charset="0"/>
              </a:rPr>
              <a:t>  : chr  "0.0" NA "0.0" NA ...</a:t>
            </a:r>
          </a:p>
          <a:p>
            <a:pPr marL="475794"/>
            <a:r>
              <a:rPr lang="en-US" sz="1800" b="0" dirty="0">
                <a:latin typeface="Courier New" panose="02070309020205020404" pitchFamily="49" charset="0"/>
                <a:cs typeface="Courier New" panose="02070309020205020404" pitchFamily="49" charset="0"/>
              </a:rPr>
              <a:t> $ process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exposure_yn</a:t>
            </a:r>
            <a:r>
              <a:rPr lang="en-US" sz="1800" b="0" dirty="0">
                <a:latin typeface="Courier New" panose="02070309020205020404" pitchFamily="49" charset="0"/>
                <a:cs typeface="Courier New" panose="02070309020205020404" pitchFamily="49" charset="0"/>
              </a:rPr>
              <a:t>             : chr  "Missing"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current_status</a:t>
            </a:r>
            <a:r>
              <a:rPr lang="en-US" sz="18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symptom_status</a:t>
            </a:r>
            <a:r>
              <a:rPr lang="en-US" sz="1800" b="0" dirty="0">
                <a:latin typeface="Courier New" panose="02070309020205020404" pitchFamily="49" charset="0"/>
                <a:cs typeface="Courier New" panose="02070309020205020404" pitchFamily="49" charset="0"/>
              </a:rPr>
              <a:t>          : chr  "Unknown" "Symptomatic" "Symptomatic" "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icu_yn</a:t>
            </a:r>
            <a:r>
              <a:rPr lang="en-US" sz="1800" b="0" dirty="0">
                <a:latin typeface="Courier New" panose="02070309020205020404" pitchFamily="49" charset="0"/>
                <a:cs typeface="Courier New" panose="02070309020205020404" pitchFamily="49" charset="0"/>
              </a:rPr>
              <a:t>                  : chr  "Unknown" "Missing" "Missing" "Missing"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death_yn</a:t>
            </a:r>
            <a:r>
              <a:rPr lang="en-US" sz="1800" b="0" dirty="0">
                <a:latin typeface="Courier New" panose="02070309020205020404" pitchFamily="49" charset="0"/>
                <a:cs typeface="Courier New" panose="02070309020205020404" pitchFamily="49" charset="0"/>
              </a:rPr>
              <a:t>                : chr  "No" "Missing" "Unknown" "Unknown"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case_onset_interval</a:t>
            </a:r>
            <a:r>
              <a:rPr lang="en-US" sz="1800" b="0" dirty="0">
                <a:latin typeface="Courier New" panose="02070309020205020404" pitchFamily="49" charset="0"/>
                <a:cs typeface="Courier New" panose="02070309020205020404" pitchFamily="49" charset="0"/>
              </a:rPr>
              <a:t>     : chr  NA "0.0" "0.0" NA ...</a:t>
            </a:r>
          </a:p>
          <a:p>
            <a:pPr marL="475794"/>
            <a:r>
              <a:rPr lang="en-US" sz="1800" b="0" dirty="0">
                <a:latin typeface="Courier New" panose="02070309020205020404" pitchFamily="49" charset="0"/>
                <a:cs typeface="Courier New" panose="02070309020205020404" pitchFamily="49" charset="0"/>
              </a:rPr>
              <a:t> $ </a:t>
            </a:r>
            <a:r>
              <a:rPr lang="en-US" sz="1800" b="0" dirty="0" err="1">
                <a:latin typeface="Courier New" panose="02070309020205020404" pitchFamily="49" charset="0"/>
                <a:cs typeface="Courier New" panose="02070309020205020404" pitchFamily="49" charset="0"/>
              </a:rPr>
              <a:t>underlying_conditions_yn</a:t>
            </a:r>
            <a:r>
              <a:rPr lang="en-US" sz="18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369132" y="14969184"/>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414477" y="15992466"/>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2842900"/>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4356931"/>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6282291"/>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3802185"/>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33106" y="2931198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504974" y="29417010"/>
            <a:ext cx="6368365" cy="3908165"/>
          </a:xfrm>
          <a:prstGeom prst="rect">
            <a:avLst/>
          </a:prstGeom>
        </p:spPr>
      </p:pic>
      <p:sp>
        <p:nvSpPr>
          <p:cNvPr id="8" name="TextBox 7">
            <a:extLst>
              <a:ext uri="{FF2B5EF4-FFF2-40B4-BE49-F238E27FC236}">
                <a16:creationId xmlns:a16="http://schemas.microsoft.com/office/drawing/2014/main" id="{5DC99543-DB6E-E3FB-3348-1EAC0B6925A7}"/>
              </a:ext>
            </a:extLst>
          </p:cNvPr>
          <p:cNvSpPr txBox="1"/>
          <p:nvPr/>
        </p:nvSpPr>
        <p:spPr>
          <a:xfrm>
            <a:off x="18864939" y="30211591"/>
            <a:ext cx="14521514" cy="5170646"/>
          </a:xfrm>
          <a:prstGeom prst="rect">
            <a:avLst/>
          </a:prstGeom>
          <a:noFill/>
        </p:spPr>
        <p:txBody>
          <a:bodyPr wrap="square" rtlCol="0">
            <a:spAutoFit/>
          </a:bodyPr>
          <a:lstStyle/>
          <a:p>
            <a:pPr marL="457200" indent="-457200">
              <a:buFont typeface="Arial" panose="020B0604020202020204" pitchFamily="34" charset="0"/>
              <a:buChar char="•"/>
            </a:pPr>
            <a:r>
              <a:rPr lang="en-US" sz="3000" dirty="0"/>
              <a:t>We selected priors to balance interpretability and flexibility in our regression model. For regression coefficients, we used a normal prior with mean 0 (implying no initial change) and standard deviation 2, reflecting moderate uncertainty and accommodating small to moderate predictor effects with occasional larger ones.</a:t>
            </a:r>
          </a:p>
          <a:p>
            <a:pPr marL="457200" indent="-457200">
              <a:buFont typeface="Arial" panose="020B0604020202020204" pitchFamily="34" charset="0"/>
              <a:buChar char="•"/>
            </a:pPr>
            <a:r>
              <a:rPr lang="en-US" sz="3000" dirty="0"/>
              <a:t>The intercept, representing baseline log-odds of hospitalization, also followed a normal prior with mean 0 (baseline odds ~50%) but a wider standard deviation of 5 to capture broader variability in baseline probabilities. </a:t>
            </a:r>
          </a:p>
          <a:p>
            <a:pPr marL="457200" indent="-457200">
              <a:buFont typeface="Arial" panose="020B0604020202020204" pitchFamily="34" charset="0"/>
              <a:buChar char="•"/>
            </a:pPr>
            <a:r>
              <a:rPr lang="en-US" sz="3000" dirty="0"/>
              <a:t>For random-effect standard deviations, we employed a Student’s t prior with 3 degrees of freedom, mean 0, and scale 2.5. This heavy-tailed prior accommodates extreme group-level variability while remaining robust to outliers, ensuring model stability and interpretability.</a:t>
            </a: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2068</TotalTime>
  <Words>1403</Words>
  <Application>Microsoft Office PowerPoint</Application>
  <PresentationFormat>Custom</PresentationFormat>
  <Paragraphs>105</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172</cp:revision>
  <cp:lastPrinted>2015-04-03T13:40:10Z</cp:lastPrinted>
  <dcterms:created xsi:type="dcterms:W3CDTF">2012-10-15T23:53:13Z</dcterms:created>
  <dcterms:modified xsi:type="dcterms:W3CDTF">2024-12-03T16:35:45Z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