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4"/>
  </p:sldMasterIdLst>
  <p:notesMasterIdLst>
    <p:notesMasterId r:id="rId6"/>
  </p:notesMasterIdLst>
  <p:sldIdLst>
    <p:sldId id="256" r:id="rId5"/>
  </p:sldIdLst>
  <p:sldSz cx="51206400" cy="38404800"/>
  <p:notesSz cx="7315200" cy="9601200"/>
  <p:custDataLst>
    <p:tags r:id="rId7"/>
  </p:custDataLst>
  <p:defaultTextStyle>
    <a:defPPr>
      <a:defRPr lang="en-US"/>
    </a:defPPr>
    <a:lvl1pPr marL="0" algn="l" defTabSz="2403062" rtl="0" eaLnBrk="1" latinLnBrk="0" hangingPunct="1">
      <a:defRPr sz="9500" kern="1200">
        <a:solidFill>
          <a:schemeClr val="tx1"/>
        </a:solidFill>
        <a:latin typeface="+mn-lt"/>
        <a:ea typeface="+mn-ea"/>
        <a:cs typeface="+mn-cs"/>
      </a:defRPr>
    </a:lvl1pPr>
    <a:lvl2pPr marL="2403062" algn="l" defTabSz="2403062" rtl="0" eaLnBrk="1" latinLnBrk="0" hangingPunct="1">
      <a:defRPr sz="9500" kern="1200">
        <a:solidFill>
          <a:schemeClr val="tx1"/>
        </a:solidFill>
        <a:latin typeface="+mn-lt"/>
        <a:ea typeface="+mn-ea"/>
        <a:cs typeface="+mn-cs"/>
      </a:defRPr>
    </a:lvl2pPr>
    <a:lvl3pPr marL="4806135" algn="l" defTabSz="2403062" rtl="0" eaLnBrk="1" latinLnBrk="0" hangingPunct="1">
      <a:defRPr sz="9500" kern="1200">
        <a:solidFill>
          <a:schemeClr val="tx1"/>
        </a:solidFill>
        <a:latin typeface="+mn-lt"/>
        <a:ea typeface="+mn-ea"/>
        <a:cs typeface="+mn-cs"/>
      </a:defRPr>
    </a:lvl3pPr>
    <a:lvl4pPr marL="7209198" algn="l" defTabSz="2403062" rtl="0" eaLnBrk="1" latinLnBrk="0" hangingPunct="1">
      <a:defRPr sz="9500" kern="1200">
        <a:solidFill>
          <a:schemeClr val="tx1"/>
        </a:solidFill>
        <a:latin typeface="+mn-lt"/>
        <a:ea typeface="+mn-ea"/>
        <a:cs typeface="+mn-cs"/>
      </a:defRPr>
    </a:lvl4pPr>
    <a:lvl5pPr marL="9612271" algn="l" defTabSz="2403062" rtl="0" eaLnBrk="1" latinLnBrk="0" hangingPunct="1">
      <a:defRPr sz="9500" kern="1200">
        <a:solidFill>
          <a:schemeClr val="tx1"/>
        </a:solidFill>
        <a:latin typeface="+mn-lt"/>
        <a:ea typeface="+mn-ea"/>
        <a:cs typeface="+mn-cs"/>
      </a:defRPr>
    </a:lvl5pPr>
    <a:lvl6pPr marL="12015333" algn="l" defTabSz="2403062" rtl="0" eaLnBrk="1" latinLnBrk="0" hangingPunct="1">
      <a:defRPr sz="9500" kern="1200">
        <a:solidFill>
          <a:schemeClr val="tx1"/>
        </a:solidFill>
        <a:latin typeface="+mn-lt"/>
        <a:ea typeface="+mn-ea"/>
        <a:cs typeface="+mn-cs"/>
      </a:defRPr>
    </a:lvl6pPr>
    <a:lvl7pPr marL="14418406" algn="l" defTabSz="2403062" rtl="0" eaLnBrk="1" latinLnBrk="0" hangingPunct="1">
      <a:defRPr sz="9500" kern="1200">
        <a:solidFill>
          <a:schemeClr val="tx1"/>
        </a:solidFill>
        <a:latin typeface="+mn-lt"/>
        <a:ea typeface="+mn-ea"/>
        <a:cs typeface="+mn-cs"/>
      </a:defRPr>
    </a:lvl7pPr>
    <a:lvl8pPr marL="16821469" algn="l" defTabSz="2403062" rtl="0" eaLnBrk="1" latinLnBrk="0" hangingPunct="1">
      <a:defRPr sz="9500" kern="1200">
        <a:solidFill>
          <a:schemeClr val="tx1"/>
        </a:solidFill>
        <a:latin typeface="+mn-lt"/>
        <a:ea typeface="+mn-ea"/>
        <a:cs typeface="+mn-cs"/>
      </a:defRPr>
    </a:lvl8pPr>
    <a:lvl9pPr marL="19224542" algn="l" defTabSz="2403062" rtl="0" eaLnBrk="1" latinLnBrk="0" hangingPunct="1">
      <a:defRPr sz="9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userDrawn="1">
          <p15:clr>
            <a:srgbClr val="A4A3A4"/>
          </p15:clr>
        </p15:guide>
        <p15:guide id="2" pos="1612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4906A6B-110F-D067-7BFC-521FF3E147DB}" name="Luke Wilsen" initials="LW" userId="S::lwilsen@umass.edu::bcce7b85-2946-40bd-a49c-4b42c07c9900" providerId="AD"/>
  <p188:author id="{DEA54485-948C-FC61-3ADC-E53DD8E0A3FD}" name="Alexander Ruse" initials="AR" userId="4a02e3a85d78645e"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alperc" initials="ca"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602" autoAdjust="0"/>
    <p:restoredTop sz="96305" autoAdjust="0"/>
  </p:normalViewPr>
  <p:slideViewPr>
    <p:cSldViewPr snapToGrid="0" snapToObjects="1">
      <p:cViewPr>
        <p:scale>
          <a:sx n="91" d="100"/>
          <a:sy n="91" d="100"/>
        </p:scale>
        <p:origin x="-11576" y="-12392"/>
      </p:cViewPr>
      <p:guideLst>
        <p:guide orient="horz" pos="12096"/>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tags" Target="tags/tag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B8722735-AE5B-3D45-A59C-5706E6F970D0}" authorId="{74906A6B-110F-D067-7BFC-521FF3E147DB}" created="2024-12-02T23:48:29.800">
    <ac:txMkLst xmlns:ac="http://schemas.microsoft.com/office/drawing/2013/main/command">
      <pc:docMk xmlns:pc="http://schemas.microsoft.com/office/powerpoint/2013/main/command"/>
      <pc:sldMk xmlns:pc="http://schemas.microsoft.com/office/powerpoint/2013/main/command" cId="0" sldId="256"/>
      <ac:spMk id="60" creationId="{613C2190-55DE-4ECE-ACBA-8B99338B994D}"/>
      <ac:txMk cp="60" len="113">
        <ac:context len="190" hash="3832306614"/>
      </ac:txMk>
    </ac:txMkLst>
    <p188:pos x="6726763" y="1905518"/>
    <p188:txBody>
      <a:bodyPr/>
      <a:lstStyle/>
      <a:p>
        <a:r>
          <a:rPr lang="en-US"/>
          <a:t>Need a citation/s for this</a:t>
        </a:r>
      </a:p>
    </p188:txBody>
  </p188:cm>
  <p188:cm id="{A354AF76-F7B7-C142-B799-E53B447CE482}" authorId="{74906A6B-110F-D067-7BFC-521FF3E147DB}" status="resolved" created="2024-12-03T16:51:50.611" complete="100000">
    <ac:txMkLst xmlns:ac="http://schemas.microsoft.com/office/drawing/2013/main/command">
      <pc:docMk xmlns:pc="http://schemas.microsoft.com/office/powerpoint/2013/main/command"/>
      <pc:sldMk xmlns:pc="http://schemas.microsoft.com/office/powerpoint/2013/main/command" cId="0" sldId="256"/>
      <ac:spMk id="50" creationId="{00000000-0000-0000-0000-000000000000}"/>
      <ac:txMk cp="58" len="322">
        <ac:context len="485" hash="4221436145"/>
      </ac:txMk>
    </ac:txMkLst>
    <p188:pos x="15025949" y="5293895"/>
    <p188:txBody>
      <a:bodyPr/>
      <a:lstStyle/>
      <a:p>
        <a:r>
          <a:rPr lang="en-US"/>
          <a:t>We selected priors to balance interpretability and flexibility in our regression model. 
, reflecting moderate uncertainty and accommodating small to moderate predictor effects with occasional larger ones.
representing baseline log-odds of hospitalization,
0 (baseline odds ~50%) 
to capture broader variability in baseline probabilities. 
This heavy-tailed prior accommodates extreme group-level variability while remaining robust to outliers, ensuring model stability and interpretability.</a:t>
        </a:r>
      </a:p>
    </p188:txBody>
  </p188:cm>
  <p188:cm id="{4AC287C7-097F-C34A-888F-3FA81F10F5FB}" authorId="{74906A6B-110F-D067-7BFC-521FF3E147DB}" created="2024-12-03T16:52:12.878">
    <ac:deMkLst xmlns:ac="http://schemas.microsoft.com/office/drawing/2013/main/command">
      <pc:docMk xmlns:pc="http://schemas.microsoft.com/office/powerpoint/2013/main/command"/>
      <pc:sldMk xmlns:pc="http://schemas.microsoft.com/office/powerpoint/2013/main/command" cId="0" sldId="256"/>
      <ac:picMk id="30" creationId="{3968AFF1-F807-B4BD-4D77-E56E190F78D1}"/>
    </ac:deMkLst>
    <p188:txBody>
      <a:bodyPr/>
      <a:lstStyle/>
      <a:p>
        <a:r>
          <a:rPr lang="en-US"/>
          <a:t>Need to include last row of symptomatic section (bottom)</a:t>
        </a:r>
      </a:p>
    </p188:txBody>
  </p188:cm>
  <p188:cm id="{47DCD415-87D7-8543-8A7E-7D0052F0EBFA}" authorId="{74906A6B-110F-D067-7BFC-521FF3E147DB}" status="resolved" created="2024-12-03T16:59:54.833" complete="100000">
    <ac:txMkLst xmlns:ac="http://schemas.microsoft.com/office/drawing/2013/main/command">
      <pc:docMk xmlns:pc="http://schemas.microsoft.com/office/powerpoint/2013/main/command"/>
      <pc:sldMk xmlns:pc="http://schemas.microsoft.com/office/powerpoint/2013/main/command" cId="0" sldId="256"/>
      <ac:spMk id="12" creationId="{00000000-0000-0000-0000-000000000000}"/>
      <ac:txMk cp="0" len="172">
        <ac:context len="272" hash="949705703"/>
      </ac:txMk>
    </ac:txMkLst>
    <p188:pos x="14887960" y="840586"/>
    <p188:txBody>
      <a:bodyPr/>
      <a:lstStyle/>
      <a:p>
        <a:r>
          <a:rPr lang="en-US"/>
          <a:t>Base model vs hierarchical model: The hierarchical model is preferred since it captures the non-linear relationship between age and hospitalization more effectively. accounts for state-level variability, improving its ability to generalize. 
Using LOO, we compared the predictive performance of a baseline model  and a hierarchical model. 
The hierarchical model's ability to account for state-level variability and non-linear effects, such as age group, explains its superior performance. These results support the use of the hierarchical model for predicting hospitalization risk and capturing complex patterns in the data.
From the conditional effects, the hierarchical model shows less pronounced differences in hospitalization risk across racial groups, suggesting that incorporating state-level variability decreases the effect of race.
</a:t>
        </a:r>
      </a:p>
    </p188:txBody>
  </p188:cm>
  <p188:cm id="{3374288E-4A2B-6842-BCFF-01516A549761}" authorId="{74906A6B-110F-D067-7BFC-521FF3E147DB}" created="2024-12-03T17:10:29.511">
    <ac:deMkLst xmlns:ac="http://schemas.microsoft.com/office/drawing/2013/main/command">
      <pc:docMk xmlns:pc="http://schemas.microsoft.com/office/powerpoint/2013/main/command"/>
      <pc:sldMk xmlns:pc="http://schemas.microsoft.com/office/powerpoint/2013/main/command" cId="0" sldId="256"/>
      <ac:picMk id="58" creationId="{5B0F9A5A-602F-0862-F00F-F1E573F0618F}"/>
    </ac:deMkLst>
    <p188:txBody>
      <a:bodyPr/>
      <a:lstStyle/>
      <a:p>
        <a:r>
          <a:rPr lang="en-US"/>
          <a:t>Complete model definition</a:t>
        </a:r>
      </a:p>
    </p188:txBody>
  </p188:cm>
  <p188:cm id="{D76E18BE-3337-C446-BE97-ED0BBBD484DE}" authorId="{74906A6B-110F-D067-7BFC-521FF3E147DB}" created="2024-12-03T17:10:44.078">
    <ac:deMkLst xmlns:ac="http://schemas.microsoft.com/office/drawing/2013/main/command">
      <pc:docMk xmlns:pc="http://schemas.microsoft.com/office/powerpoint/2013/main/command"/>
      <pc:sldMk xmlns:pc="http://schemas.microsoft.com/office/powerpoint/2013/main/command" cId="0" sldId="256"/>
      <ac:picMk id="52" creationId="{51963A4C-0FE3-0643-6EEB-95596B889E97}"/>
    </ac:deMkLst>
    <p188:txBody>
      <a:bodyPr/>
      <a:lstStyle/>
      <a:p>
        <a:r>
          <a:rPr lang="en-US"/>
          <a:t>Complete model definition</a:t>
        </a:r>
      </a:p>
    </p188:txBody>
  </p188:cm>
  <p188:cm id="{BC131E90-891A-7843-A1F5-8D78F40473A0}" authorId="{74906A6B-110F-D067-7BFC-521FF3E147DB}" created="2024-12-03T17:12:07.513">
    <ac:deMkLst xmlns:ac="http://schemas.microsoft.com/office/drawing/2013/main/command">
      <pc:docMk xmlns:pc="http://schemas.microsoft.com/office/powerpoint/2013/main/command"/>
      <pc:sldMk xmlns:pc="http://schemas.microsoft.com/office/powerpoint/2013/main/command" cId="0" sldId="256"/>
      <ac:picMk id="40" creationId="{561C5FE4-9249-2A41-BA37-044223A59553}"/>
    </ac:deMkLst>
    <p188:txBody>
      <a:bodyPr/>
      <a:lstStyle/>
      <a:p>
        <a:r>
          <a:rPr lang="en-US"/>
          <a:t>Use pi not p</a:t>
        </a:r>
      </a:p>
    </p188:txBody>
  </p188:cm>
  <p188:cm id="{3B8925F3-09E5-B54D-BDE9-B3E822DF1C91}" authorId="{74906A6B-110F-D067-7BFC-521FF3E147DB}" created="2024-12-03T17:12:58.962">
    <ac:deMkLst xmlns:ac="http://schemas.microsoft.com/office/drawing/2013/main/command">
      <pc:docMk xmlns:pc="http://schemas.microsoft.com/office/powerpoint/2013/main/command"/>
      <pc:sldMk xmlns:pc="http://schemas.microsoft.com/office/powerpoint/2013/main/command" cId="0" sldId="256"/>
      <ac:picMk id="46" creationId="{347A5C05-6D0D-4C91-4004-8A9B47776A65}"/>
    </ac:deMkLst>
    <p188:replyLst>
      <p188:reply id="{1D96D1B2-6308-4049-89C4-15EF9486E0CF}" authorId="{74906A6B-110F-D067-7BFC-521FF3E147DB}" created="2024-12-03T17:13:22.048">
        <p188:txBody>
          <a:bodyPr/>
          <a:lstStyle/>
          <a:p>
            <a:r>
              <a:rPr lang="en-US"/>
              <a:t>Don’t have to include definition of logic</a:t>
            </a:r>
          </a:p>
        </p188:txBody>
      </p188:reply>
    </p188:replyLst>
    <p188:txBody>
      <a:bodyPr/>
      <a:lstStyle/>
      <a:p>
        <a:r>
          <a:rPr lang="en-US"/>
          <a:t>Indicate that j[I] refers to the state</a:t>
        </a:r>
      </a:p>
    </p188:txBody>
  </p188:cm>
  <p188:cm id="{46F6AFB6-5C0F-CD4A-854B-DB7DB899A10A}" authorId="{74906A6B-110F-D067-7BFC-521FF3E147DB}" created="2024-12-03T17:18:42.135">
    <ac:txMkLst xmlns:ac="http://schemas.microsoft.com/office/drawing/2013/main/command">
      <pc:docMk xmlns:pc="http://schemas.microsoft.com/office/powerpoint/2013/main/command"/>
      <pc:sldMk xmlns:pc="http://schemas.microsoft.com/office/powerpoint/2013/main/command" cId="0" sldId="256"/>
      <ac:spMk id="38" creationId="{00000000-0000-0000-0000-000000000000}"/>
      <ac:txMk cp="0" len="11">
        <ac:context len="28" hash="2967713117"/>
      </ac:txMk>
    </ac:txMkLst>
    <p188:pos x="6275825" y="752881"/>
    <p188:txBody>
      <a:bodyPr/>
      <a:lstStyle/>
      <a:p>
        <a:r>
          <a:rPr lang="en-US"/>
          <a:t>The fact that the imputed-data based models perform poorly when combined could indicate that our model is very sensitive to the specific dataset.</a:t>
        </a:r>
      </a:p>
    </p188:txBody>
  </p188:cm>
  <p188:cm id="{62E208E8-9F33-A448-8C5F-1D3167C7BD04}" authorId="{74906A6B-110F-D067-7BFC-521FF3E147DB}" created="2024-12-03T17:24:00.346">
    <ac:deMkLst xmlns:ac="http://schemas.microsoft.com/office/drawing/2013/main/command">
      <pc:docMk xmlns:pc="http://schemas.microsoft.com/office/powerpoint/2013/main/command"/>
      <pc:sldMk xmlns:pc="http://schemas.microsoft.com/office/powerpoint/2013/main/command" cId="0" sldId="256"/>
      <ac:picMk id="32" creationId="{C715AAD6-0D02-3C73-A4E1-3480F5915B5D}"/>
    </ac:deMkLst>
    <p188:txBody>
      <a:bodyPr/>
      <a:lstStyle/>
      <a:p>
        <a:r>
          <a:rPr lang="en-US"/>
          <a:t>Plot probabilities of hospitalization, instead of (y/n) average predictio, and include credible interval information within the same map (google it)</a:t>
        </a:r>
      </a:p>
    </p188:txBody>
  </p188:cm>
  <p188:cm id="{9A6C33BC-DC04-264A-83AE-4BB8FEF879DF}" authorId="{74906A6B-110F-D067-7BFC-521FF3E147DB}" created="2024-12-03T17:26:05.276">
    <ac:deMkLst xmlns:ac="http://schemas.microsoft.com/office/drawing/2013/main/command">
      <pc:docMk xmlns:pc="http://schemas.microsoft.com/office/powerpoint/2013/main/command"/>
      <pc:sldMk xmlns:pc="http://schemas.microsoft.com/office/powerpoint/2013/main/command" cId="0" sldId="256"/>
      <ac:picMk id="17" creationId="{B26C3502-6580-E651-C75B-1E989EA9C35C}"/>
    </ac:deMkLst>
    <p188:txBody>
      <a:bodyPr/>
      <a:lstStyle/>
      <a:p>
        <a:r>
          <a:rPr lang="en-US"/>
          <a:t>Plot of credible intervals instead.</a:t>
        </a:r>
      </a:p>
    </p188:txBody>
  </p188:cm>
  <p188:cm id="{1FC455E3-19E6-154B-B4CF-03796D75CFC2}" authorId="{74906A6B-110F-D067-7BFC-521FF3E147DB}" created="2024-12-03T17:27:06.939">
    <ac:txMkLst xmlns:ac="http://schemas.microsoft.com/office/drawing/2013/main/command">
      <pc:docMk xmlns:pc="http://schemas.microsoft.com/office/powerpoint/2013/main/command"/>
      <pc:sldMk xmlns:pc="http://schemas.microsoft.com/office/powerpoint/2013/main/command" cId="0" sldId="256"/>
      <ac:spMk id="10" creationId="{025B411F-C30D-3458-EC06-AD109C00A7A3}"/>
      <ac:txMk cp="75" len="39">
        <ac:context len="115" hash="3813382397"/>
      </ac:txMk>
    </ac:txMkLst>
    <p188:pos x="6895310" y="896434"/>
    <p188:replyLst>
      <p188:reply id="{8031B262-A853-9A40-BE20-B463EE70C197}" authorId="{74906A6B-110F-D067-7BFC-521FF3E147DB}" created="2024-12-03T17:28:36.584">
        <p188:txBody>
          <a:bodyPr/>
          <a:lstStyle/>
          <a:p>
            <a:r>
              <a:rPr lang="en-US"/>
              <a:t>Summarize variables, summarize missingness</a:t>
            </a:r>
          </a:p>
        </p188:txBody>
      </p188:reply>
    </p188:replyLst>
    <p188:txBody>
      <a:bodyPr/>
      <a:lstStyle/>
      <a:p>
        <a:r>
          <a:rPr lang="en-US"/>
          <a:t>Might be too much text, find a way to display same info in a plot?</a:t>
        </a:r>
      </a:p>
    </p188:txBody>
  </p188:cm>
  <p188:cm id="{08536C51-C43D-F544-9EEB-89A4B0C0D11D}" authorId="{74906A6B-110F-D067-7BFC-521FF3E147DB}" created="2024-12-03T17:30:02.171">
    <ac:deMkLst xmlns:ac="http://schemas.microsoft.com/office/drawing/2013/main/command">
      <pc:docMk xmlns:pc="http://schemas.microsoft.com/office/powerpoint/2013/main/command"/>
      <pc:sldMk xmlns:pc="http://schemas.microsoft.com/office/powerpoint/2013/main/command" cId="0" sldId="256"/>
      <ac:picMk id="32" creationId="{C715AAD6-0D02-3C73-A4E1-3480F5915B5D}"/>
    </ac:deMkLst>
    <p188:txBody>
      <a:bodyPr/>
      <a:lstStyle/>
      <a:p>
        <a:r>
          <a:rPr lang="en-US"/>
          <a:t>Take a look into how probs are actually being computed</a:t>
        </a:r>
      </a:p>
    </p188:txBody>
  </p188:cm>
  <p188:cm id="{FE90AB4D-2C6A-DE4A-969E-7D2AD980EEA9}" authorId="{74906A6B-110F-D067-7BFC-521FF3E147DB}" created="2024-12-03T17:32:27.055">
    <ac:deMkLst xmlns:ac="http://schemas.microsoft.com/office/drawing/2013/main/command">
      <pc:docMk xmlns:pc="http://schemas.microsoft.com/office/powerpoint/2013/main/command"/>
      <pc:sldMk xmlns:pc="http://schemas.microsoft.com/office/powerpoint/2013/main/command" cId="0" sldId="256"/>
      <ac:spMk id="27" creationId="{3F276D0A-010E-4E5B-46A1-A4E9C4C43CDC}"/>
    </ac:deMkLst>
    <p188:txBody>
      <a:bodyPr/>
      <a:lstStyle/>
      <a:p>
        <a:r>
          <a:rPr lang="en-US"/>
          <a:t>Write out probs in notation form, to specify what is being displayed in the plot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169920" cy="480060"/>
          </a:xfrm>
          <a:prstGeom prst="rect">
            <a:avLst/>
          </a:prstGeom>
        </p:spPr>
        <p:txBody>
          <a:bodyPr vert="horz" lIns="96643" tIns="48322" rIns="96643" bIns="48322" rtlCol="0"/>
          <a:lstStyle>
            <a:lvl1pPr algn="l">
              <a:defRPr sz="1200"/>
            </a:lvl1pPr>
          </a:lstStyle>
          <a:p>
            <a:endParaRPr lang="en-US"/>
          </a:p>
        </p:txBody>
      </p:sp>
      <p:sp>
        <p:nvSpPr>
          <p:cNvPr id="3" name="Date Placeholder 2"/>
          <p:cNvSpPr>
            <a:spLocks noGrp="1"/>
          </p:cNvSpPr>
          <p:nvPr>
            <p:ph type="dt" idx="1"/>
          </p:nvPr>
        </p:nvSpPr>
        <p:spPr>
          <a:xfrm>
            <a:off x="4143588" y="2"/>
            <a:ext cx="3169920" cy="480060"/>
          </a:xfrm>
          <a:prstGeom prst="rect">
            <a:avLst/>
          </a:prstGeom>
        </p:spPr>
        <p:txBody>
          <a:bodyPr vert="horz" lIns="96643" tIns="48322" rIns="96643" bIns="48322" rtlCol="0"/>
          <a:lstStyle>
            <a:lvl1pPr algn="r">
              <a:defRPr sz="1200"/>
            </a:lvl1pPr>
          </a:lstStyle>
          <a:p>
            <a:fld id="{311E81F8-90E2-2945-9ED7-A6A90A37CF21}" type="datetimeFigureOut">
              <a:rPr lang="en-US" smtClean="0"/>
              <a:pPr/>
              <a:t>12/5/24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43" tIns="48322" rIns="96643" bIns="48322" rtlCol="0" anchor="ctr"/>
          <a:lstStyle/>
          <a:p>
            <a:endParaRPr lang="en-US"/>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6643" tIns="48322" rIns="96643" bIns="483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43" tIns="48322" rIns="96643" bIns="48322" rtlCol="0" anchor="b"/>
          <a:lstStyle>
            <a:lvl1pPr algn="l">
              <a:defRPr sz="1200"/>
            </a:lvl1pPr>
          </a:lstStyle>
          <a:p>
            <a:endParaRPr lang="en-US"/>
          </a:p>
        </p:txBody>
      </p:sp>
      <p:sp>
        <p:nvSpPr>
          <p:cNvPr id="7" name="Slide Number Placeholder 6"/>
          <p:cNvSpPr>
            <a:spLocks noGrp="1"/>
          </p:cNvSpPr>
          <p:nvPr>
            <p:ph type="sldNum" sz="quarter" idx="5"/>
          </p:nvPr>
        </p:nvSpPr>
        <p:spPr>
          <a:xfrm>
            <a:off x="4143588" y="9119475"/>
            <a:ext cx="3169920" cy="480060"/>
          </a:xfrm>
          <a:prstGeom prst="rect">
            <a:avLst/>
          </a:prstGeom>
        </p:spPr>
        <p:txBody>
          <a:bodyPr vert="horz" lIns="96643" tIns="48322" rIns="96643" bIns="48322" rtlCol="0" anchor="b"/>
          <a:lstStyle>
            <a:lvl1pPr algn="r">
              <a:defRPr sz="1200"/>
            </a:lvl1pPr>
          </a:lstStyle>
          <a:p>
            <a:fld id="{2C7C524A-6C54-3346-A5D6-D003EF5E6B8D}" type="slidenum">
              <a:rPr lang="en-US" smtClean="0"/>
              <a:pPr/>
              <a:t>‹#›</a:t>
            </a:fld>
            <a:endParaRPr lang="en-US"/>
          </a:p>
        </p:txBody>
      </p:sp>
    </p:spTree>
    <p:extLst>
      <p:ext uri="{BB962C8B-B14F-4D97-AF65-F5344CB8AC3E}">
        <p14:creationId xmlns:p14="http://schemas.microsoft.com/office/powerpoint/2010/main" val="755400076"/>
      </p:ext>
    </p:extLst>
  </p:cSld>
  <p:clrMap bg1="lt1" tx1="dk1" bg2="lt2" tx2="dk2" accent1="accent1" accent2="accent2" accent3="accent3" accent4="accent4" accent5="accent5" accent6="accent6" hlink="hlink" folHlink="folHlink"/>
  <p:notesStyle>
    <a:lvl1pPr marL="0" algn="l" defTabSz="2403062" rtl="0" eaLnBrk="1" latinLnBrk="0" hangingPunct="1">
      <a:defRPr sz="6300" kern="1200">
        <a:solidFill>
          <a:schemeClr val="tx1"/>
        </a:solidFill>
        <a:latin typeface="+mn-lt"/>
        <a:ea typeface="+mn-ea"/>
        <a:cs typeface="+mn-cs"/>
      </a:defRPr>
    </a:lvl1pPr>
    <a:lvl2pPr marL="2403062" algn="l" defTabSz="2403062" rtl="0" eaLnBrk="1" latinLnBrk="0" hangingPunct="1">
      <a:defRPr sz="6300" kern="1200">
        <a:solidFill>
          <a:schemeClr val="tx1"/>
        </a:solidFill>
        <a:latin typeface="+mn-lt"/>
        <a:ea typeface="+mn-ea"/>
        <a:cs typeface="+mn-cs"/>
      </a:defRPr>
    </a:lvl2pPr>
    <a:lvl3pPr marL="4806135" algn="l" defTabSz="2403062" rtl="0" eaLnBrk="1" latinLnBrk="0" hangingPunct="1">
      <a:defRPr sz="6300" kern="1200">
        <a:solidFill>
          <a:schemeClr val="tx1"/>
        </a:solidFill>
        <a:latin typeface="+mn-lt"/>
        <a:ea typeface="+mn-ea"/>
        <a:cs typeface="+mn-cs"/>
      </a:defRPr>
    </a:lvl3pPr>
    <a:lvl4pPr marL="7209198" algn="l" defTabSz="2403062" rtl="0" eaLnBrk="1" latinLnBrk="0" hangingPunct="1">
      <a:defRPr sz="6300" kern="1200">
        <a:solidFill>
          <a:schemeClr val="tx1"/>
        </a:solidFill>
        <a:latin typeface="+mn-lt"/>
        <a:ea typeface="+mn-ea"/>
        <a:cs typeface="+mn-cs"/>
      </a:defRPr>
    </a:lvl4pPr>
    <a:lvl5pPr marL="9612271" algn="l" defTabSz="2403062" rtl="0" eaLnBrk="1" latinLnBrk="0" hangingPunct="1">
      <a:defRPr sz="6300" kern="1200">
        <a:solidFill>
          <a:schemeClr val="tx1"/>
        </a:solidFill>
        <a:latin typeface="+mn-lt"/>
        <a:ea typeface="+mn-ea"/>
        <a:cs typeface="+mn-cs"/>
      </a:defRPr>
    </a:lvl5pPr>
    <a:lvl6pPr marL="12015333" algn="l" defTabSz="2403062" rtl="0" eaLnBrk="1" latinLnBrk="0" hangingPunct="1">
      <a:defRPr sz="6300" kern="1200">
        <a:solidFill>
          <a:schemeClr val="tx1"/>
        </a:solidFill>
        <a:latin typeface="+mn-lt"/>
        <a:ea typeface="+mn-ea"/>
        <a:cs typeface="+mn-cs"/>
      </a:defRPr>
    </a:lvl6pPr>
    <a:lvl7pPr marL="14418406" algn="l" defTabSz="2403062" rtl="0" eaLnBrk="1" latinLnBrk="0" hangingPunct="1">
      <a:defRPr sz="6300" kern="1200">
        <a:solidFill>
          <a:schemeClr val="tx1"/>
        </a:solidFill>
        <a:latin typeface="+mn-lt"/>
        <a:ea typeface="+mn-ea"/>
        <a:cs typeface="+mn-cs"/>
      </a:defRPr>
    </a:lvl7pPr>
    <a:lvl8pPr marL="16821469" algn="l" defTabSz="2403062" rtl="0" eaLnBrk="1" latinLnBrk="0" hangingPunct="1">
      <a:defRPr sz="6300" kern="1200">
        <a:solidFill>
          <a:schemeClr val="tx1"/>
        </a:solidFill>
        <a:latin typeface="+mn-lt"/>
        <a:ea typeface="+mn-ea"/>
        <a:cs typeface="+mn-cs"/>
      </a:defRPr>
    </a:lvl8pPr>
    <a:lvl9pPr marL="19224542" algn="l" defTabSz="2403062" rtl="0" eaLnBrk="1" latinLnBrk="0" hangingPunct="1">
      <a:defRPr sz="6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C7C524A-6C54-3346-A5D6-D003EF5E6B8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40480" y="9814560"/>
            <a:ext cx="43525440" cy="3947160"/>
          </a:xfrm>
        </p:spPr>
        <p:txBody>
          <a:bodyPr>
            <a:normAutofit/>
          </a:bodyPr>
          <a:lstStyle>
            <a:lvl1pPr algn="l">
              <a:defRPr sz="16036" baseline="0">
                <a:solidFill>
                  <a:srgbClr val="003399"/>
                </a:solidFill>
                <a:latin typeface="Frutiger LT Std 45 Light" pitchFamily="34" charset="0"/>
              </a:defRPr>
            </a:lvl1pPr>
          </a:lstStyle>
          <a:p>
            <a:r>
              <a:rPr lang="en-US" dirty="0" err="1"/>
              <a:t>Powerpoint</a:t>
            </a:r>
            <a:r>
              <a:rPr lang="en-US" dirty="0"/>
              <a:t> title to go here</a:t>
            </a:r>
          </a:p>
        </p:txBody>
      </p:sp>
      <p:sp>
        <p:nvSpPr>
          <p:cNvPr id="3" name="Subtitle 2"/>
          <p:cNvSpPr>
            <a:spLocks noGrp="1"/>
          </p:cNvSpPr>
          <p:nvPr>
            <p:ph type="subTitle" idx="1" hasCustomPrompt="1"/>
          </p:nvPr>
        </p:nvSpPr>
        <p:spPr>
          <a:xfrm>
            <a:off x="3840480" y="14081760"/>
            <a:ext cx="35844480" cy="2560320"/>
          </a:xfrm>
        </p:spPr>
        <p:txBody>
          <a:bodyPr>
            <a:normAutofit/>
          </a:bodyPr>
          <a:lstStyle>
            <a:lvl1pPr marL="0" indent="0" algn="l">
              <a:buNone/>
              <a:defRPr sz="9068" baseline="0">
                <a:solidFill>
                  <a:schemeClr val="bg1">
                    <a:lumMod val="65000"/>
                  </a:schemeClr>
                </a:solidFill>
                <a:latin typeface="Frutiger LT Std 45 Light" pitchFamily="34" charset="0"/>
              </a:defRPr>
            </a:lvl1pPr>
            <a:lvl2pPr marL="2294185" indent="0" algn="ctr">
              <a:buNone/>
              <a:defRPr>
                <a:solidFill>
                  <a:schemeClr val="tx1">
                    <a:tint val="75000"/>
                  </a:schemeClr>
                </a:solidFill>
              </a:defRPr>
            </a:lvl2pPr>
            <a:lvl3pPr marL="4588369" indent="0" algn="ctr">
              <a:buNone/>
              <a:defRPr>
                <a:solidFill>
                  <a:schemeClr val="tx1">
                    <a:tint val="75000"/>
                  </a:schemeClr>
                </a:solidFill>
              </a:defRPr>
            </a:lvl3pPr>
            <a:lvl4pPr marL="6882554" indent="0" algn="ctr">
              <a:buNone/>
              <a:defRPr>
                <a:solidFill>
                  <a:schemeClr val="tx1">
                    <a:tint val="75000"/>
                  </a:schemeClr>
                </a:solidFill>
              </a:defRPr>
            </a:lvl4pPr>
            <a:lvl5pPr marL="9176739" indent="0" algn="ctr">
              <a:buNone/>
              <a:defRPr>
                <a:solidFill>
                  <a:schemeClr val="tx1">
                    <a:tint val="75000"/>
                  </a:schemeClr>
                </a:solidFill>
              </a:defRPr>
            </a:lvl5pPr>
            <a:lvl6pPr marL="11470924" indent="0" algn="ctr">
              <a:buNone/>
              <a:defRPr>
                <a:solidFill>
                  <a:schemeClr val="tx1">
                    <a:tint val="75000"/>
                  </a:schemeClr>
                </a:solidFill>
              </a:defRPr>
            </a:lvl6pPr>
            <a:lvl7pPr marL="13765109" indent="0" algn="ctr">
              <a:buNone/>
              <a:defRPr>
                <a:solidFill>
                  <a:schemeClr val="tx1">
                    <a:tint val="75000"/>
                  </a:schemeClr>
                </a:solidFill>
              </a:defRPr>
            </a:lvl7pPr>
            <a:lvl8pPr marL="16059294" indent="0" algn="ctr">
              <a:buNone/>
              <a:defRPr>
                <a:solidFill>
                  <a:schemeClr val="tx1">
                    <a:tint val="75000"/>
                  </a:schemeClr>
                </a:solidFill>
              </a:defRPr>
            </a:lvl8pPr>
            <a:lvl9pPr marL="18353478" indent="0" algn="ctr">
              <a:buNone/>
              <a:defRPr>
                <a:solidFill>
                  <a:schemeClr val="tx1">
                    <a:tint val="75000"/>
                  </a:schemeClr>
                </a:solidFill>
              </a:defRPr>
            </a:lvl9pPr>
          </a:lstStyle>
          <a:p>
            <a:r>
              <a:rPr lang="en-US" dirty="0"/>
              <a:t>SUBHEAD TO GO HERE IN THIS FONT</a:t>
            </a:r>
          </a:p>
        </p:txBody>
      </p:sp>
      <p:sp>
        <p:nvSpPr>
          <p:cNvPr id="4" name="Date Placeholder 3"/>
          <p:cNvSpPr>
            <a:spLocks noGrp="1"/>
          </p:cNvSpPr>
          <p:nvPr>
            <p:ph type="dt" sz="half" idx="10"/>
          </p:nvPr>
        </p:nvSpPr>
        <p:spPr>
          <a:xfrm>
            <a:off x="3840480" y="17495523"/>
            <a:ext cx="11948160" cy="2044700"/>
          </a:xfrm>
        </p:spPr>
        <p:txBody>
          <a:bodyPr/>
          <a:lstStyle>
            <a:lvl1pPr>
              <a:defRPr b="1" i="1">
                <a:solidFill>
                  <a:schemeClr val="tx1"/>
                </a:solidFill>
                <a:latin typeface="Sabon LT Std" pitchFamily="18" charset="0"/>
              </a:defRPr>
            </a:lvl1pPr>
          </a:lstStyle>
          <a:p>
            <a:fld id="{84FD1F27-616A-3542-91BB-C34E14AE38CD}" type="datetimeFigureOut">
              <a:rPr lang="en-US" smtClean="0"/>
              <a:pPr/>
              <a:t>12/5/24</a:t>
            </a:fld>
            <a:endParaRPr lang="en-US"/>
          </a:p>
        </p:txBody>
      </p:sp>
    </p:spTree>
    <p:extLst>
      <p:ext uri="{BB962C8B-B14F-4D97-AF65-F5344CB8AC3E}">
        <p14:creationId xmlns:p14="http://schemas.microsoft.com/office/powerpoint/2010/main" val="303238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0320" y="8961129"/>
            <a:ext cx="46085760" cy="23896314"/>
          </a:xfrm>
          <a:solidFill>
            <a:schemeClr val="bg1">
              <a:lumMod val="50000"/>
              <a:alpha val="51000"/>
            </a:schemeClr>
          </a:solidFill>
        </p:spPr>
        <p:txBody>
          <a:bodyPr/>
          <a:lstStyle>
            <a:lvl1pPr>
              <a:defRPr sz="18040">
                <a:solidFill>
                  <a:schemeClr val="bg1"/>
                </a:solidFill>
                <a:latin typeface="Sabon LT Std" pitchFamily="18" charset="0"/>
              </a:defRPr>
            </a:lvl1pPr>
            <a:lvl2pPr>
              <a:defRPr sz="16036">
                <a:solidFill>
                  <a:schemeClr val="bg1"/>
                </a:solidFill>
                <a:latin typeface="Sabon LT Std" pitchFamily="18" charset="0"/>
              </a:defRPr>
            </a:lvl2pPr>
            <a:lvl3pPr>
              <a:defRPr sz="14031">
                <a:solidFill>
                  <a:schemeClr val="bg1"/>
                </a:solidFill>
                <a:latin typeface="Sabon LT Std" pitchFamily="18" charset="0"/>
              </a:defRPr>
            </a:lvl3pPr>
            <a:lvl4pPr>
              <a:defRPr sz="14031">
                <a:solidFill>
                  <a:schemeClr val="bg1"/>
                </a:solidFill>
                <a:latin typeface="Sabon LT Std" pitchFamily="18" charset="0"/>
              </a:defRPr>
            </a:lvl4pPr>
            <a:lvl5pPr>
              <a:defRPr sz="12027">
                <a:solidFill>
                  <a:schemeClr val="bg1"/>
                </a:solidFill>
                <a:latin typeface="Sabon LT Std"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642080" y="35506663"/>
            <a:ext cx="8534400" cy="2044700"/>
          </a:xfrm>
        </p:spPr>
        <p:txBody>
          <a:bodyPr/>
          <a:lstStyle>
            <a:lvl1pPr>
              <a:defRPr sz="5059">
                <a:solidFill>
                  <a:schemeClr val="bg1"/>
                </a:solidFill>
                <a:latin typeface="Frutiger LT Std 55 Roman" pitchFamily="34" charset="0"/>
              </a:defRPr>
            </a:lvl1pPr>
          </a:lstStyle>
          <a:p>
            <a:fld id="{84FD1F27-616A-3542-91BB-C34E14AE38CD}" type="datetimeFigureOut">
              <a:rPr lang="en-US" smtClean="0"/>
              <a:pPr/>
              <a:t>12/5/24</a:t>
            </a:fld>
            <a:endParaRPr lang="en-US"/>
          </a:p>
        </p:txBody>
      </p:sp>
      <p:sp>
        <p:nvSpPr>
          <p:cNvPr id="5" name="Footer Placeholder 4"/>
          <p:cNvSpPr>
            <a:spLocks noGrp="1"/>
          </p:cNvSpPr>
          <p:nvPr>
            <p:ph type="ftr" sz="quarter" idx="11"/>
          </p:nvPr>
        </p:nvSpPr>
        <p:spPr>
          <a:xfrm>
            <a:off x="5547360" y="35506663"/>
            <a:ext cx="10241280" cy="2044700"/>
          </a:xfrm>
        </p:spPr>
        <p:txBody>
          <a:bodyPr/>
          <a:lstStyle>
            <a:lvl1pPr>
              <a:defRPr sz="5059">
                <a:solidFill>
                  <a:schemeClr val="bg1"/>
                </a:solidFill>
                <a:latin typeface="Frutiger LT Std 55 Roman" pitchFamily="34" charset="0"/>
              </a:defRPr>
            </a:lvl1pPr>
          </a:lstStyle>
          <a:p>
            <a:endParaRPr lang="en-US"/>
          </a:p>
        </p:txBody>
      </p:sp>
      <p:sp>
        <p:nvSpPr>
          <p:cNvPr id="6" name="Slide Number Placeholder 5"/>
          <p:cNvSpPr>
            <a:spLocks noGrp="1"/>
          </p:cNvSpPr>
          <p:nvPr>
            <p:ph type="sldNum" sz="quarter" idx="12"/>
          </p:nvPr>
        </p:nvSpPr>
        <p:spPr>
          <a:xfrm>
            <a:off x="2560320" y="35506663"/>
            <a:ext cx="2133600" cy="2044700"/>
          </a:xfrm>
        </p:spPr>
        <p:txBody>
          <a:bodyPr/>
          <a:lstStyle>
            <a:lvl1pPr>
              <a:defRPr sz="5059">
                <a:solidFill>
                  <a:schemeClr val="bg1"/>
                </a:solidFill>
                <a:latin typeface="Frutiger LT Std 55 Roman" pitchFamily="34" charset="0"/>
              </a:defRPr>
            </a:lvl1pPr>
          </a:lstStyle>
          <a:p>
            <a:fld id="{6127620B-A92B-7B48-9D4D-80011B63A1CD}" type="slidenum">
              <a:rPr lang="en-US" smtClean="0"/>
              <a:pPr/>
              <a:t>‹#›</a:t>
            </a:fld>
            <a:endParaRPr lang="en-US"/>
          </a:p>
        </p:txBody>
      </p:sp>
      <p:sp>
        <p:nvSpPr>
          <p:cNvPr id="9"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1"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0" name="Title 1"/>
          <p:cNvSpPr>
            <a:spLocks noGrp="1"/>
          </p:cNvSpPr>
          <p:nvPr>
            <p:ph type="title"/>
          </p:nvPr>
        </p:nvSpPr>
        <p:spPr>
          <a:xfrm>
            <a:off x="2560320" y="1537972"/>
            <a:ext cx="46085760" cy="6400800"/>
          </a:xfrm>
        </p:spPr>
        <p:txBody>
          <a:bodyPr/>
          <a:lstStyle/>
          <a:p>
            <a:r>
              <a:rPr lang="en-US"/>
              <a:t>Click to edit Master title style</a:t>
            </a:r>
            <a:endParaRPr lang="en-US" dirty="0"/>
          </a:p>
        </p:txBody>
      </p:sp>
      <p:sp>
        <p:nvSpPr>
          <p:cNvPr id="12"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3"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Tree>
    <p:extLst>
      <p:ext uri="{BB962C8B-B14F-4D97-AF65-F5344CB8AC3E}">
        <p14:creationId xmlns:p14="http://schemas.microsoft.com/office/powerpoint/2010/main" val="652935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60320" y="8961126"/>
            <a:ext cx="22616160" cy="23896320"/>
          </a:xfrm>
        </p:spPr>
        <p:txBody>
          <a:bodyPr/>
          <a:lstStyle>
            <a:lvl1pPr>
              <a:defRPr sz="14031"/>
            </a:lvl1pPr>
            <a:lvl2pPr>
              <a:defRPr sz="12027"/>
            </a:lvl2pPr>
            <a:lvl3pPr>
              <a:defRPr sz="10022"/>
            </a:lvl3pPr>
            <a:lvl4pPr>
              <a:defRPr sz="9068"/>
            </a:lvl4pPr>
            <a:lvl5pPr>
              <a:defRPr sz="9068"/>
            </a:lvl5pPr>
            <a:lvl6pPr>
              <a:defRPr sz="9068"/>
            </a:lvl6pPr>
            <a:lvl7pPr>
              <a:defRPr sz="9068"/>
            </a:lvl7pPr>
            <a:lvl8pPr>
              <a:defRPr sz="9068"/>
            </a:lvl8pPr>
            <a:lvl9pPr>
              <a:defRPr sz="9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6029920" y="8961126"/>
            <a:ext cx="22616160" cy="23896320"/>
          </a:xfrm>
        </p:spPr>
        <p:txBody>
          <a:bodyPr/>
          <a:lstStyle>
            <a:lvl1pPr>
              <a:defRPr sz="14031"/>
            </a:lvl1pPr>
            <a:lvl2pPr>
              <a:defRPr sz="12027"/>
            </a:lvl2pPr>
            <a:lvl3pPr>
              <a:defRPr sz="10022"/>
            </a:lvl3pPr>
            <a:lvl4pPr>
              <a:defRPr sz="9068"/>
            </a:lvl4pPr>
            <a:lvl5pPr>
              <a:defRPr sz="9068"/>
            </a:lvl5pPr>
            <a:lvl6pPr>
              <a:defRPr sz="9068"/>
            </a:lvl6pPr>
            <a:lvl7pPr>
              <a:defRPr sz="9068"/>
            </a:lvl7pPr>
            <a:lvl8pPr>
              <a:defRPr sz="9068"/>
            </a:lvl8pPr>
            <a:lvl9pPr>
              <a:defRPr sz="9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FD1F27-616A-3542-91BB-C34E14AE38CD}" type="datetimeFigureOut">
              <a:rPr lang="en-US" smtClean="0"/>
              <a:pPr/>
              <a:t>12/5/24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1520325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560322" y="8596633"/>
            <a:ext cx="22625053" cy="3582668"/>
          </a:xfrm>
        </p:spPr>
        <p:txBody>
          <a:bodyPr anchor="b"/>
          <a:lstStyle>
            <a:lvl1pPr marL="0" indent="0">
              <a:buNone/>
              <a:defRPr sz="12027" b="1"/>
            </a:lvl1pPr>
            <a:lvl2pPr marL="2294185" indent="0">
              <a:buNone/>
              <a:defRPr sz="10022" b="1"/>
            </a:lvl2pPr>
            <a:lvl3pPr marL="4588369" indent="0">
              <a:buNone/>
              <a:defRPr sz="9068" b="1"/>
            </a:lvl3pPr>
            <a:lvl4pPr marL="6882554" indent="0">
              <a:buNone/>
              <a:defRPr sz="8018" b="1"/>
            </a:lvl4pPr>
            <a:lvl5pPr marL="9176739" indent="0">
              <a:buNone/>
              <a:defRPr sz="8018" b="1"/>
            </a:lvl5pPr>
            <a:lvl6pPr marL="11470924" indent="0">
              <a:buNone/>
              <a:defRPr sz="8018" b="1"/>
            </a:lvl6pPr>
            <a:lvl7pPr marL="13765109" indent="0">
              <a:buNone/>
              <a:defRPr sz="8018" b="1"/>
            </a:lvl7pPr>
            <a:lvl8pPr marL="16059294" indent="0">
              <a:buNone/>
              <a:defRPr sz="8018" b="1"/>
            </a:lvl8pPr>
            <a:lvl9pPr marL="18353478" indent="0">
              <a:buNone/>
              <a:defRPr sz="8018" b="1"/>
            </a:lvl9pPr>
          </a:lstStyle>
          <a:p>
            <a:pPr lvl="0"/>
            <a:r>
              <a:rPr lang="en-US"/>
              <a:t>Click to edit Master text styles</a:t>
            </a:r>
          </a:p>
        </p:txBody>
      </p:sp>
      <p:sp>
        <p:nvSpPr>
          <p:cNvPr id="4" name="Content Placeholder 3"/>
          <p:cNvSpPr>
            <a:spLocks noGrp="1"/>
          </p:cNvSpPr>
          <p:nvPr>
            <p:ph sz="half" idx="2"/>
          </p:nvPr>
        </p:nvSpPr>
        <p:spPr>
          <a:xfrm>
            <a:off x="2560322" y="12179303"/>
            <a:ext cx="22625053" cy="21104860"/>
          </a:xfrm>
        </p:spPr>
        <p:txBody>
          <a:bodyPr/>
          <a:lstStyle>
            <a:lvl1pPr>
              <a:defRPr sz="12027"/>
            </a:lvl1pPr>
            <a:lvl2pPr>
              <a:defRPr sz="10022"/>
            </a:lvl2pPr>
            <a:lvl3pPr>
              <a:defRPr sz="9068"/>
            </a:lvl3pPr>
            <a:lvl4pPr>
              <a:defRPr sz="8018"/>
            </a:lvl4pPr>
            <a:lvl5pPr>
              <a:defRPr sz="8018"/>
            </a:lvl5pPr>
            <a:lvl6pPr>
              <a:defRPr sz="8018"/>
            </a:lvl6pPr>
            <a:lvl7pPr>
              <a:defRPr sz="8018"/>
            </a:lvl7pPr>
            <a:lvl8pPr>
              <a:defRPr sz="8018"/>
            </a:lvl8pPr>
            <a:lvl9pPr>
              <a:defRPr sz="80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6012143" y="8596633"/>
            <a:ext cx="22633940" cy="3582668"/>
          </a:xfrm>
        </p:spPr>
        <p:txBody>
          <a:bodyPr anchor="b"/>
          <a:lstStyle>
            <a:lvl1pPr marL="0" indent="0">
              <a:buNone/>
              <a:defRPr sz="12027" b="1"/>
            </a:lvl1pPr>
            <a:lvl2pPr marL="2294185" indent="0">
              <a:buNone/>
              <a:defRPr sz="10022" b="1"/>
            </a:lvl2pPr>
            <a:lvl3pPr marL="4588369" indent="0">
              <a:buNone/>
              <a:defRPr sz="9068" b="1"/>
            </a:lvl3pPr>
            <a:lvl4pPr marL="6882554" indent="0">
              <a:buNone/>
              <a:defRPr sz="8018" b="1"/>
            </a:lvl4pPr>
            <a:lvl5pPr marL="9176739" indent="0">
              <a:buNone/>
              <a:defRPr sz="8018" b="1"/>
            </a:lvl5pPr>
            <a:lvl6pPr marL="11470924" indent="0">
              <a:buNone/>
              <a:defRPr sz="8018" b="1"/>
            </a:lvl6pPr>
            <a:lvl7pPr marL="13765109" indent="0">
              <a:buNone/>
              <a:defRPr sz="8018" b="1"/>
            </a:lvl7pPr>
            <a:lvl8pPr marL="16059294" indent="0">
              <a:buNone/>
              <a:defRPr sz="8018" b="1"/>
            </a:lvl8pPr>
            <a:lvl9pPr marL="18353478" indent="0">
              <a:buNone/>
              <a:defRPr sz="8018" b="1"/>
            </a:lvl9pPr>
          </a:lstStyle>
          <a:p>
            <a:pPr lvl="0"/>
            <a:r>
              <a:rPr lang="en-US"/>
              <a:t>Click to edit Master text styles</a:t>
            </a:r>
          </a:p>
        </p:txBody>
      </p:sp>
      <p:sp>
        <p:nvSpPr>
          <p:cNvPr id="6" name="Content Placeholder 5"/>
          <p:cNvSpPr>
            <a:spLocks noGrp="1"/>
          </p:cNvSpPr>
          <p:nvPr>
            <p:ph sz="quarter" idx="4"/>
          </p:nvPr>
        </p:nvSpPr>
        <p:spPr>
          <a:xfrm>
            <a:off x="26012143" y="12179303"/>
            <a:ext cx="22633940" cy="21104860"/>
          </a:xfrm>
        </p:spPr>
        <p:txBody>
          <a:bodyPr/>
          <a:lstStyle>
            <a:lvl1pPr>
              <a:defRPr sz="12027"/>
            </a:lvl1pPr>
            <a:lvl2pPr>
              <a:defRPr sz="10022"/>
            </a:lvl2pPr>
            <a:lvl3pPr>
              <a:defRPr sz="9068"/>
            </a:lvl3pPr>
            <a:lvl4pPr>
              <a:defRPr sz="8018"/>
            </a:lvl4pPr>
            <a:lvl5pPr>
              <a:defRPr sz="8018"/>
            </a:lvl5pPr>
            <a:lvl6pPr>
              <a:defRPr sz="8018"/>
            </a:lvl6pPr>
            <a:lvl7pPr>
              <a:defRPr sz="8018"/>
            </a:lvl7pPr>
            <a:lvl8pPr>
              <a:defRPr sz="8018"/>
            </a:lvl8pPr>
            <a:lvl9pPr>
              <a:defRPr sz="80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FD1F27-616A-3542-91BB-C34E14AE38CD}" type="datetimeFigureOut">
              <a:rPr lang="en-US" smtClean="0"/>
              <a:pPr/>
              <a:t>12/5/24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400324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FD1F27-616A-3542-91BB-C34E14AE38CD}" type="datetimeFigureOut">
              <a:rPr lang="en-US" smtClean="0"/>
              <a:pPr/>
              <a:t>12/5/24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891195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D1F27-616A-3542-91BB-C34E14AE38CD}" type="datetimeFigureOut">
              <a:rPr lang="en-US" smtClean="0"/>
              <a:pPr/>
              <a:t>12/5/24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4291816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5" y="1529080"/>
            <a:ext cx="16846553" cy="6507480"/>
          </a:xfrm>
        </p:spPr>
        <p:txBody>
          <a:bodyPr anchor="b"/>
          <a:lstStyle>
            <a:lvl1pPr algn="l">
              <a:defRPr sz="10022" b="1"/>
            </a:lvl1pPr>
          </a:lstStyle>
          <a:p>
            <a:r>
              <a:rPr lang="en-US"/>
              <a:t>Click to edit Master title style</a:t>
            </a:r>
            <a:endParaRPr lang="en-US" dirty="0"/>
          </a:p>
        </p:txBody>
      </p:sp>
      <p:sp>
        <p:nvSpPr>
          <p:cNvPr id="3" name="Content Placeholder 2"/>
          <p:cNvSpPr>
            <a:spLocks noGrp="1"/>
          </p:cNvSpPr>
          <p:nvPr>
            <p:ph idx="1"/>
          </p:nvPr>
        </p:nvSpPr>
        <p:spPr>
          <a:xfrm>
            <a:off x="20020280" y="1529083"/>
            <a:ext cx="28625800" cy="32777432"/>
          </a:xfrm>
        </p:spPr>
        <p:txBody>
          <a:bodyPr/>
          <a:lstStyle>
            <a:lvl1pPr>
              <a:defRPr sz="16036"/>
            </a:lvl1pPr>
            <a:lvl2pPr>
              <a:defRPr sz="14031"/>
            </a:lvl2pPr>
            <a:lvl3pPr>
              <a:defRPr sz="12027"/>
            </a:lvl3pPr>
            <a:lvl4pPr>
              <a:defRPr sz="10022"/>
            </a:lvl4pPr>
            <a:lvl5pPr>
              <a:defRPr sz="10022"/>
            </a:lvl5pPr>
            <a:lvl6pPr>
              <a:defRPr sz="10022"/>
            </a:lvl6pPr>
            <a:lvl7pPr>
              <a:defRPr sz="10022"/>
            </a:lvl7pPr>
            <a:lvl8pPr>
              <a:defRPr sz="10022"/>
            </a:lvl8pPr>
            <a:lvl9pPr>
              <a:defRPr sz="100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5" y="8036563"/>
            <a:ext cx="16846553" cy="26269952"/>
          </a:xfrm>
        </p:spPr>
        <p:txBody>
          <a:bodyPr/>
          <a:lstStyle>
            <a:lvl1pPr marL="0" indent="0">
              <a:buNone/>
              <a:defRPr sz="7063"/>
            </a:lvl1pPr>
            <a:lvl2pPr marL="2294185" indent="0">
              <a:buNone/>
              <a:defRPr sz="6013"/>
            </a:lvl2pPr>
            <a:lvl3pPr marL="4588369" indent="0">
              <a:buNone/>
              <a:defRPr sz="5059"/>
            </a:lvl3pPr>
            <a:lvl4pPr marL="6882554" indent="0">
              <a:buNone/>
              <a:defRPr sz="4486"/>
            </a:lvl4pPr>
            <a:lvl5pPr marL="9176739" indent="0">
              <a:buNone/>
              <a:defRPr sz="4486"/>
            </a:lvl5pPr>
            <a:lvl6pPr marL="11470924" indent="0">
              <a:buNone/>
              <a:defRPr sz="4486"/>
            </a:lvl6pPr>
            <a:lvl7pPr marL="13765109" indent="0">
              <a:buNone/>
              <a:defRPr sz="4486"/>
            </a:lvl7pPr>
            <a:lvl8pPr marL="16059294" indent="0">
              <a:buNone/>
              <a:defRPr sz="4486"/>
            </a:lvl8pPr>
            <a:lvl9pPr marL="18353478" indent="0">
              <a:buNone/>
              <a:defRPr sz="4486"/>
            </a:lvl9pPr>
          </a:lstStyle>
          <a:p>
            <a:pPr lvl="0"/>
            <a:r>
              <a:rPr lang="en-US"/>
              <a:t>Click to edit Master text styles</a:t>
            </a:r>
          </a:p>
        </p:txBody>
      </p:sp>
      <p:sp>
        <p:nvSpPr>
          <p:cNvPr id="5" name="Date Placeholder 4"/>
          <p:cNvSpPr>
            <a:spLocks noGrp="1"/>
          </p:cNvSpPr>
          <p:nvPr>
            <p:ph type="dt" sz="half" idx="10"/>
          </p:nvPr>
        </p:nvSpPr>
        <p:spPr/>
        <p:txBody>
          <a:bodyPr/>
          <a:lstStyle/>
          <a:p>
            <a:fld id="{84FD1F27-616A-3542-91BB-C34E14AE38CD}" type="datetimeFigureOut">
              <a:rPr lang="en-US" smtClean="0"/>
              <a:pPr/>
              <a:t>12/5/24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99781-30E4-7B4E-8408-235DFAE31357}" type="slidenum">
              <a:rPr lang="en-US" smtClean="0"/>
              <a:pPr/>
              <a:t>‹#›</a:t>
            </a:fld>
            <a:endParaRPr lang="en-US"/>
          </a:p>
        </p:txBody>
      </p:sp>
    </p:spTree>
    <p:extLst>
      <p:ext uri="{BB962C8B-B14F-4D97-AF65-F5344CB8AC3E}">
        <p14:creationId xmlns:p14="http://schemas.microsoft.com/office/powerpoint/2010/main" val="1775666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6883360"/>
            <a:ext cx="30723840" cy="3173732"/>
          </a:xfrm>
        </p:spPr>
        <p:txBody>
          <a:bodyPr anchor="b"/>
          <a:lstStyle>
            <a:lvl1pPr algn="l">
              <a:defRPr sz="10022" b="1"/>
            </a:lvl1pPr>
          </a:lstStyle>
          <a:p>
            <a:r>
              <a:rPr lang="en-US"/>
              <a:t>Click to edit Master title style</a:t>
            </a:r>
            <a:endParaRPr lang="en-US" dirty="0"/>
          </a:p>
        </p:txBody>
      </p:sp>
      <p:sp>
        <p:nvSpPr>
          <p:cNvPr id="3" name="Picture Placeholder 2"/>
          <p:cNvSpPr>
            <a:spLocks noGrp="1"/>
          </p:cNvSpPr>
          <p:nvPr>
            <p:ph type="pic" idx="1"/>
          </p:nvPr>
        </p:nvSpPr>
        <p:spPr>
          <a:xfrm>
            <a:off x="10036813" y="3431540"/>
            <a:ext cx="30723840" cy="23042880"/>
          </a:xfrm>
        </p:spPr>
        <p:txBody>
          <a:bodyPr/>
          <a:lstStyle>
            <a:lvl1pPr marL="0" indent="0">
              <a:buNone/>
              <a:defRPr sz="16036"/>
            </a:lvl1pPr>
            <a:lvl2pPr marL="2294185" indent="0">
              <a:buNone/>
              <a:defRPr sz="14031"/>
            </a:lvl2pPr>
            <a:lvl3pPr marL="4588369" indent="0">
              <a:buNone/>
              <a:defRPr sz="12027"/>
            </a:lvl3pPr>
            <a:lvl4pPr marL="6882554" indent="0">
              <a:buNone/>
              <a:defRPr sz="10022"/>
            </a:lvl4pPr>
            <a:lvl5pPr marL="9176739" indent="0">
              <a:buNone/>
              <a:defRPr sz="10022"/>
            </a:lvl5pPr>
            <a:lvl6pPr marL="11470924" indent="0">
              <a:buNone/>
              <a:defRPr sz="10022"/>
            </a:lvl6pPr>
            <a:lvl7pPr marL="13765109" indent="0">
              <a:buNone/>
              <a:defRPr sz="10022"/>
            </a:lvl7pPr>
            <a:lvl8pPr marL="16059294" indent="0">
              <a:buNone/>
              <a:defRPr sz="10022"/>
            </a:lvl8pPr>
            <a:lvl9pPr marL="18353478" indent="0">
              <a:buNone/>
              <a:defRPr sz="10022"/>
            </a:lvl9pPr>
          </a:lstStyle>
          <a:p>
            <a:r>
              <a:rPr lang="en-US"/>
              <a:t>Click icon to add picture</a:t>
            </a:r>
            <a:endParaRPr lang="en-US" dirty="0"/>
          </a:p>
        </p:txBody>
      </p:sp>
      <p:sp>
        <p:nvSpPr>
          <p:cNvPr id="4" name="Text Placeholder 3"/>
          <p:cNvSpPr>
            <a:spLocks noGrp="1"/>
          </p:cNvSpPr>
          <p:nvPr>
            <p:ph type="body" sz="half" idx="2"/>
          </p:nvPr>
        </p:nvSpPr>
        <p:spPr>
          <a:xfrm>
            <a:off x="10036813" y="30057092"/>
            <a:ext cx="30723840" cy="4507228"/>
          </a:xfrm>
        </p:spPr>
        <p:txBody>
          <a:bodyPr/>
          <a:lstStyle>
            <a:lvl1pPr marL="0" indent="0">
              <a:buNone/>
              <a:defRPr sz="7063"/>
            </a:lvl1pPr>
            <a:lvl2pPr marL="2294185" indent="0">
              <a:buNone/>
              <a:defRPr sz="6013"/>
            </a:lvl2pPr>
            <a:lvl3pPr marL="4588369" indent="0">
              <a:buNone/>
              <a:defRPr sz="5059"/>
            </a:lvl3pPr>
            <a:lvl4pPr marL="6882554" indent="0">
              <a:buNone/>
              <a:defRPr sz="4486"/>
            </a:lvl4pPr>
            <a:lvl5pPr marL="9176739" indent="0">
              <a:buNone/>
              <a:defRPr sz="4486"/>
            </a:lvl5pPr>
            <a:lvl6pPr marL="11470924" indent="0">
              <a:buNone/>
              <a:defRPr sz="4486"/>
            </a:lvl6pPr>
            <a:lvl7pPr marL="13765109" indent="0">
              <a:buNone/>
              <a:defRPr sz="4486"/>
            </a:lvl7pPr>
            <a:lvl8pPr marL="16059294" indent="0">
              <a:buNone/>
              <a:defRPr sz="4486"/>
            </a:lvl8pPr>
            <a:lvl9pPr marL="18353478" indent="0">
              <a:buNone/>
              <a:defRPr sz="4486"/>
            </a:lvl9pPr>
          </a:lstStyle>
          <a:p>
            <a:pPr lvl="0"/>
            <a:r>
              <a:rPr lang="en-US"/>
              <a:t>Click to edit Master text styles</a:t>
            </a:r>
          </a:p>
        </p:txBody>
      </p:sp>
      <p:sp>
        <p:nvSpPr>
          <p:cNvPr id="5" name="Date Placeholder 4"/>
          <p:cNvSpPr>
            <a:spLocks noGrp="1"/>
          </p:cNvSpPr>
          <p:nvPr>
            <p:ph type="dt" sz="half" idx="10"/>
          </p:nvPr>
        </p:nvSpPr>
        <p:spPr/>
        <p:txBody>
          <a:bodyPr/>
          <a:lstStyle/>
          <a:p>
            <a:fld id="{84FD1F27-616A-3542-91BB-C34E14AE38CD}" type="datetimeFigureOut">
              <a:rPr lang="en-US" smtClean="0"/>
              <a:pPr/>
              <a:t>12/5/24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1291812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solidFill>
            <a:schemeClr val="bg1">
              <a:lumMod val="50000"/>
              <a:alpha val="51000"/>
            </a:schemeClr>
          </a:solidFill>
        </p:spPr>
        <p:txBody>
          <a:bodyPr/>
          <a:lstStyle>
            <a:lvl1pPr>
              <a:defRPr sz="18040">
                <a:solidFill>
                  <a:schemeClr val="bg1"/>
                </a:solidFill>
                <a:latin typeface="Sabon LT Std" pitchFamily="18" charset="0"/>
              </a:defRPr>
            </a:lvl1pPr>
            <a:lvl2pPr>
              <a:defRPr sz="16036">
                <a:solidFill>
                  <a:schemeClr val="bg1"/>
                </a:solidFill>
                <a:latin typeface="Sabon LT Std" pitchFamily="18" charset="0"/>
              </a:defRPr>
            </a:lvl2pPr>
            <a:lvl3pPr>
              <a:defRPr sz="14031">
                <a:solidFill>
                  <a:schemeClr val="bg1"/>
                </a:solidFill>
                <a:latin typeface="Sabon LT Std" pitchFamily="18" charset="0"/>
              </a:defRPr>
            </a:lvl3pPr>
            <a:lvl4pPr>
              <a:defRPr sz="14031">
                <a:solidFill>
                  <a:schemeClr val="bg1"/>
                </a:solidFill>
                <a:latin typeface="Sabon LT Std" pitchFamily="18" charset="0"/>
              </a:defRPr>
            </a:lvl4pPr>
            <a:lvl5pPr>
              <a:defRPr sz="12027">
                <a:solidFill>
                  <a:schemeClr val="bg1"/>
                </a:solidFill>
                <a:latin typeface="Sabon LT Std"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642080" y="35506663"/>
            <a:ext cx="6827520" cy="2044700"/>
          </a:xfrm>
        </p:spPr>
        <p:txBody>
          <a:bodyPr/>
          <a:lstStyle>
            <a:lvl1pPr>
              <a:defRPr sz="5059">
                <a:solidFill>
                  <a:schemeClr val="bg1"/>
                </a:solidFill>
                <a:latin typeface="Frutiger LT Std 55 Roman" pitchFamily="34" charset="0"/>
              </a:defRPr>
            </a:lvl1pPr>
          </a:lstStyle>
          <a:p>
            <a:fld id="{84FD1F27-616A-3542-91BB-C34E14AE38CD}" type="datetimeFigureOut">
              <a:rPr lang="en-US" smtClean="0"/>
              <a:pPr/>
              <a:t>12/5/24</a:t>
            </a:fld>
            <a:endParaRPr lang="en-US"/>
          </a:p>
        </p:txBody>
      </p:sp>
      <p:sp>
        <p:nvSpPr>
          <p:cNvPr id="5" name="Footer Placeholder 4"/>
          <p:cNvSpPr>
            <a:spLocks noGrp="1"/>
          </p:cNvSpPr>
          <p:nvPr>
            <p:ph type="ftr" sz="quarter" idx="11"/>
          </p:nvPr>
        </p:nvSpPr>
        <p:spPr>
          <a:xfrm>
            <a:off x="5547360" y="35506663"/>
            <a:ext cx="10241280" cy="2044700"/>
          </a:xfrm>
        </p:spPr>
        <p:txBody>
          <a:bodyPr/>
          <a:lstStyle>
            <a:lvl1pPr>
              <a:defRPr sz="5059">
                <a:solidFill>
                  <a:schemeClr val="bg1"/>
                </a:solidFill>
                <a:latin typeface="Frutiger LT Std 55 Roman" pitchFamily="34" charset="0"/>
              </a:defRPr>
            </a:lvl1pPr>
          </a:lstStyle>
          <a:p>
            <a:endParaRPr lang="en-US"/>
          </a:p>
        </p:txBody>
      </p:sp>
      <p:sp>
        <p:nvSpPr>
          <p:cNvPr id="6" name="Slide Number Placeholder 5"/>
          <p:cNvSpPr>
            <a:spLocks noGrp="1"/>
          </p:cNvSpPr>
          <p:nvPr>
            <p:ph type="sldNum" sz="quarter" idx="12"/>
          </p:nvPr>
        </p:nvSpPr>
        <p:spPr>
          <a:xfrm>
            <a:off x="2560320" y="35506663"/>
            <a:ext cx="2133600" cy="2044700"/>
          </a:xfrm>
        </p:spPr>
        <p:txBody>
          <a:bodyPr/>
          <a:lstStyle>
            <a:lvl1pPr>
              <a:defRPr sz="5059">
                <a:solidFill>
                  <a:schemeClr val="bg1"/>
                </a:solidFill>
                <a:latin typeface="Frutiger LT Std 55 Roman" pitchFamily="34" charset="0"/>
              </a:defRPr>
            </a:lvl1pPr>
          </a:lstStyle>
          <a:p>
            <a:fld id="{6127620B-A92B-7B48-9D4D-80011B63A1CD}" type="slidenum">
              <a:rPr lang="en-US" smtClean="0"/>
              <a:pPr/>
              <a:t>‹#›</a:t>
            </a:fld>
            <a:endParaRPr lang="en-US"/>
          </a:p>
        </p:txBody>
      </p:sp>
      <p:sp>
        <p:nvSpPr>
          <p:cNvPr id="9"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1"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0" name="Title 1"/>
          <p:cNvSpPr>
            <a:spLocks noGrp="1"/>
          </p:cNvSpPr>
          <p:nvPr>
            <p:ph type="title"/>
          </p:nvPr>
        </p:nvSpPr>
        <p:spPr>
          <a:xfrm>
            <a:off x="2560320" y="1537972"/>
            <a:ext cx="46085760" cy="6400800"/>
          </a:xfrm>
        </p:spPr>
        <p:txBody>
          <a:bodyPr/>
          <a:lstStyle/>
          <a:p>
            <a:r>
              <a:rPr lang="en-US"/>
              <a:t>Click to edit Master title style</a:t>
            </a:r>
            <a:endParaRPr lang="en-US" dirty="0"/>
          </a:p>
        </p:txBody>
      </p:sp>
    </p:spTree>
    <p:extLst>
      <p:ext uri="{BB962C8B-B14F-4D97-AF65-F5344CB8AC3E}">
        <p14:creationId xmlns:p14="http://schemas.microsoft.com/office/powerpoint/2010/main" val="652935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537972"/>
            <a:ext cx="46085760" cy="6400800"/>
          </a:xfrm>
          <a:prstGeom prst="rect">
            <a:avLst/>
          </a:prstGeom>
        </p:spPr>
        <p:txBody>
          <a:bodyPr vert="horz" lIns="480709" tIns="240355" rIns="480709" bIns="240355" rtlCol="0" anchor="ctr">
            <a:normAutofit/>
          </a:bodyPr>
          <a:lstStyle/>
          <a:p>
            <a:r>
              <a:rPr lang="en-US" dirty="0"/>
              <a:t>Click to edit Master title style</a:t>
            </a:r>
          </a:p>
        </p:txBody>
      </p:sp>
      <p:sp>
        <p:nvSpPr>
          <p:cNvPr id="3" name="Text Placeholder 2"/>
          <p:cNvSpPr>
            <a:spLocks noGrp="1"/>
          </p:cNvSpPr>
          <p:nvPr>
            <p:ph type="body" idx="1"/>
          </p:nvPr>
        </p:nvSpPr>
        <p:spPr>
          <a:xfrm>
            <a:off x="2560320" y="8961126"/>
            <a:ext cx="46085760" cy="23896320"/>
          </a:xfrm>
          <a:prstGeom prst="rect">
            <a:avLst/>
          </a:prstGeom>
        </p:spPr>
        <p:txBody>
          <a:bodyPr vert="horz" lIns="480709" tIns="240355" rIns="480709" bIns="24035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60320" y="35595563"/>
            <a:ext cx="11948160" cy="2044700"/>
          </a:xfrm>
          <a:prstGeom prst="rect">
            <a:avLst/>
          </a:prstGeom>
        </p:spPr>
        <p:txBody>
          <a:bodyPr vert="horz" lIns="480709" tIns="240355" rIns="480709" bIns="240355" rtlCol="0" anchor="ctr"/>
          <a:lstStyle>
            <a:lvl1pPr algn="l">
              <a:defRPr sz="6013">
                <a:solidFill>
                  <a:schemeClr val="tx1">
                    <a:tint val="75000"/>
                  </a:schemeClr>
                </a:solidFill>
              </a:defRPr>
            </a:lvl1pPr>
          </a:lstStyle>
          <a:p>
            <a:fld id="{84FD1F27-616A-3542-91BB-C34E14AE38CD}" type="datetimeFigureOut">
              <a:rPr lang="en-US" smtClean="0"/>
              <a:pPr/>
              <a:t>12/5/24</a:t>
            </a:fld>
            <a:endParaRPr lang="en-US"/>
          </a:p>
        </p:txBody>
      </p:sp>
      <p:sp>
        <p:nvSpPr>
          <p:cNvPr id="5" name="Footer Placeholder 4"/>
          <p:cNvSpPr>
            <a:spLocks noGrp="1"/>
          </p:cNvSpPr>
          <p:nvPr>
            <p:ph type="ftr" sz="quarter" idx="3"/>
          </p:nvPr>
        </p:nvSpPr>
        <p:spPr>
          <a:xfrm>
            <a:off x="17495520" y="35595563"/>
            <a:ext cx="16215360" cy="2044700"/>
          </a:xfrm>
          <a:prstGeom prst="rect">
            <a:avLst/>
          </a:prstGeom>
        </p:spPr>
        <p:txBody>
          <a:bodyPr vert="horz" lIns="480709" tIns="240355" rIns="480709" bIns="240355" rtlCol="0" anchor="ctr"/>
          <a:lstStyle>
            <a:lvl1pPr algn="ctr">
              <a:defRPr sz="601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5595563"/>
            <a:ext cx="11948160" cy="2044700"/>
          </a:xfrm>
          <a:prstGeom prst="rect">
            <a:avLst/>
          </a:prstGeom>
        </p:spPr>
        <p:txBody>
          <a:bodyPr vert="horz" lIns="480709" tIns="240355" rIns="480709" bIns="240355" rtlCol="0" anchor="ctr"/>
          <a:lstStyle>
            <a:lvl1pPr algn="r">
              <a:defRPr sz="6013">
                <a:solidFill>
                  <a:schemeClr val="tx1">
                    <a:tint val="75000"/>
                  </a:schemeClr>
                </a:solidFill>
              </a:defRPr>
            </a:lvl1pPr>
          </a:lstStyle>
          <a:p>
            <a:fld id="{6127620B-A92B-7B48-9D4D-80011B63A1CD}" type="slidenum">
              <a:rPr lang="en-US" smtClean="0"/>
              <a:pPr/>
              <a:t>‹#›</a:t>
            </a:fld>
            <a:endParaRPr lang="en-US"/>
          </a:p>
        </p:txBody>
      </p:sp>
    </p:spTree>
    <p:extLst>
      <p:ext uri="{BB962C8B-B14F-4D97-AF65-F5344CB8AC3E}">
        <p14:creationId xmlns:p14="http://schemas.microsoft.com/office/powerpoint/2010/main" val="194418717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Lst>
  <p:txStyles>
    <p:titleStyle>
      <a:lvl1pPr algn="l" defTabSz="4588369" rtl="0" eaLnBrk="1" latinLnBrk="0" hangingPunct="1">
        <a:spcBef>
          <a:spcPct val="0"/>
        </a:spcBef>
        <a:buNone/>
        <a:defRPr sz="18040" kern="1200">
          <a:solidFill>
            <a:srgbClr val="0033CC"/>
          </a:solidFill>
          <a:latin typeface="Frutiger LT Std 55 Roman" pitchFamily="34" charset="0"/>
          <a:ea typeface="+mj-ea"/>
          <a:cs typeface="+mj-cs"/>
        </a:defRPr>
      </a:lvl1pPr>
    </p:titleStyle>
    <p:bodyStyle>
      <a:lvl1pPr marL="1720639" indent="-1720639" algn="l" defTabSz="4588369" rtl="0" eaLnBrk="1" latinLnBrk="0" hangingPunct="1">
        <a:spcBef>
          <a:spcPct val="20000"/>
        </a:spcBef>
        <a:buFont typeface="Arial" pitchFamily="34" charset="0"/>
        <a:buChar char="•"/>
        <a:defRPr sz="16036" kern="1200">
          <a:solidFill>
            <a:schemeClr val="tx1"/>
          </a:solidFill>
          <a:latin typeface="Sabon LT Std"/>
          <a:ea typeface="+mn-ea"/>
          <a:cs typeface="Sabon LT Std"/>
        </a:defRPr>
      </a:lvl1pPr>
      <a:lvl2pPr marL="3728050" indent="-1433865" algn="l" defTabSz="4588369" rtl="0" eaLnBrk="1" latinLnBrk="0" hangingPunct="1">
        <a:spcBef>
          <a:spcPct val="20000"/>
        </a:spcBef>
        <a:buFont typeface="Arial" pitchFamily="34" charset="0"/>
        <a:buChar char="–"/>
        <a:defRPr sz="14031" kern="1200">
          <a:solidFill>
            <a:schemeClr val="tx1"/>
          </a:solidFill>
          <a:latin typeface="Sabon LT Std"/>
          <a:ea typeface="+mn-ea"/>
          <a:cs typeface="Sabon LT Std"/>
        </a:defRPr>
      </a:lvl2pPr>
      <a:lvl3pPr marL="5735462" indent="-1147092" algn="l" defTabSz="4588369" rtl="0" eaLnBrk="1" latinLnBrk="0" hangingPunct="1">
        <a:spcBef>
          <a:spcPct val="20000"/>
        </a:spcBef>
        <a:buFont typeface="Arial" pitchFamily="34" charset="0"/>
        <a:buChar char="•"/>
        <a:defRPr sz="12027" kern="1200">
          <a:solidFill>
            <a:schemeClr val="tx1"/>
          </a:solidFill>
          <a:latin typeface="Sabon LT Std"/>
          <a:ea typeface="+mn-ea"/>
          <a:cs typeface="Sabon LT Std"/>
        </a:defRPr>
      </a:lvl3pPr>
      <a:lvl4pPr marL="8029646" indent="-1147092" algn="l" defTabSz="4588369" rtl="0" eaLnBrk="1" latinLnBrk="0" hangingPunct="1">
        <a:spcBef>
          <a:spcPct val="20000"/>
        </a:spcBef>
        <a:buFont typeface="Arial" pitchFamily="34" charset="0"/>
        <a:buChar char="–"/>
        <a:defRPr sz="10022" kern="1200">
          <a:solidFill>
            <a:schemeClr val="tx1"/>
          </a:solidFill>
          <a:latin typeface="Sabon LT Std"/>
          <a:ea typeface="+mn-ea"/>
          <a:cs typeface="Sabon LT Std"/>
        </a:defRPr>
      </a:lvl4pPr>
      <a:lvl5pPr marL="10323832" indent="-1147092" algn="l" defTabSz="4588369" rtl="0" eaLnBrk="1" latinLnBrk="0" hangingPunct="1">
        <a:spcBef>
          <a:spcPct val="20000"/>
        </a:spcBef>
        <a:buFont typeface="Arial" pitchFamily="34" charset="0"/>
        <a:buChar char="»"/>
        <a:defRPr sz="10022" kern="1200">
          <a:solidFill>
            <a:schemeClr val="tx1"/>
          </a:solidFill>
          <a:latin typeface="Sabon LT Std"/>
          <a:ea typeface="+mn-ea"/>
          <a:cs typeface="Sabon LT Std"/>
        </a:defRPr>
      </a:lvl5pPr>
      <a:lvl6pPr marL="12618017"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6pPr>
      <a:lvl7pPr marL="14912201"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7pPr>
      <a:lvl8pPr marL="17206386"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8pPr>
      <a:lvl9pPr marL="19500571"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9pPr>
    </p:bodyStyle>
    <p:otherStyle>
      <a:defPPr>
        <a:defRPr lang="en-US"/>
      </a:defPPr>
      <a:lvl1pPr marL="0" algn="l" defTabSz="4588369" rtl="0" eaLnBrk="1" latinLnBrk="0" hangingPunct="1">
        <a:defRPr sz="9068" kern="1200">
          <a:solidFill>
            <a:schemeClr val="tx1"/>
          </a:solidFill>
          <a:latin typeface="+mn-lt"/>
          <a:ea typeface="+mn-ea"/>
          <a:cs typeface="+mn-cs"/>
        </a:defRPr>
      </a:lvl1pPr>
      <a:lvl2pPr marL="2294185" algn="l" defTabSz="4588369" rtl="0" eaLnBrk="1" latinLnBrk="0" hangingPunct="1">
        <a:defRPr sz="9068" kern="1200">
          <a:solidFill>
            <a:schemeClr val="tx1"/>
          </a:solidFill>
          <a:latin typeface="+mn-lt"/>
          <a:ea typeface="+mn-ea"/>
          <a:cs typeface="+mn-cs"/>
        </a:defRPr>
      </a:lvl2pPr>
      <a:lvl3pPr marL="4588369" algn="l" defTabSz="4588369" rtl="0" eaLnBrk="1" latinLnBrk="0" hangingPunct="1">
        <a:defRPr sz="9068" kern="1200">
          <a:solidFill>
            <a:schemeClr val="tx1"/>
          </a:solidFill>
          <a:latin typeface="+mn-lt"/>
          <a:ea typeface="+mn-ea"/>
          <a:cs typeface="+mn-cs"/>
        </a:defRPr>
      </a:lvl3pPr>
      <a:lvl4pPr marL="6882554" algn="l" defTabSz="4588369" rtl="0" eaLnBrk="1" latinLnBrk="0" hangingPunct="1">
        <a:defRPr sz="9068" kern="1200">
          <a:solidFill>
            <a:schemeClr val="tx1"/>
          </a:solidFill>
          <a:latin typeface="+mn-lt"/>
          <a:ea typeface="+mn-ea"/>
          <a:cs typeface="+mn-cs"/>
        </a:defRPr>
      </a:lvl4pPr>
      <a:lvl5pPr marL="9176739" algn="l" defTabSz="4588369" rtl="0" eaLnBrk="1" latinLnBrk="0" hangingPunct="1">
        <a:defRPr sz="9068" kern="1200">
          <a:solidFill>
            <a:schemeClr val="tx1"/>
          </a:solidFill>
          <a:latin typeface="+mn-lt"/>
          <a:ea typeface="+mn-ea"/>
          <a:cs typeface="+mn-cs"/>
        </a:defRPr>
      </a:lvl5pPr>
      <a:lvl6pPr marL="11470924" algn="l" defTabSz="4588369" rtl="0" eaLnBrk="1" latinLnBrk="0" hangingPunct="1">
        <a:defRPr sz="9068" kern="1200">
          <a:solidFill>
            <a:schemeClr val="tx1"/>
          </a:solidFill>
          <a:latin typeface="+mn-lt"/>
          <a:ea typeface="+mn-ea"/>
          <a:cs typeface="+mn-cs"/>
        </a:defRPr>
      </a:lvl6pPr>
      <a:lvl7pPr marL="13765109" algn="l" defTabSz="4588369" rtl="0" eaLnBrk="1" latinLnBrk="0" hangingPunct="1">
        <a:defRPr sz="9068" kern="1200">
          <a:solidFill>
            <a:schemeClr val="tx1"/>
          </a:solidFill>
          <a:latin typeface="+mn-lt"/>
          <a:ea typeface="+mn-ea"/>
          <a:cs typeface="+mn-cs"/>
        </a:defRPr>
      </a:lvl7pPr>
      <a:lvl8pPr marL="16059294" algn="l" defTabSz="4588369" rtl="0" eaLnBrk="1" latinLnBrk="0" hangingPunct="1">
        <a:defRPr sz="9068" kern="1200">
          <a:solidFill>
            <a:schemeClr val="tx1"/>
          </a:solidFill>
          <a:latin typeface="+mn-lt"/>
          <a:ea typeface="+mn-ea"/>
          <a:cs typeface="+mn-cs"/>
        </a:defRPr>
      </a:lvl8pPr>
      <a:lvl9pPr marL="18353478" algn="l" defTabSz="4588369" rtl="0" eaLnBrk="1" latinLnBrk="0" hangingPunct="1">
        <a:defRPr sz="90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18" Type="http://schemas.openxmlformats.org/officeDocument/2006/relationships/image" Target="../media/image13.png"/><Relationship Id="rId26" Type="http://schemas.openxmlformats.org/officeDocument/2006/relationships/image" Target="../media/image21.png"/><Relationship Id="rId3" Type="http://schemas.microsoft.com/office/2018/10/relationships/comments" Target="../comments/modernComment_100_0.xml"/><Relationship Id="rId21" Type="http://schemas.openxmlformats.org/officeDocument/2006/relationships/image" Target="../media/image16.png"/><Relationship Id="rId7" Type="http://schemas.openxmlformats.org/officeDocument/2006/relationships/image" Target="../media/image2.wmf"/><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0.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oleObject" Target="../embeddings/oleObject1.bin"/><Relationship Id="rId11" Type="http://schemas.openxmlformats.org/officeDocument/2006/relationships/image" Target="../media/image6.png"/><Relationship Id="rId24" Type="http://schemas.openxmlformats.org/officeDocument/2006/relationships/image" Target="../media/image19.png"/><Relationship Id="rId5" Type="http://schemas.microsoft.com/office/2007/relationships/hdphoto" Target="../media/hdphoto1.wdp"/><Relationship Id="rId15" Type="http://schemas.openxmlformats.org/officeDocument/2006/relationships/image" Target="../media/image10.png"/><Relationship Id="rId23" Type="http://schemas.openxmlformats.org/officeDocument/2006/relationships/image" Target="../media/image18.png"/><Relationship Id="rId10" Type="http://schemas.openxmlformats.org/officeDocument/2006/relationships/image" Target="../media/image5.png"/><Relationship Id="rId19" Type="http://schemas.openxmlformats.org/officeDocument/2006/relationships/image" Target="../media/image14.png"/><Relationship Id="rId4" Type="http://schemas.openxmlformats.org/officeDocument/2006/relationships/image" Target="../media/image1.jpe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BEBA8EAE-BF5A-486C-A8C5-ECC9F3942E4B}">
                <a14:imgProps xmlns:a14="http://schemas.microsoft.com/office/drawing/2010/main">
                  <a14:imgLayer r:embed="rId5">
                    <a14:imgEffect>
                      <a14:artisticBlur/>
                    </a14:imgEffect>
                  </a14:imgLayer>
                </a14:imgProps>
              </a:ext>
              <a:ext uri="{28A0092B-C50C-407E-A947-70E740481C1C}">
                <a14:useLocalDpi xmlns:a14="http://schemas.microsoft.com/office/drawing/2010/main" val="0"/>
              </a:ext>
            </a:extLst>
          </a:blip>
          <a:stretch>
            <a:fillRect/>
          </a:stretch>
        </p:blipFill>
        <p:spPr>
          <a:xfrm>
            <a:off x="-54552" y="348752"/>
            <a:ext cx="51206400" cy="10610234"/>
          </a:xfrm>
          <a:prstGeom prst="rect">
            <a:avLst/>
          </a:prstGeom>
          <a:noFill/>
          <a:ln>
            <a:noFill/>
          </a:ln>
        </p:spPr>
      </p:pic>
      <p:sp>
        <p:nvSpPr>
          <p:cNvPr id="65" name="TextBox 64">
            <a:extLst>
              <a:ext uri="{FF2B5EF4-FFF2-40B4-BE49-F238E27FC236}">
                <a16:creationId xmlns:a16="http://schemas.microsoft.com/office/drawing/2014/main" id="{2D02221F-4DAE-8521-6230-1E0812CC4B5A}"/>
              </a:ext>
            </a:extLst>
          </p:cNvPr>
          <p:cNvSpPr txBox="1"/>
          <p:nvPr/>
        </p:nvSpPr>
        <p:spPr>
          <a:xfrm>
            <a:off x="18473346" y="25212865"/>
            <a:ext cx="14720346" cy="2439129"/>
          </a:xfrm>
          <a:prstGeom prst="rect">
            <a:avLst/>
          </a:prstGeom>
          <a:noFill/>
        </p:spPr>
        <p:txBody>
          <a:bodyPr wrap="square">
            <a:spAutoFit/>
          </a:bodyPr>
          <a:lstStyle/>
          <a:p>
            <a:pPr marL="932994" indent="-457200">
              <a:buFont typeface="Arial" panose="020B0604020202020204" pitchFamily="34" charset="0"/>
              <a:buChar char="•"/>
            </a:pPr>
            <a:r>
              <a:rPr lang="en-US" sz="3050" b="0" dirty="0">
                <a:latin typeface="+mn-lt"/>
              </a:rPr>
              <a:t>Final predictors: </a:t>
            </a: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r>
              <a:rPr lang="en-US" sz="3050" b="0" dirty="0">
                <a:latin typeface="+mn-lt"/>
              </a:rPr>
              <a:t>Final Model:</a:t>
            </a:r>
          </a:p>
        </p:txBody>
      </p:sp>
      <p:sp>
        <p:nvSpPr>
          <p:cNvPr id="6" name="Title 5"/>
          <p:cNvSpPr>
            <a:spLocks noGrp="1"/>
          </p:cNvSpPr>
          <p:nvPr>
            <p:ph type="title"/>
          </p:nvPr>
        </p:nvSpPr>
        <p:spPr>
          <a:xfrm>
            <a:off x="10771221" y="-135527"/>
            <a:ext cx="38807804" cy="5827701"/>
          </a:xfrm>
        </p:spPr>
        <p:txBody>
          <a:bodyPr>
            <a:normAutofit/>
          </a:bodyPr>
          <a:lstStyle/>
          <a:p>
            <a:r>
              <a:rPr lang="en-US" sz="9068" dirty="0">
                <a:solidFill>
                  <a:schemeClr val="bg1"/>
                </a:solidFill>
                <a:latin typeface="Sabon" pitchFamily="18" charset="0"/>
              </a:rPr>
              <a:t>Hospitalization Prediction Modeling for COVID</a:t>
            </a:r>
            <a:br>
              <a:rPr lang="en-US" sz="9068" dirty="0">
                <a:solidFill>
                  <a:schemeClr val="bg1"/>
                </a:solidFill>
                <a:latin typeface="Sabon" pitchFamily="18" charset="0"/>
              </a:rPr>
            </a:br>
            <a:r>
              <a:rPr lang="en-US" sz="5303" dirty="0">
                <a:solidFill>
                  <a:schemeClr val="bg1"/>
                </a:solidFill>
              </a:rPr>
              <a:t>Luke </a:t>
            </a:r>
            <a:r>
              <a:rPr lang="en-US" sz="5303" dirty="0" err="1">
                <a:solidFill>
                  <a:schemeClr val="bg1"/>
                </a:solidFill>
              </a:rPr>
              <a:t>Wilsen</a:t>
            </a:r>
            <a:r>
              <a:rPr lang="en-US" sz="5303" dirty="0">
                <a:solidFill>
                  <a:schemeClr val="bg1"/>
                </a:solidFill>
              </a:rPr>
              <a:t>, Alexander Ruse, Ben Gerber</a:t>
            </a:r>
          </a:p>
        </p:txBody>
      </p:sp>
      <p:sp>
        <p:nvSpPr>
          <p:cNvPr id="7" name="Text Placeholder 6"/>
          <p:cNvSpPr>
            <a:spLocks noGrp="1"/>
          </p:cNvSpPr>
          <p:nvPr>
            <p:ph type="body" idx="1"/>
          </p:nvPr>
        </p:nvSpPr>
        <p:spPr>
          <a:xfrm>
            <a:off x="2236816" y="8150537"/>
            <a:ext cx="14838218" cy="4148188"/>
          </a:xfrm>
        </p:spPr>
        <p:txBody>
          <a:bodyPr vert="horz" lIns="0" tIns="0" rIns="0" bIns="0" rtlCol="0" anchor="t">
            <a:noAutofit/>
          </a:bodyPr>
          <a:lstStyle/>
          <a:p>
            <a:pPr marL="932994" indent="-457200">
              <a:buFont typeface="Arial" panose="020B0604020202020204" pitchFamily="34" charset="0"/>
              <a:buChar char="•"/>
            </a:pPr>
            <a:r>
              <a:rPr lang="en-US" sz="3054" b="0" dirty="0">
                <a:latin typeface="+mn-lt"/>
              </a:rPr>
              <a:t>Hospitals in the U.S. were overrun during the COVID pandemic due to limited resources and increased burden of illness. Public health and healthcare organizations need to prioritize care (using hospital beds for severe cases). </a:t>
            </a:r>
          </a:p>
          <a:p>
            <a:pPr marL="932994" indent="-457200">
              <a:buFont typeface="Arial" panose="020B0604020202020204" pitchFamily="34" charset="0"/>
              <a:buChar char="•"/>
            </a:pPr>
            <a:r>
              <a:rPr lang="en-US" sz="3054" b="0" dirty="0">
                <a:latin typeface="+mn-lt"/>
              </a:rPr>
              <a:t>An accurate prediction model may help identify those at high risk and need for hospitalization (resource efficiency). However, early stages in the pandemic had under-reporting of COVID across certain regions of the U.S.</a:t>
            </a:r>
          </a:p>
          <a:p>
            <a:pPr marL="932994" indent="-457200">
              <a:buFont typeface="Arial" panose="020B0604020202020204" pitchFamily="34" charset="0"/>
              <a:buChar char="•"/>
            </a:pPr>
            <a:r>
              <a:rPr lang="en-US" sz="3054" b="0" dirty="0">
                <a:latin typeface="+mn-lt"/>
              </a:rPr>
              <a:t>The purpose is to develop a prediction model for COVID hospitalization, including a hierarchical model by state, and estimate hospitalization rates</a:t>
            </a:r>
          </a:p>
        </p:txBody>
      </p:sp>
      <p:grpSp>
        <p:nvGrpSpPr>
          <p:cNvPr id="13" name="Group 12"/>
          <p:cNvGrpSpPr/>
          <p:nvPr/>
        </p:nvGrpSpPr>
        <p:grpSpPr>
          <a:xfrm>
            <a:off x="1996786" y="5117250"/>
            <a:ext cx="15492845" cy="1171622"/>
            <a:chOff x="915123" y="4386214"/>
            <a:chExt cx="16230600" cy="1004248"/>
          </a:xfrm>
        </p:grpSpPr>
        <p:sp>
          <p:nvSpPr>
            <p:cNvPr id="4" name="Rectangle 3"/>
            <p:cNvSpPr/>
            <p:nvPr/>
          </p:nvSpPr>
          <p:spPr>
            <a:xfrm>
              <a:off x="915123" y="4386214"/>
              <a:ext cx="16230600" cy="1004248"/>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 name="TextBox 4"/>
            <p:cNvSpPr txBox="1"/>
            <p:nvPr/>
          </p:nvSpPr>
          <p:spPr>
            <a:xfrm>
              <a:off x="7011281" y="4457451"/>
              <a:ext cx="4054254" cy="708711"/>
            </a:xfrm>
            <a:prstGeom prst="rect">
              <a:avLst/>
            </a:prstGeom>
            <a:noFill/>
          </p:spPr>
          <p:txBody>
            <a:bodyPr wrap="none" rtlCol="0">
              <a:spAutoFit/>
            </a:bodyPr>
            <a:lstStyle/>
            <a:p>
              <a:r>
                <a:rPr lang="en-US" sz="4773" b="1" cap="small" dirty="0">
                  <a:latin typeface="Frutiger LT Std 55 Roman"/>
                </a:rPr>
                <a:t>Background</a:t>
              </a:r>
            </a:p>
          </p:txBody>
        </p:sp>
      </p:grpSp>
      <p:grpSp>
        <p:nvGrpSpPr>
          <p:cNvPr id="19" name="Group 18"/>
          <p:cNvGrpSpPr/>
          <p:nvPr/>
        </p:nvGrpSpPr>
        <p:grpSpPr>
          <a:xfrm>
            <a:off x="17895577" y="5116321"/>
            <a:ext cx="15490876" cy="1173480"/>
            <a:chOff x="17893328" y="4385418"/>
            <a:chExt cx="16228537" cy="1005840"/>
          </a:xfrm>
        </p:grpSpPr>
        <p:sp>
          <p:nvSpPr>
            <p:cNvPr id="53" name="Rectangle 52"/>
            <p:cNvSpPr/>
            <p:nvPr/>
          </p:nvSpPr>
          <p:spPr>
            <a:xfrm>
              <a:off x="17893328" y="4385418"/>
              <a:ext cx="16228537" cy="1005840"/>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4" name="TextBox 53"/>
            <p:cNvSpPr txBox="1"/>
            <p:nvPr/>
          </p:nvSpPr>
          <p:spPr>
            <a:xfrm>
              <a:off x="23911024" y="4457451"/>
              <a:ext cx="4193145" cy="708711"/>
            </a:xfrm>
            <a:prstGeom prst="rect">
              <a:avLst/>
            </a:prstGeom>
            <a:noFill/>
          </p:spPr>
          <p:txBody>
            <a:bodyPr wrap="square" rtlCol="0">
              <a:spAutoFit/>
            </a:bodyPr>
            <a:lstStyle/>
            <a:p>
              <a:pPr algn="ctr"/>
              <a:r>
                <a:rPr lang="en-US" sz="4773" b="1" cap="small" dirty="0">
                  <a:latin typeface="Frutiger LT Std 55 Roman"/>
                </a:rPr>
                <a:t>Methods</a:t>
              </a:r>
            </a:p>
          </p:txBody>
        </p:sp>
      </p:grpSp>
      <p:sp>
        <p:nvSpPr>
          <p:cNvPr id="44" name="TextBox 43"/>
          <p:cNvSpPr txBox="1"/>
          <p:nvPr/>
        </p:nvSpPr>
        <p:spPr>
          <a:xfrm>
            <a:off x="3207327" y="7127255"/>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Rationale</a:t>
            </a:r>
          </a:p>
        </p:txBody>
      </p:sp>
      <p:sp>
        <p:nvSpPr>
          <p:cNvPr id="48" name="TextBox 47"/>
          <p:cNvSpPr txBox="1"/>
          <p:nvPr/>
        </p:nvSpPr>
        <p:spPr>
          <a:xfrm>
            <a:off x="3207327" y="12400888"/>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Data Source</a:t>
            </a:r>
          </a:p>
        </p:txBody>
      </p:sp>
      <p:sp>
        <p:nvSpPr>
          <p:cNvPr id="64" name="TextBox 63"/>
          <p:cNvSpPr txBox="1"/>
          <p:nvPr/>
        </p:nvSpPr>
        <p:spPr>
          <a:xfrm>
            <a:off x="19347745" y="13196316"/>
            <a:ext cx="12928911" cy="56233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054" dirty="0">
                <a:latin typeface="Frutiger LT Std 45 Light"/>
                <a:cs typeface="Times New Roman" panose="02020603050405020304" pitchFamily="18" charset="0"/>
              </a:rPr>
              <a:t>Bivariate and Multiple Imputation Analyses</a:t>
            </a:r>
          </a:p>
        </p:txBody>
      </p:sp>
      <p:sp>
        <p:nvSpPr>
          <p:cNvPr id="43" name="TextBox 42"/>
          <p:cNvSpPr txBox="1"/>
          <p:nvPr/>
        </p:nvSpPr>
        <p:spPr>
          <a:xfrm>
            <a:off x="3207327" y="34131536"/>
            <a:ext cx="12928911"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References</a:t>
            </a:r>
          </a:p>
        </p:txBody>
      </p:sp>
      <p:sp>
        <p:nvSpPr>
          <p:cNvPr id="9" name="TextBox 8"/>
          <p:cNvSpPr txBox="1"/>
          <p:nvPr/>
        </p:nvSpPr>
        <p:spPr>
          <a:xfrm>
            <a:off x="2252673" y="34973419"/>
            <a:ext cx="14838218" cy="1972335"/>
          </a:xfrm>
          <a:prstGeom prst="rect">
            <a:avLst/>
          </a:prstGeom>
          <a:noFill/>
        </p:spPr>
        <p:txBody>
          <a:bodyPr wrap="square" rtlCol="0">
            <a:spAutoFit/>
          </a:bodyPr>
          <a:lstStyle/>
          <a:p>
            <a:pPr marL="933406" lvl="1" indent="-451550"/>
            <a:r>
              <a:rPr lang="en-US" sz="3054" dirty="0"/>
              <a:t>Chen J, Song JJ, Stamey JD. A Bayesian Hierarchical Spatial Model to Correct for Misreporting in Count Data: Application to State-Level COVID-19 Data in the United States. Int J Environ Res Public Health. 2022 Mar 11;19(6):3327. </a:t>
            </a:r>
            <a:r>
              <a:rPr lang="en-US" sz="3054" dirty="0" err="1"/>
              <a:t>doi</a:t>
            </a:r>
            <a:r>
              <a:rPr lang="en-US" sz="3054" dirty="0"/>
              <a:t>: 10.3390/ijerph19063327. PMID: 35329019; PMCID: PMC8950980.</a:t>
            </a:r>
          </a:p>
        </p:txBody>
      </p:sp>
      <p:sp>
        <p:nvSpPr>
          <p:cNvPr id="50" name="Text Placeholder 6"/>
          <p:cNvSpPr>
            <a:spLocks noGrp="1"/>
          </p:cNvSpPr>
          <p:nvPr>
            <p:ph type="body" idx="1"/>
          </p:nvPr>
        </p:nvSpPr>
        <p:spPr>
          <a:xfrm>
            <a:off x="2236815" y="20780360"/>
            <a:ext cx="14838218" cy="9077565"/>
          </a:xfrm>
        </p:spPr>
        <p:txBody>
          <a:bodyPr vert="horz" lIns="0" tIns="0" rIns="0" bIns="0" rtlCol="0" anchor="t">
            <a:noAutofit/>
          </a:bodyPr>
          <a:lstStyle/>
          <a:p>
            <a:pPr marL="932994" indent="-457200">
              <a:buFont typeface="Arial" panose="020B0604020202020204" pitchFamily="34" charset="0"/>
              <a:buChar char="•"/>
            </a:pPr>
            <a:r>
              <a:rPr lang="en-US" sz="3000" dirty="0">
                <a:latin typeface="+mn-lt"/>
              </a:rPr>
              <a:t>Outcome variable:</a:t>
            </a: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r>
              <a:rPr lang="en-US" sz="3000" dirty="0">
                <a:latin typeface="+mn-lt"/>
              </a:rPr>
              <a:t>Initial predictors:</a:t>
            </a: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r>
              <a:rPr lang="en-US" sz="3000" dirty="0">
                <a:latin typeface="+mn-lt"/>
              </a:rPr>
              <a:t>Initial Model:</a:t>
            </a:r>
          </a:p>
          <a:p>
            <a:pPr marL="932994" indent="-457200">
              <a:buFont typeface="Arial" panose="020B0604020202020204" pitchFamily="34" charset="0"/>
              <a:buChar char="•"/>
            </a:pPr>
            <a:endParaRPr lang="en-US" sz="3000" b="0" dirty="0">
              <a:latin typeface="+mn-lt"/>
            </a:endParaRPr>
          </a:p>
          <a:p>
            <a:pPr marL="475794"/>
            <a:r>
              <a:rPr lang="en-US" sz="3000" dirty="0">
                <a:latin typeface="+mn-lt"/>
              </a:rPr>
              <a:t>Priors</a:t>
            </a:r>
          </a:p>
          <a:p>
            <a:pPr marL="932994" indent="-457200">
              <a:buFont typeface="Arial" panose="020B0604020202020204" pitchFamily="34" charset="0"/>
              <a:buChar char="•"/>
            </a:pPr>
            <a:r>
              <a:rPr lang="en-US" sz="3000" b="0" dirty="0"/>
              <a:t>For regression coefficients, we used a normal prior with mean 0 (implying no initial change) and standard deviation 2</a:t>
            </a:r>
          </a:p>
          <a:p>
            <a:pPr marL="932994" indent="-457200">
              <a:buFont typeface="Arial" panose="020B0604020202020204" pitchFamily="34" charset="0"/>
              <a:buChar char="•"/>
            </a:pPr>
            <a:r>
              <a:rPr lang="en-US" sz="3000" b="0" dirty="0"/>
              <a:t>The intercept, also followed a normal prior with mean but a wider standard deviation of 5</a:t>
            </a:r>
          </a:p>
          <a:p>
            <a:pPr marL="932994" indent="-457200">
              <a:buFont typeface="Arial" panose="020B0604020202020204" pitchFamily="34" charset="0"/>
              <a:buChar char="•"/>
            </a:pPr>
            <a:r>
              <a:rPr lang="en-US" sz="3000" b="0" dirty="0"/>
              <a:t>For random-effect standard deviations, Student’s t prior with 3 degrees of freedom, mean 0, and scale 2.5. </a:t>
            </a:r>
          </a:p>
          <a:p>
            <a:pPr marL="475794"/>
            <a:r>
              <a:rPr lang="en-US" sz="3000" dirty="0">
                <a:latin typeface="+mn-lt"/>
              </a:rPr>
              <a:t>Model Exploration</a:t>
            </a:r>
          </a:p>
          <a:p>
            <a:pPr marL="932994" indent="-457200">
              <a:buFont typeface="Arial" panose="020B0604020202020204" pitchFamily="34" charset="0"/>
              <a:buChar char="•"/>
            </a:pPr>
            <a:r>
              <a:rPr lang="en-US" sz="3000" b="0" dirty="0">
                <a:latin typeface="+mn-lt"/>
              </a:rPr>
              <a:t>We considered recoding the age group variable as the mean of the age group boundaries</a:t>
            </a:r>
          </a:p>
        </p:txBody>
      </p:sp>
      <p:sp>
        <p:nvSpPr>
          <p:cNvPr id="34" name="TextBox 33"/>
          <p:cNvSpPr txBox="1"/>
          <p:nvPr/>
        </p:nvSpPr>
        <p:spPr>
          <a:xfrm>
            <a:off x="35369132" y="7127255"/>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Model Checking</a:t>
            </a:r>
            <a:endParaRPr lang="en-US" sz="9068" dirty="0">
              <a:latin typeface="Frutiger LT Std 55 Roman"/>
            </a:endParaRPr>
          </a:p>
        </p:txBody>
      </p:sp>
      <p:sp>
        <p:nvSpPr>
          <p:cNvPr id="37" name="TextBox 36"/>
          <p:cNvSpPr txBox="1"/>
          <p:nvPr/>
        </p:nvSpPr>
        <p:spPr>
          <a:xfrm>
            <a:off x="19369737" y="7127255"/>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Missing Data and Multiple Imputation Approach</a:t>
            </a:r>
          </a:p>
        </p:txBody>
      </p:sp>
      <p:sp>
        <p:nvSpPr>
          <p:cNvPr id="12" name="Rectangle 11"/>
          <p:cNvSpPr/>
          <p:nvPr/>
        </p:nvSpPr>
        <p:spPr>
          <a:xfrm>
            <a:off x="34333523" y="18183394"/>
            <a:ext cx="14838218" cy="2442335"/>
          </a:xfrm>
          <a:prstGeom prst="rect">
            <a:avLst/>
          </a:prstGeom>
        </p:spPr>
        <p:txBody>
          <a:bodyPr wrap="square">
            <a:spAutoFit/>
          </a:bodyPr>
          <a:lstStyle/>
          <a:p>
            <a:pPr marL="933406" indent="-451550">
              <a:buFont typeface="Arial" pitchFamily="34" charset="0"/>
              <a:buChar char="•"/>
            </a:pPr>
            <a:r>
              <a:rPr lang="en-US" sz="3054" b="1" dirty="0">
                <a:latin typeface="+mj-lt"/>
                <a:cs typeface="Times New Roman" panose="02020603050405020304" pitchFamily="18" charset="0"/>
              </a:rPr>
              <a:t>The hierarchical model outperformed the baseline model with an </a:t>
            </a:r>
            <a:r>
              <a:rPr lang="en-US" sz="3054" b="1" dirty="0" err="1">
                <a:latin typeface="+mj-lt"/>
                <a:cs typeface="Times New Roman" panose="02020603050405020304" pitchFamily="18" charset="0"/>
              </a:rPr>
              <a:t>elpd</a:t>
            </a:r>
            <a:r>
              <a:rPr lang="en-US" sz="3054" b="1" dirty="0">
                <a:latin typeface="+mj-lt"/>
                <a:cs typeface="Times New Roman" panose="02020603050405020304" pitchFamily="18" charset="0"/>
              </a:rPr>
              <a:t> difference of -104.9 and a standard error of 15.8, indicating significantly better predictive accuracy. </a:t>
            </a:r>
          </a:p>
          <a:p>
            <a:pPr marL="933406" indent="-451550">
              <a:buFont typeface="Arial" pitchFamily="34" charset="0"/>
              <a:buChar char="•"/>
            </a:pPr>
            <a:endParaRPr lang="en-US" sz="3054" b="1" dirty="0">
              <a:latin typeface="+mj-lt"/>
              <a:cs typeface="Times New Roman" panose="02020603050405020304" pitchFamily="18" charset="0"/>
            </a:endParaRPr>
          </a:p>
          <a:p>
            <a:pPr marL="933406" indent="-451550">
              <a:buFont typeface="Arial" pitchFamily="34" charset="0"/>
              <a:buChar char="•"/>
            </a:pPr>
            <a:r>
              <a:rPr lang="en-US" sz="3054" b="1" dirty="0">
                <a:latin typeface="+mj-lt"/>
                <a:cs typeface="Times New Roman" panose="02020603050405020304" pitchFamily="18" charset="0"/>
              </a:rPr>
              <a:t>Conditional effects show decreased influence/effect of race from base model to hierarchical model</a:t>
            </a:r>
          </a:p>
        </p:txBody>
      </p:sp>
      <p:grpSp>
        <p:nvGrpSpPr>
          <p:cNvPr id="25" name="Group 24"/>
          <p:cNvGrpSpPr/>
          <p:nvPr/>
        </p:nvGrpSpPr>
        <p:grpSpPr>
          <a:xfrm>
            <a:off x="34088149" y="5116321"/>
            <a:ext cx="15490876" cy="1173480"/>
            <a:chOff x="34544659" y="4385418"/>
            <a:chExt cx="16228537" cy="1005840"/>
          </a:xfrm>
        </p:grpSpPr>
        <p:sp>
          <p:nvSpPr>
            <p:cNvPr id="57" name="Rectangle 56"/>
            <p:cNvSpPr/>
            <p:nvPr/>
          </p:nvSpPr>
          <p:spPr>
            <a:xfrm>
              <a:off x="34544659" y="4385418"/>
              <a:ext cx="16228537" cy="1005840"/>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9" name="TextBox 58"/>
            <p:cNvSpPr txBox="1"/>
            <p:nvPr/>
          </p:nvSpPr>
          <p:spPr>
            <a:xfrm>
              <a:off x="40562355" y="4457451"/>
              <a:ext cx="4193145" cy="708711"/>
            </a:xfrm>
            <a:prstGeom prst="rect">
              <a:avLst/>
            </a:prstGeom>
            <a:noFill/>
          </p:spPr>
          <p:txBody>
            <a:bodyPr wrap="square" rtlCol="0">
              <a:spAutoFit/>
            </a:bodyPr>
            <a:lstStyle/>
            <a:p>
              <a:pPr algn="ctr"/>
              <a:r>
                <a:rPr lang="en-US" sz="4773" b="1" cap="small" dirty="0">
                  <a:latin typeface="Frutiger LT Std 55 Roman"/>
                </a:rPr>
                <a:t>Results</a:t>
              </a:r>
            </a:p>
          </p:txBody>
        </p:sp>
      </p:grpSp>
      <p:sp>
        <p:nvSpPr>
          <p:cNvPr id="38" name="TextBox 37"/>
          <p:cNvSpPr txBox="1"/>
          <p:nvPr/>
        </p:nvSpPr>
        <p:spPr>
          <a:xfrm>
            <a:off x="35369132" y="32304667"/>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Conclusions and Limitations</a:t>
            </a:r>
            <a:endParaRPr lang="en-US" sz="9068" dirty="0">
              <a:latin typeface="Frutiger LT Std 55 Roman"/>
            </a:endParaRPr>
          </a:p>
        </p:txBody>
      </p:sp>
      <p:sp>
        <p:nvSpPr>
          <p:cNvPr id="47" name="Rectangle 46"/>
          <p:cNvSpPr/>
          <p:nvPr/>
        </p:nvSpPr>
        <p:spPr>
          <a:xfrm>
            <a:off x="34414477" y="33007401"/>
            <a:ext cx="14838218" cy="3382336"/>
          </a:xfrm>
          <a:prstGeom prst="rect">
            <a:avLst/>
          </a:prstGeom>
        </p:spPr>
        <p:txBody>
          <a:bodyPr wrap="square">
            <a:spAutoFit/>
          </a:bodyPr>
          <a:lstStyle/>
          <a:p>
            <a:pPr marL="893597" lvl="1" indent="-457200">
              <a:buFont typeface="Arial" panose="020B0604020202020204" pitchFamily="34" charset="0"/>
              <a:buChar char="•"/>
            </a:pPr>
            <a:r>
              <a:rPr lang="en-US" sz="3054" dirty="0">
                <a:cs typeface="Times New Roman" panose="02020603050405020304" pitchFamily="18" charset="0"/>
              </a:rPr>
              <a:t>Age clearly increases risk of hospitalization; race in bivariate associated with increased risk but not in full adjusted model (examining conditional effects)</a:t>
            </a:r>
          </a:p>
          <a:p>
            <a:pPr marL="893597" lvl="1" indent="-457200">
              <a:buFont typeface="Arial" panose="020B0604020202020204" pitchFamily="34" charset="0"/>
              <a:buChar char="•"/>
            </a:pPr>
            <a:r>
              <a:rPr lang="en-US" sz="3054" dirty="0">
                <a:cs typeface="Times New Roman" panose="02020603050405020304" pitchFamily="18" charset="0"/>
              </a:rPr>
              <a:t>Missing data is a substantial limitation</a:t>
            </a:r>
          </a:p>
          <a:p>
            <a:pPr marL="893597" lvl="1" indent="-457200">
              <a:buFont typeface="Arial" panose="020B0604020202020204" pitchFamily="34" charset="0"/>
              <a:buChar char="•"/>
            </a:pPr>
            <a:r>
              <a:rPr lang="en-US" sz="3054" dirty="0">
                <a:cs typeface="Times New Roman" panose="02020603050405020304" pitchFamily="18" charset="0"/>
              </a:rPr>
              <a:t>States with smaller sample sizes more likely to have inaccurate raw hospitalization rates. However, the Bayesian hierarchical model did well to predict sample from states with fewer cases. The hierarchical model improved accuracy of prediction overall.</a:t>
            </a:r>
          </a:p>
          <a:p>
            <a:pPr marL="893597" lvl="1" indent="-457200">
              <a:buFont typeface="Arial" panose="020B0604020202020204" pitchFamily="34" charset="0"/>
              <a:buChar char="•"/>
            </a:pPr>
            <a:endParaRPr lang="en-US" sz="3054" dirty="0">
              <a:cs typeface="Times New Roman" panose="02020603050405020304" pitchFamily="18" charset="0"/>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1630352862"/>
              </p:ext>
            </p:extLst>
          </p:nvPr>
        </p:nvGraphicFramePr>
        <p:xfrm>
          <a:off x="25548648" y="19076458"/>
          <a:ext cx="109105" cy="251884"/>
        </p:xfrm>
        <a:graphic>
          <a:graphicData uri="http://schemas.openxmlformats.org/presentationml/2006/ole">
            <mc:AlternateContent xmlns:mc="http://schemas.openxmlformats.org/markup-compatibility/2006">
              <mc:Choice xmlns:v="urn:schemas-microsoft-com:vml" Requires="v">
                <p:oleObj name="Equation" r:id="rId6" imgW="114120" imgH="215640" progId="Equation.3">
                  <p:embed/>
                </p:oleObj>
              </mc:Choice>
              <mc:Fallback>
                <p:oleObj name="Equation" r:id="rId6" imgW="114120" imgH="215640" progId="Equation.3">
                  <p:embed/>
                  <p:pic>
                    <p:nvPicPr>
                      <p:cNvPr id="14"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48648" y="19076458"/>
                        <a:ext cx="109105" cy="2518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19"/>
          <p:cNvSpPr txBox="1"/>
          <p:nvPr/>
        </p:nvSpPr>
        <p:spPr>
          <a:xfrm flipH="1">
            <a:off x="5995164" y="36272492"/>
            <a:ext cx="39676710" cy="1107996"/>
          </a:xfrm>
          <a:prstGeom prst="rect">
            <a:avLst/>
          </a:prstGeom>
          <a:noFill/>
        </p:spPr>
        <p:txBody>
          <a:bodyPr wrap="square" rtlCol="0">
            <a:spAutoFit/>
          </a:bodyPr>
          <a:lstStyle/>
          <a:p>
            <a:pPr algn="ctr"/>
            <a:r>
              <a:rPr lang="en-US" sz="6600" dirty="0">
                <a:latin typeface="Sabon"/>
              </a:rPr>
              <a:t>UMass Chan Medical School | UMass - Amherst</a:t>
            </a:r>
          </a:p>
        </p:txBody>
      </p:sp>
      <p:sp>
        <p:nvSpPr>
          <p:cNvPr id="3" name="TextBox 2">
            <a:extLst>
              <a:ext uri="{FF2B5EF4-FFF2-40B4-BE49-F238E27FC236}">
                <a16:creationId xmlns:a16="http://schemas.microsoft.com/office/drawing/2014/main" id="{D503AB41-062B-7EE3-947E-49A507F80A24}"/>
              </a:ext>
            </a:extLst>
          </p:cNvPr>
          <p:cNvSpPr txBox="1"/>
          <p:nvPr/>
        </p:nvSpPr>
        <p:spPr>
          <a:xfrm>
            <a:off x="3207327" y="19699762"/>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Model Development</a:t>
            </a:r>
          </a:p>
        </p:txBody>
      </p:sp>
      <p:sp>
        <p:nvSpPr>
          <p:cNvPr id="10" name="Text Placeholder 6">
            <a:extLst>
              <a:ext uri="{FF2B5EF4-FFF2-40B4-BE49-F238E27FC236}">
                <a16:creationId xmlns:a16="http://schemas.microsoft.com/office/drawing/2014/main" id="{025B411F-C30D-3458-EC06-AD109C00A7A3}"/>
              </a:ext>
            </a:extLst>
          </p:cNvPr>
          <p:cNvSpPr txBox="1">
            <a:spLocks/>
          </p:cNvSpPr>
          <p:nvPr/>
        </p:nvSpPr>
        <p:spPr>
          <a:xfrm>
            <a:off x="2236815" y="13199576"/>
            <a:ext cx="14838218" cy="8824700"/>
          </a:xfrm>
          <a:prstGeom prst="rect">
            <a:avLst/>
          </a:prstGeom>
        </p:spPr>
        <p:txBody>
          <a:bodyPr vert="horz" lIns="0" tIns="0" rIns="0" bIns="0" rtlCol="0" anchor="t">
            <a:noAutofit/>
          </a:bodyPr>
          <a:lstStyle>
            <a:lvl1pPr marL="0" indent="0" algn="l" defTabSz="4588369" rtl="0" eaLnBrk="1" latinLnBrk="0" hangingPunct="1">
              <a:spcBef>
                <a:spcPct val="20000"/>
              </a:spcBef>
              <a:buFont typeface="Arial" pitchFamily="34" charset="0"/>
              <a:buNone/>
              <a:defRPr sz="12027" b="1" kern="1200">
                <a:solidFill>
                  <a:schemeClr val="tx1"/>
                </a:solidFill>
                <a:latin typeface="Sabon LT Std"/>
                <a:ea typeface="+mn-ea"/>
                <a:cs typeface="Sabon LT Std"/>
              </a:defRPr>
            </a:lvl1pPr>
            <a:lvl2pPr marL="2294185" indent="0" algn="l" defTabSz="4588369" rtl="0" eaLnBrk="1" latinLnBrk="0" hangingPunct="1">
              <a:spcBef>
                <a:spcPct val="20000"/>
              </a:spcBef>
              <a:buFont typeface="Arial" pitchFamily="34" charset="0"/>
              <a:buNone/>
              <a:defRPr sz="10022" b="1" kern="1200">
                <a:solidFill>
                  <a:schemeClr val="tx1"/>
                </a:solidFill>
                <a:latin typeface="Sabon LT Std"/>
                <a:ea typeface="+mn-ea"/>
                <a:cs typeface="Sabon LT Std"/>
              </a:defRPr>
            </a:lvl2pPr>
            <a:lvl3pPr marL="4588369" indent="0" algn="l" defTabSz="4588369" rtl="0" eaLnBrk="1" latinLnBrk="0" hangingPunct="1">
              <a:spcBef>
                <a:spcPct val="20000"/>
              </a:spcBef>
              <a:buFont typeface="Arial" pitchFamily="34" charset="0"/>
              <a:buNone/>
              <a:defRPr sz="9068" b="1" kern="1200">
                <a:solidFill>
                  <a:schemeClr val="tx1"/>
                </a:solidFill>
                <a:latin typeface="Sabon LT Std"/>
                <a:ea typeface="+mn-ea"/>
                <a:cs typeface="Sabon LT Std"/>
              </a:defRPr>
            </a:lvl3pPr>
            <a:lvl4pPr marL="6882554" indent="0" algn="l" defTabSz="4588369" rtl="0" eaLnBrk="1" latinLnBrk="0" hangingPunct="1">
              <a:spcBef>
                <a:spcPct val="20000"/>
              </a:spcBef>
              <a:buFont typeface="Arial" pitchFamily="34" charset="0"/>
              <a:buNone/>
              <a:defRPr sz="8018" b="1" kern="1200">
                <a:solidFill>
                  <a:schemeClr val="tx1"/>
                </a:solidFill>
                <a:latin typeface="Sabon LT Std"/>
                <a:ea typeface="+mn-ea"/>
                <a:cs typeface="Sabon LT Std"/>
              </a:defRPr>
            </a:lvl4pPr>
            <a:lvl5pPr marL="9176739" indent="0" algn="l" defTabSz="4588369" rtl="0" eaLnBrk="1" latinLnBrk="0" hangingPunct="1">
              <a:spcBef>
                <a:spcPct val="20000"/>
              </a:spcBef>
              <a:buFont typeface="Arial" pitchFamily="34" charset="0"/>
              <a:buNone/>
              <a:defRPr sz="8018" b="1" kern="1200">
                <a:solidFill>
                  <a:schemeClr val="tx1"/>
                </a:solidFill>
                <a:latin typeface="Sabon LT Std"/>
                <a:ea typeface="+mn-ea"/>
                <a:cs typeface="Sabon LT Std"/>
              </a:defRPr>
            </a:lvl5pPr>
            <a:lvl6pPr marL="11470924"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6pPr>
            <a:lvl7pPr marL="13765109"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7pPr>
            <a:lvl8pPr marL="16059294"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8pPr>
            <a:lvl9pPr marL="18353478"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9pPr>
          </a:lstStyle>
          <a:p>
            <a:pPr marL="932994" indent="-457200">
              <a:buFont typeface="Arial" pitchFamily="34" charset="0"/>
              <a:buChar char="•"/>
            </a:pPr>
            <a:r>
              <a:rPr lang="en-US" sz="3054" b="0" dirty="0">
                <a:latin typeface="+mn-lt"/>
              </a:rPr>
              <a:t>We retrieved publicly available COVID case surveillance data from the CDC.</a:t>
            </a:r>
          </a:p>
          <a:p>
            <a:pPr marL="932994" indent="-457200">
              <a:buFont typeface="Arial" pitchFamily="34" charset="0"/>
              <a:buChar char="•"/>
            </a:pPr>
            <a:r>
              <a:rPr lang="en-US" sz="3054" b="0" dirty="0">
                <a:latin typeface="+mn-lt"/>
              </a:rPr>
              <a:t>Data structure (individual case level):</a:t>
            </a:r>
          </a:p>
        </p:txBody>
      </p:sp>
      <p:sp>
        <p:nvSpPr>
          <p:cNvPr id="21" name="Rectangle 20">
            <a:extLst>
              <a:ext uri="{FF2B5EF4-FFF2-40B4-BE49-F238E27FC236}">
                <a16:creationId xmlns:a16="http://schemas.microsoft.com/office/drawing/2014/main" id="{DDD08095-DE55-01B3-24C1-2D8B8FA5E53C}"/>
              </a:ext>
            </a:extLst>
          </p:cNvPr>
          <p:cNvSpPr/>
          <p:nvPr/>
        </p:nvSpPr>
        <p:spPr>
          <a:xfrm>
            <a:off x="26070414" y="7907000"/>
            <a:ext cx="6975577" cy="4792338"/>
          </a:xfrm>
          <a:prstGeom prst="rect">
            <a:avLst/>
          </a:prstGeom>
        </p:spPr>
        <p:txBody>
          <a:bodyPr wrap="square">
            <a:spAutoFit/>
          </a:bodyPr>
          <a:lstStyle/>
          <a:p>
            <a:pPr marL="466703" lvl="1"/>
            <a:r>
              <a:rPr lang="en-US" sz="3054" dirty="0">
                <a:latin typeface="+mj-lt"/>
                <a:cs typeface="Times New Roman" panose="02020603050405020304" pitchFamily="18" charset="0"/>
              </a:rPr>
              <a:t>We considered two approaches:</a:t>
            </a:r>
          </a:p>
          <a:p>
            <a:pPr marL="466703" lvl="1"/>
            <a:r>
              <a:rPr lang="en-US" sz="3054" dirty="0">
                <a:latin typeface="+mj-lt"/>
                <a:cs typeface="Times New Roman" panose="02020603050405020304" pitchFamily="18" charset="0"/>
              </a:rPr>
              <a:t>1. </a:t>
            </a:r>
            <a:r>
              <a:rPr lang="en-US" sz="3054" u="sng" dirty="0">
                <a:latin typeface="+mj-lt"/>
                <a:cs typeface="Times New Roman" panose="02020603050405020304" pitchFamily="18" charset="0"/>
              </a:rPr>
              <a:t>Imputation </a:t>
            </a:r>
            <a:r>
              <a:rPr lang="en-US" sz="3054" i="1" u="sng" dirty="0">
                <a:latin typeface="+mj-lt"/>
                <a:cs typeface="Times New Roman" panose="02020603050405020304" pitchFamily="18" charset="0"/>
              </a:rPr>
              <a:t>before</a:t>
            </a:r>
            <a:r>
              <a:rPr lang="en-US" sz="3054" u="sng" dirty="0">
                <a:latin typeface="+mj-lt"/>
                <a:cs typeface="Times New Roman" panose="02020603050405020304" pitchFamily="18" charset="0"/>
              </a:rPr>
              <a:t> model fitting</a:t>
            </a:r>
            <a:r>
              <a:rPr lang="en-US" sz="3054" dirty="0">
                <a:latin typeface="+mj-lt"/>
                <a:cs typeface="Times New Roman" panose="02020603050405020304" pitchFamily="18" charset="0"/>
              </a:rPr>
              <a:t>: each missing value is not imputed once but </a:t>
            </a:r>
            <a:r>
              <a:rPr lang="en-US" sz="3054" i="1" dirty="0">
                <a:latin typeface="+mj-lt"/>
                <a:cs typeface="Times New Roman" panose="02020603050405020304" pitchFamily="18" charset="0"/>
              </a:rPr>
              <a:t>m</a:t>
            </a:r>
            <a:r>
              <a:rPr lang="en-US" sz="3054" dirty="0">
                <a:latin typeface="+mj-lt"/>
                <a:cs typeface="Times New Roman" panose="02020603050405020304" pitchFamily="18" charset="0"/>
              </a:rPr>
              <a:t> times leading to a total of </a:t>
            </a:r>
            <a:r>
              <a:rPr lang="en-US" sz="3054" i="1" dirty="0">
                <a:latin typeface="+mj-lt"/>
                <a:cs typeface="Times New Roman" panose="02020603050405020304" pitchFamily="18" charset="0"/>
              </a:rPr>
              <a:t>m</a:t>
            </a:r>
            <a:r>
              <a:rPr lang="en-US" sz="3054" dirty="0">
                <a:latin typeface="+mj-lt"/>
                <a:cs typeface="Times New Roman" panose="02020603050405020304" pitchFamily="18" charset="0"/>
              </a:rPr>
              <a:t> fully imputed data sets (using </a:t>
            </a:r>
            <a:r>
              <a:rPr lang="en-US" sz="3054" dirty="0">
                <a:latin typeface="Courier New" panose="02070309020205020404" pitchFamily="49" charset="0"/>
                <a:cs typeface="Courier New" panose="02070309020205020404" pitchFamily="49" charset="0"/>
              </a:rPr>
              <a:t>mice</a:t>
            </a:r>
            <a:r>
              <a:rPr lang="en-US" sz="3054" dirty="0">
                <a:latin typeface="+mj-lt"/>
                <a:cs typeface="Times New Roman" panose="02020603050405020304" pitchFamily="18" charset="0"/>
              </a:rPr>
              <a:t>).</a:t>
            </a:r>
          </a:p>
          <a:p>
            <a:pPr marL="466703" lvl="1"/>
            <a:r>
              <a:rPr lang="en-US" sz="3054" dirty="0">
                <a:latin typeface="+mj-lt"/>
                <a:cs typeface="Times New Roman" panose="02020603050405020304" pitchFamily="18" charset="0"/>
              </a:rPr>
              <a:t>2. </a:t>
            </a:r>
            <a:r>
              <a:rPr lang="en-US" sz="3054" u="sng" dirty="0">
                <a:latin typeface="+mj-lt"/>
                <a:cs typeface="Times New Roman" panose="02020603050405020304" pitchFamily="18" charset="0"/>
              </a:rPr>
              <a:t>Imputation </a:t>
            </a:r>
            <a:r>
              <a:rPr lang="en-US" sz="3054" i="1" u="sng" dirty="0">
                <a:latin typeface="+mj-lt"/>
                <a:cs typeface="Times New Roman" panose="02020603050405020304" pitchFamily="18" charset="0"/>
              </a:rPr>
              <a:t>during</a:t>
            </a:r>
            <a:r>
              <a:rPr lang="en-US" sz="3054" u="sng" dirty="0">
                <a:latin typeface="+mj-lt"/>
                <a:cs typeface="Times New Roman" panose="02020603050405020304" pitchFamily="18" charset="0"/>
              </a:rPr>
              <a:t> model fitting</a:t>
            </a:r>
            <a:r>
              <a:rPr lang="en-US" sz="3054" dirty="0">
                <a:latin typeface="+mj-lt"/>
                <a:cs typeface="Times New Roman" panose="02020603050405020304" pitchFamily="18" charset="0"/>
              </a:rPr>
              <a:t>: more complex than imputation before model fitting, because one has to take care of everything within one step (including imputation with brms)</a:t>
            </a:r>
            <a:r>
              <a:rPr lang="en-US" sz="1600" dirty="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sp>
        <p:nvSpPr>
          <p:cNvPr id="23" name="TextBox 22">
            <a:extLst>
              <a:ext uri="{FF2B5EF4-FFF2-40B4-BE49-F238E27FC236}">
                <a16:creationId xmlns:a16="http://schemas.microsoft.com/office/drawing/2014/main" id="{12722430-94DA-0B26-BB33-05AFEB274161}"/>
              </a:ext>
            </a:extLst>
          </p:cNvPr>
          <p:cNvSpPr txBox="1"/>
          <p:nvPr/>
        </p:nvSpPr>
        <p:spPr>
          <a:xfrm>
            <a:off x="19347744" y="24409786"/>
            <a:ext cx="12928911" cy="56233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054" dirty="0">
                <a:latin typeface="Frutiger LT Std 45 Light"/>
                <a:cs typeface="Times New Roman" panose="02020603050405020304" pitchFamily="18" charset="0"/>
              </a:rPr>
              <a:t>Final Model and Summary</a:t>
            </a:r>
          </a:p>
        </p:txBody>
      </p:sp>
      <p:sp>
        <p:nvSpPr>
          <p:cNvPr id="27" name="TextBox 26">
            <a:extLst>
              <a:ext uri="{FF2B5EF4-FFF2-40B4-BE49-F238E27FC236}">
                <a16:creationId xmlns:a16="http://schemas.microsoft.com/office/drawing/2014/main" id="{3F276D0A-010E-4E5B-46A1-A4E9C4C43CDC}"/>
              </a:ext>
            </a:extLst>
          </p:cNvPr>
          <p:cNvSpPr txBox="1"/>
          <p:nvPr/>
        </p:nvSpPr>
        <p:spPr>
          <a:xfrm>
            <a:off x="35546659" y="25005727"/>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Final Model Hospitalization Rates</a:t>
            </a:r>
            <a:endParaRPr lang="en-US" sz="9068" dirty="0">
              <a:latin typeface="Frutiger LT Std 55 Roman"/>
            </a:endParaRPr>
          </a:p>
        </p:txBody>
      </p:sp>
      <p:sp>
        <p:nvSpPr>
          <p:cNvPr id="28" name="Rectangle 27">
            <a:extLst>
              <a:ext uri="{FF2B5EF4-FFF2-40B4-BE49-F238E27FC236}">
                <a16:creationId xmlns:a16="http://schemas.microsoft.com/office/drawing/2014/main" id="{32EB89D6-A66E-D1E2-5A84-C8DFCD8B131D}"/>
              </a:ext>
            </a:extLst>
          </p:cNvPr>
          <p:cNvSpPr/>
          <p:nvPr/>
        </p:nvSpPr>
        <p:spPr>
          <a:xfrm>
            <a:off x="34592004" y="26029009"/>
            <a:ext cx="14838218" cy="1032334"/>
          </a:xfrm>
          <a:prstGeom prst="rect">
            <a:avLst/>
          </a:prstGeom>
        </p:spPr>
        <p:txBody>
          <a:bodyPr wrap="square">
            <a:spAutoFit/>
          </a:bodyPr>
          <a:lstStyle/>
          <a:p>
            <a:pPr marL="933406" indent="-451550">
              <a:buFont typeface="Arial" pitchFamily="34" charset="0"/>
              <a:buChar char="•"/>
            </a:pPr>
            <a:r>
              <a:rPr lang="en-US" sz="3054" b="1" dirty="0">
                <a:latin typeface="+mj-lt"/>
                <a:cs typeface="Times New Roman" panose="02020603050405020304" pitchFamily="18" charset="0"/>
              </a:rPr>
              <a:t>Map of Predicted hospitalization probabilities</a:t>
            </a:r>
          </a:p>
          <a:p>
            <a:pPr marL="933406" indent="-451550">
              <a:buFont typeface="Arial" pitchFamily="34" charset="0"/>
              <a:buChar char="•"/>
            </a:pPr>
            <a:endParaRPr lang="en-US" sz="3054" b="1" dirty="0">
              <a:latin typeface="+mj-lt"/>
              <a:cs typeface="Times New Roman" panose="02020603050405020304" pitchFamily="18" charset="0"/>
            </a:endParaRPr>
          </a:p>
        </p:txBody>
      </p:sp>
      <p:pic>
        <p:nvPicPr>
          <p:cNvPr id="30" name="Picture 29">
            <a:extLst>
              <a:ext uri="{FF2B5EF4-FFF2-40B4-BE49-F238E27FC236}">
                <a16:creationId xmlns:a16="http://schemas.microsoft.com/office/drawing/2014/main" id="{3968AFF1-F807-B4BD-4D77-E56E190F78D1}"/>
              </a:ext>
            </a:extLst>
          </p:cNvPr>
          <p:cNvPicPr>
            <a:picLocks noChangeAspect="1"/>
          </p:cNvPicPr>
          <p:nvPr/>
        </p:nvPicPr>
        <p:blipFill>
          <a:blip r:embed="rId8"/>
          <a:srcRect l="25817" r="26649"/>
          <a:stretch/>
        </p:blipFill>
        <p:spPr>
          <a:xfrm>
            <a:off x="19157764" y="13851692"/>
            <a:ext cx="6019805" cy="9753578"/>
          </a:xfrm>
          <a:prstGeom prst="rect">
            <a:avLst/>
          </a:prstGeom>
        </p:spPr>
      </p:pic>
      <p:sp>
        <p:nvSpPr>
          <p:cNvPr id="33" name="Rectangle 32">
            <a:extLst>
              <a:ext uri="{FF2B5EF4-FFF2-40B4-BE49-F238E27FC236}">
                <a16:creationId xmlns:a16="http://schemas.microsoft.com/office/drawing/2014/main" id="{9B4F2D3D-4E4C-1FFB-1078-F78E0E1B783D}"/>
              </a:ext>
            </a:extLst>
          </p:cNvPr>
          <p:cNvSpPr/>
          <p:nvPr/>
        </p:nvSpPr>
        <p:spPr>
          <a:xfrm>
            <a:off x="19145429" y="14543219"/>
            <a:ext cx="6019805" cy="19638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3"/>
                </a:solidFill>
              </a:ln>
              <a:solidFill>
                <a:schemeClr val="accent6"/>
              </a:solidFill>
            </a:endParaRPr>
          </a:p>
        </p:txBody>
      </p:sp>
      <p:sp>
        <p:nvSpPr>
          <p:cNvPr id="35" name="Rectangle 34">
            <a:extLst>
              <a:ext uri="{FF2B5EF4-FFF2-40B4-BE49-F238E27FC236}">
                <a16:creationId xmlns:a16="http://schemas.microsoft.com/office/drawing/2014/main" id="{2624E471-87CF-D98B-FC74-088C68FFFD93}"/>
              </a:ext>
            </a:extLst>
          </p:cNvPr>
          <p:cNvSpPr/>
          <p:nvPr/>
        </p:nvSpPr>
        <p:spPr>
          <a:xfrm>
            <a:off x="19170099" y="18074610"/>
            <a:ext cx="6019805" cy="2394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3"/>
                </a:solidFill>
              </a:ln>
              <a:solidFill>
                <a:schemeClr val="tx2"/>
              </a:solidFill>
            </a:endParaRPr>
          </a:p>
        </p:txBody>
      </p:sp>
      <p:sp>
        <p:nvSpPr>
          <p:cNvPr id="42" name="Rectangle 41">
            <a:extLst>
              <a:ext uri="{FF2B5EF4-FFF2-40B4-BE49-F238E27FC236}">
                <a16:creationId xmlns:a16="http://schemas.microsoft.com/office/drawing/2014/main" id="{3CEC88F6-E935-38A6-6F1B-F8939AE7E02D}"/>
              </a:ext>
            </a:extLst>
          </p:cNvPr>
          <p:cNvSpPr/>
          <p:nvPr/>
        </p:nvSpPr>
        <p:spPr>
          <a:xfrm>
            <a:off x="26177380" y="14017584"/>
            <a:ext cx="6975577" cy="5732338"/>
          </a:xfrm>
          <a:prstGeom prst="rect">
            <a:avLst/>
          </a:prstGeom>
        </p:spPr>
        <p:txBody>
          <a:bodyPr wrap="square">
            <a:spAutoFit/>
          </a:bodyPr>
          <a:lstStyle/>
          <a:p>
            <a:pPr marL="923903" lvl="1" indent="-457200">
              <a:buFont typeface="Arial" panose="020B0604020202020204" pitchFamily="34" charset="0"/>
              <a:buChar char="•"/>
            </a:pPr>
            <a:r>
              <a:rPr lang="en-US" sz="3054" dirty="0">
                <a:latin typeface="+mj-lt"/>
                <a:cs typeface="Times New Roman" panose="02020603050405020304" pitchFamily="18" charset="0"/>
              </a:rPr>
              <a:t>We imputed m = 5 datasets (really need ~100!) with  </a:t>
            </a:r>
            <a:r>
              <a:rPr lang="en-US" sz="3054" dirty="0" err="1">
                <a:latin typeface="Courier New" panose="02070309020205020404" pitchFamily="49" charset="0"/>
                <a:cs typeface="Courier New" panose="02070309020205020404" pitchFamily="49" charset="0"/>
              </a:rPr>
              <a:t>brm_multiple</a:t>
            </a:r>
            <a:r>
              <a:rPr lang="en-US" sz="3054" dirty="0">
                <a:latin typeface="Courier New" panose="02070309020205020404" pitchFamily="49" charset="0"/>
                <a:cs typeface="Courier New" panose="02070309020205020404" pitchFamily="49" charset="0"/>
              </a:rPr>
              <a:t> </a:t>
            </a:r>
            <a:r>
              <a:rPr lang="en-US" sz="3054" dirty="0">
                <a:latin typeface="+mj-lt"/>
                <a:cs typeface="Times New Roman" panose="02020603050405020304" pitchFamily="18" charset="0"/>
              </a:rPr>
              <a:t>to fit model</a:t>
            </a:r>
          </a:p>
          <a:p>
            <a:pPr marL="923903" lvl="1" indent="-457200">
              <a:buFont typeface="Arial" panose="020B0604020202020204" pitchFamily="34" charset="0"/>
              <a:buChar char="•"/>
            </a:pPr>
            <a:r>
              <a:rPr lang="en-US" sz="3054" dirty="0">
                <a:latin typeface="+mj-lt"/>
                <a:cs typeface="Times New Roman" panose="02020603050405020304" pitchFamily="18" charset="0"/>
              </a:rPr>
              <a:t>Pooling results of multiple imputed datasets combined the posterior draws of the sub-models</a:t>
            </a:r>
          </a:p>
          <a:p>
            <a:pPr marL="923903" lvl="1" indent="-457200">
              <a:buFont typeface="Arial" panose="020B0604020202020204" pitchFamily="34" charset="0"/>
              <a:buChar char="•"/>
            </a:pPr>
            <a:r>
              <a:rPr lang="en-US" sz="3054" dirty="0" err="1">
                <a:latin typeface="+mj-lt"/>
                <a:cs typeface="Times New Roman" panose="02020603050405020304" pitchFamily="18" charset="0"/>
              </a:rPr>
              <a:t>Rhat</a:t>
            </a:r>
            <a:r>
              <a:rPr lang="en-US" sz="3054" dirty="0">
                <a:latin typeface="+mj-lt"/>
                <a:cs typeface="Times New Roman" panose="02020603050405020304" pitchFamily="18" charset="0"/>
              </a:rPr>
              <a:t> values were high and ESS low indicating convergence problems (may be </a:t>
            </a:r>
            <a:r>
              <a:rPr lang="en-US" sz="3054" b="1" dirty="0">
                <a:latin typeface="+mj-lt"/>
                <a:cs typeface="Times New Roman" panose="02020603050405020304" pitchFamily="18" charset="0"/>
              </a:rPr>
              <a:t>false positives</a:t>
            </a:r>
            <a:r>
              <a:rPr lang="en-US" sz="3054" dirty="0">
                <a:latin typeface="+mj-lt"/>
                <a:cs typeface="Times New Roman" panose="02020603050405020304" pitchFamily="18" charset="0"/>
              </a:rPr>
              <a:t>, since chains of different sub-models may not overlay each other exactly, fitted to different data).</a:t>
            </a:r>
            <a:r>
              <a:rPr lang="en-US" sz="1600" dirty="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pic>
        <p:nvPicPr>
          <p:cNvPr id="49" name="Picture 48">
            <a:extLst>
              <a:ext uri="{FF2B5EF4-FFF2-40B4-BE49-F238E27FC236}">
                <a16:creationId xmlns:a16="http://schemas.microsoft.com/office/drawing/2014/main" id="{7FD4B205-DF88-C002-8927-29BBC0203C81}"/>
              </a:ext>
            </a:extLst>
          </p:cNvPr>
          <p:cNvPicPr>
            <a:picLocks noChangeAspect="1"/>
          </p:cNvPicPr>
          <p:nvPr/>
        </p:nvPicPr>
        <p:blipFill>
          <a:blip r:embed="rId9"/>
          <a:stretch>
            <a:fillRect/>
          </a:stretch>
        </p:blipFill>
        <p:spPr>
          <a:xfrm>
            <a:off x="26230987" y="19718512"/>
            <a:ext cx="5910700" cy="3273618"/>
          </a:xfrm>
          <a:prstGeom prst="rect">
            <a:avLst/>
          </a:prstGeom>
        </p:spPr>
      </p:pic>
      <p:sp>
        <p:nvSpPr>
          <p:cNvPr id="51" name="TextBox 50">
            <a:extLst>
              <a:ext uri="{FF2B5EF4-FFF2-40B4-BE49-F238E27FC236}">
                <a16:creationId xmlns:a16="http://schemas.microsoft.com/office/drawing/2014/main" id="{28745AE4-D973-B6CF-20CD-5CEC362CDB36}"/>
              </a:ext>
            </a:extLst>
          </p:cNvPr>
          <p:cNvSpPr txBox="1"/>
          <p:nvPr/>
        </p:nvSpPr>
        <p:spPr>
          <a:xfrm>
            <a:off x="26602852" y="22853569"/>
            <a:ext cx="5910700" cy="1031051"/>
          </a:xfrm>
          <a:prstGeom prst="rect">
            <a:avLst/>
          </a:prstGeom>
          <a:noFill/>
        </p:spPr>
        <p:txBody>
          <a:bodyPr wrap="square" rtlCol="0">
            <a:spAutoFit/>
          </a:bodyPr>
          <a:lstStyle/>
          <a:p>
            <a:pPr marL="457200" indent="-457200">
              <a:buFont typeface="Arial" panose="020B0604020202020204" pitchFamily="34" charset="0"/>
              <a:buChar char="•"/>
            </a:pPr>
            <a:r>
              <a:rPr lang="en-US" sz="3050" dirty="0"/>
              <a:t>But when summary run on each sub-model, they were fine!</a:t>
            </a:r>
            <a:endParaRPr lang="en-US" dirty="0"/>
          </a:p>
        </p:txBody>
      </p:sp>
      <p:sp>
        <p:nvSpPr>
          <p:cNvPr id="56" name="TextBox 55">
            <a:extLst>
              <a:ext uri="{FF2B5EF4-FFF2-40B4-BE49-F238E27FC236}">
                <a16:creationId xmlns:a16="http://schemas.microsoft.com/office/drawing/2014/main" id="{08A9EFAA-2CD6-87C3-98A1-3A033E9C22A0}"/>
              </a:ext>
            </a:extLst>
          </p:cNvPr>
          <p:cNvSpPr txBox="1"/>
          <p:nvPr/>
        </p:nvSpPr>
        <p:spPr>
          <a:xfrm>
            <a:off x="2689787" y="37258821"/>
            <a:ext cx="14401104" cy="561692"/>
          </a:xfrm>
          <a:prstGeom prst="rect">
            <a:avLst/>
          </a:prstGeom>
          <a:noFill/>
        </p:spPr>
        <p:txBody>
          <a:bodyPr wrap="square">
            <a:spAutoFit/>
          </a:bodyPr>
          <a:lstStyle/>
          <a:p>
            <a:r>
              <a:rPr lang="en-US" sz="3050" dirty="0"/>
              <a:t>https://</a:t>
            </a:r>
            <a:r>
              <a:rPr lang="en-US" sz="3050" dirty="0" err="1"/>
              <a:t>cran.r-project.org</a:t>
            </a:r>
            <a:r>
              <a:rPr lang="en-US" sz="3050" dirty="0"/>
              <a:t>/web/packages/brms/vignettes/</a:t>
            </a:r>
            <a:r>
              <a:rPr lang="en-US" sz="3050" dirty="0" err="1"/>
              <a:t>brms_missings.html</a:t>
            </a:r>
            <a:endParaRPr lang="en-US" sz="3050" dirty="0"/>
          </a:p>
        </p:txBody>
      </p:sp>
      <p:pic>
        <p:nvPicPr>
          <p:cNvPr id="31" name="Picture 30" descr="A black text on a white background&#10;&#10;Description automatically generated">
            <a:extLst>
              <a:ext uri="{FF2B5EF4-FFF2-40B4-BE49-F238E27FC236}">
                <a16:creationId xmlns:a16="http://schemas.microsoft.com/office/drawing/2014/main" id="{A05651BD-D430-C253-6E02-3185AFD8B361}"/>
              </a:ext>
            </a:extLst>
          </p:cNvPr>
          <p:cNvPicPr>
            <a:picLocks noChangeAspect="1"/>
          </p:cNvPicPr>
          <p:nvPr/>
        </p:nvPicPr>
        <p:blipFill>
          <a:blip r:embed="rId10"/>
          <a:stretch>
            <a:fillRect/>
          </a:stretch>
        </p:blipFill>
        <p:spPr>
          <a:xfrm>
            <a:off x="6236431" y="20248514"/>
            <a:ext cx="7307816" cy="1429790"/>
          </a:xfrm>
          <a:prstGeom prst="rect">
            <a:avLst/>
          </a:prstGeom>
        </p:spPr>
      </p:pic>
      <p:pic>
        <p:nvPicPr>
          <p:cNvPr id="36" name="Picture 35" descr="A close-up of black text&#10;&#10;Description automatically generated">
            <a:extLst>
              <a:ext uri="{FF2B5EF4-FFF2-40B4-BE49-F238E27FC236}">
                <a16:creationId xmlns:a16="http://schemas.microsoft.com/office/drawing/2014/main" id="{D730D150-A99F-F319-BB80-0415DA221D03}"/>
              </a:ext>
            </a:extLst>
          </p:cNvPr>
          <p:cNvPicPr>
            <a:picLocks noChangeAspect="1"/>
          </p:cNvPicPr>
          <p:nvPr/>
        </p:nvPicPr>
        <p:blipFill>
          <a:blip r:embed="rId11"/>
          <a:stretch>
            <a:fillRect/>
          </a:stretch>
        </p:blipFill>
        <p:spPr>
          <a:xfrm>
            <a:off x="6236431" y="21762545"/>
            <a:ext cx="4871975" cy="1963897"/>
          </a:xfrm>
          <a:prstGeom prst="rect">
            <a:avLst/>
          </a:prstGeom>
        </p:spPr>
      </p:pic>
      <p:pic>
        <p:nvPicPr>
          <p:cNvPr id="40" name="Picture 39">
            <a:extLst>
              <a:ext uri="{FF2B5EF4-FFF2-40B4-BE49-F238E27FC236}">
                <a16:creationId xmlns:a16="http://schemas.microsoft.com/office/drawing/2014/main" id="{561C5FE4-9249-2A41-BA37-044223A59553}"/>
              </a:ext>
            </a:extLst>
          </p:cNvPr>
          <p:cNvPicPr>
            <a:picLocks noChangeAspect="1"/>
          </p:cNvPicPr>
          <p:nvPr/>
        </p:nvPicPr>
        <p:blipFill>
          <a:blip r:embed="rId12"/>
          <a:stretch>
            <a:fillRect/>
          </a:stretch>
        </p:blipFill>
        <p:spPr>
          <a:xfrm>
            <a:off x="5729836" y="23687905"/>
            <a:ext cx="12240150" cy="1224015"/>
          </a:xfrm>
          <a:prstGeom prst="rect">
            <a:avLst/>
          </a:prstGeom>
        </p:spPr>
      </p:pic>
      <p:pic>
        <p:nvPicPr>
          <p:cNvPr id="46" name="Picture 45" descr="A close-up of a sign&#10;&#10;Description automatically generated">
            <a:extLst>
              <a:ext uri="{FF2B5EF4-FFF2-40B4-BE49-F238E27FC236}">
                <a16:creationId xmlns:a16="http://schemas.microsoft.com/office/drawing/2014/main" id="{347A5C05-6D0D-4C91-4004-8A9B47776A65}"/>
              </a:ext>
            </a:extLst>
          </p:cNvPr>
          <p:cNvPicPr>
            <a:picLocks noChangeAspect="1"/>
          </p:cNvPicPr>
          <p:nvPr/>
        </p:nvPicPr>
        <p:blipFill>
          <a:blip r:embed="rId13"/>
          <a:stretch>
            <a:fillRect/>
          </a:stretch>
        </p:blipFill>
        <p:spPr>
          <a:xfrm>
            <a:off x="22388997" y="25319142"/>
            <a:ext cx="4213855" cy="1517319"/>
          </a:xfrm>
          <a:prstGeom prst="rect">
            <a:avLst/>
          </a:prstGeom>
        </p:spPr>
      </p:pic>
      <p:pic>
        <p:nvPicPr>
          <p:cNvPr id="55" name="Picture 54">
            <a:extLst>
              <a:ext uri="{FF2B5EF4-FFF2-40B4-BE49-F238E27FC236}">
                <a16:creationId xmlns:a16="http://schemas.microsoft.com/office/drawing/2014/main" id="{6B5E7224-EDDA-1134-23DC-69FF0ED4CC0D}"/>
              </a:ext>
            </a:extLst>
          </p:cNvPr>
          <p:cNvPicPr>
            <a:picLocks noChangeAspect="1"/>
          </p:cNvPicPr>
          <p:nvPr/>
        </p:nvPicPr>
        <p:blipFill>
          <a:blip r:embed="rId14"/>
          <a:stretch>
            <a:fillRect/>
          </a:stretch>
        </p:blipFill>
        <p:spPr>
          <a:xfrm>
            <a:off x="21433156" y="26671507"/>
            <a:ext cx="12074928" cy="1454348"/>
          </a:xfrm>
          <a:prstGeom prst="rect">
            <a:avLst/>
          </a:prstGeom>
        </p:spPr>
      </p:pic>
      <p:sp>
        <p:nvSpPr>
          <p:cNvPr id="60" name="TextBox 59">
            <a:extLst>
              <a:ext uri="{FF2B5EF4-FFF2-40B4-BE49-F238E27FC236}">
                <a16:creationId xmlns:a16="http://schemas.microsoft.com/office/drawing/2014/main" id="{613C2190-55DE-4ECE-ACBA-8B99338B994D}"/>
              </a:ext>
            </a:extLst>
          </p:cNvPr>
          <p:cNvSpPr txBox="1"/>
          <p:nvPr/>
        </p:nvSpPr>
        <p:spPr>
          <a:xfrm>
            <a:off x="11482860" y="21207799"/>
            <a:ext cx="7179122" cy="2908489"/>
          </a:xfrm>
          <a:prstGeom prst="rect">
            <a:avLst/>
          </a:prstGeom>
          <a:noFill/>
        </p:spPr>
        <p:txBody>
          <a:bodyPr wrap="square" rtlCol="0">
            <a:spAutoFit/>
          </a:bodyPr>
          <a:lstStyle/>
          <a:p>
            <a:pPr marL="457200" indent="-457200">
              <a:buFont typeface="Arial" panose="020B0604020202020204" pitchFamily="34" charset="0"/>
              <a:buChar char="•"/>
            </a:pPr>
            <a:r>
              <a:rPr lang="en-US" sz="3050" dirty="0"/>
              <a:t>Dropped Underlying Conditions (Missing data for 95% of </a:t>
            </a:r>
            <a:r>
              <a:rPr lang="en-US" sz="3050" dirty="0" err="1"/>
              <a:t>obs</a:t>
            </a:r>
            <a:r>
              <a:rPr lang="en-US" sz="3050" dirty="0"/>
              <a:t>)</a:t>
            </a:r>
          </a:p>
          <a:p>
            <a:pPr marL="457200" indent="-457200">
              <a:buFont typeface="Arial" panose="020B0604020202020204" pitchFamily="34" charset="0"/>
              <a:buChar char="•"/>
            </a:pPr>
            <a:r>
              <a:rPr lang="en-US" sz="3050" dirty="0"/>
              <a:t>Dropped Symptoms (95% of </a:t>
            </a:r>
            <a:r>
              <a:rPr lang="en-US" sz="3050" dirty="0" err="1"/>
              <a:t>obs</a:t>
            </a:r>
            <a:r>
              <a:rPr lang="en-US" sz="3050" dirty="0"/>
              <a:t> had symptoms, and literature says that symptoms are not a good predictor of severity </a:t>
            </a:r>
            <a:r>
              <a:rPr lang="en-US" sz="3050" b="1" dirty="0"/>
              <a:t>(need citation)</a:t>
            </a:r>
            <a:endParaRPr lang="en-US" sz="3050" dirty="0"/>
          </a:p>
        </p:txBody>
      </p:sp>
      <p:pic>
        <p:nvPicPr>
          <p:cNvPr id="67" name="Picture 66" descr="A graph with black and white lines&#10;&#10;Description automatically generated">
            <a:extLst>
              <a:ext uri="{FF2B5EF4-FFF2-40B4-BE49-F238E27FC236}">
                <a16:creationId xmlns:a16="http://schemas.microsoft.com/office/drawing/2014/main" id="{FC8A4AC8-57DA-3DAF-346F-2B4A874166EB}"/>
              </a:ext>
            </a:extLst>
          </p:cNvPr>
          <p:cNvPicPr>
            <a:picLocks noChangeAspect="1"/>
          </p:cNvPicPr>
          <p:nvPr/>
        </p:nvPicPr>
        <p:blipFill>
          <a:blip r:embed="rId15"/>
          <a:stretch>
            <a:fillRect/>
          </a:stretch>
        </p:blipFill>
        <p:spPr>
          <a:xfrm>
            <a:off x="2701124" y="29732376"/>
            <a:ext cx="6368364" cy="3918993"/>
          </a:xfrm>
          <a:prstGeom prst="rect">
            <a:avLst/>
          </a:prstGeom>
        </p:spPr>
      </p:pic>
      <p:pic>
        <p:nvPicPr>
          <p:cNvPr id="69" name="Picture 68" descr="A graph with a blue line&#10;&#10;Description automatically generated">
            <a:extLst>
              <a:ext uri="{FF2B5EF4-FFF2-40B4-BE49-F238E27FC236}">
                <a16:creationId xmlns:a16="http://schemas.microsoft.com/office/drawing/2014/main" id="{7D5A26DE-45D0-411D-6073-D4C177E42747}"/>
              </a:ext>
            </a:extLst>
          </p:cNvPr>
          <p:cNvPicPr>
            <a:picLocks noChangeAspect="1"/>
          </p:cNvPicPr>
          <p:nvPr/>
        </p:nvPicPr>
        <p:blipFill>
          <a:blip r:embed="rId16"/>
          <a:stretch>
            <a:fillRect/>
          </a:stretch>
        </p:blipFill>
        <p:spPr>
          <a:xfrm>
            <a:off x="9450317" y="29723308"/>
            <a:ext cx="6368365" cy="3908165"/>
          </a:xfrm>
          <a:prstGeom prst="rect">
            <a:avLst/>
          </a:prstGeom>
        </p:spPr>
      </p:pic>
      <p:pic>
        <p:nvPicPr>
          <p:cNvPr id="15" name="Picture 14">
            <a:extLst>
              <a:ext uri="{FF2B5EF4-FFF2-40B4-BE49-F238E27FC236}">
                <a16:creationId xmlns:a16="http://schemas.microsoft.com/office/drawing/2014/main" id="{4E2B81BC-1FD1-F01C-DFE3-F285FB998B06}"/>
              </a:ext>
            </a:extLst>
          </p:cNvPr>
          <p:cNvPicPr>
            <a:picLocks noChangeAspect="1"/>
          </p:cNvPicPr>
          <p:nvPr/>
        </p:nvPicPr>
        <p:blipFill>
          <a:blip r:embed="rId17"/>
          <a:stretch>
            <a:fillRect/>
          </a:stretch>
        </p:blipFill>
        <p:spPr>
          <a:xfrm>
            <a:off x="19136392" y="28738008"/>
            <a:ext cx="12363065" cy="1167486"/>
          </a:xfrm>
          <a:prstGeom prst="rect">
            <a:avLst/>
          </a:prstGeom>
        </p:spPr>
      </p:pic>
      <p:sp>
        <p:nvSpPr>
          <p:cNvPr id="16" name="TextBox 15">
            <a:extLst>
              <a:ext uri="{FF2B5EF4-FFF2-40B4-BE49-F238E27FC236}">
                <a16:creationId xmlns:a16="http://schemas.microsoft.com/office/drawing/2014/main" id="{6B788D3C-F00A-2A76-725C-5775069CD8BE}"/>
              </a:ext>
            </a:extLst>
          </p:cNvPr>
          <p:cNvSpPr txBox="1"/>
          <p:nvPr/>
        </p:nvSpPr>
        <p:spPr>
          <a:xfrm>
            <a:off x="19157764" y="27996400"/>
            <a:ext cx="3223071" cy="561692"/>
          </a:xfrm>
          <a:prstGeom prst="rect">
            <a:avLst/>
          </a:prstGeom>
          <a:noFill/>
        </p:spPr>
        <p:txBody>
          <a:bodyPr wrap="square" rtlCol="0">
            <a:spAutoFit/>
          </a:bodyPr>
          <a:lstStyle/>
          <a:p>
            <a:r>
              <a:rPr lang="en-US" sz="3050" dirty="0"/>
              <a:t>Model Summary</a:t>
            </a:r>
          </a:p>
        </p:txBody>
      </p:sp>
      <p:pic>
        <p:nvPicPr>
          <p:cNvPr id="17" name="Picture 16" descr="A screenshot of a data&#10;&#10;Description automatically generated">
            <a:extLst>
              <a:ext uri="{FF2B5EF4-FFF2-40B4-BE49-F238E27FC236}">
                <a16:creationId xmlns:a16="http://schemas.microsoft.com/office/drawing/2014/main" id="{B26C3502-6580-E651-C75B-1E989EA9C35C}"/>
              </a:ext>
            </a:extLst>
          </p:cNvPr>
          <p:cNvPicPr>
            <a:picLocks noChangeAspect="1"/>
          </p:cNvPicPr>
          <p:nvPr/>
        </p:nvPicPr>
        <p:blipFill>
          <a:blip r:embed="rId18"/>
          <a:stretch>
            <a:fillRect/>
          </a:stretch>
        </p:blipFill>
        <p:spPr>
          <a:xfrm>
            <a:off x="19595041" y="30111925"/>
            <a:ext cx="10259739" cy="5036409"/>
          </a:xfrm>
          <a:prstGeom prst="rect">
            <a:avLst/>
          </a:prstGeom>
        </p:spPr>
      </p:pic>
      <p:sp>
        <p:nvSpPr>
          <p:cNvPr id="18" name="Rectangle 17">
            <a:extLst>
              <a:ext uri="{FF2B5EF4-FFF2-40B4-BE49-F238E27FC236}">
                <a16:creationId xmlns:a16="http://schemas.microsoft.com/office/drawing/2014/main" id="{6B3A98B8-DF44-1929-0943-D87234B319A6}"/>
              </a:ext>
            </a:extLst>
          </p:cNvPr>
          <p:cNvSpPr/>
          <p:nvPr/>
        </p:nvSpPr>
        <p:spPr>
          <a:xfrm>
            <a:off x="34414477" y="8150537"/>
            <a:ext cx="14838218" cy="1032334"/>
          </a:xfrm>
          <a:prstGeom prst="rect">
            <a:avLst/>
          </a:prstGeom>
        </p:spPr>
        <p:txBody>
          <a:bodyPr wrap="square">
            <a:spAutoFit/>
          </a:bodyPr>
          <a:lstStyle/>
          <a:p>
            <a:pPr marL="933406" indent="-451550">
              <a:buFont typeface="Arial" pitchFamily="34" charset="0"/>
              <a:buChar char="•"/>
            </a:pPr>
            <a:r>
              <a:rPr lang="en-US" sz="3054" dirty="0">
                <a:latin typeface="+mj-lt"/>
                <a:cs typeface="Times New Roman" panose="02020603050405020304" pitchFamily="18" charset="0"/>
              </a:rPr>
              <a:t>We used the mean to compare how well each model fit the observed data</a:t>
            </a:r>
          </a:p>
          <a:p>
            <a:pPr marL="481856"/>
            <a:r>
              <a:rPr lang="en-US" sz="3054" b="1" dirty="0">
                <a:latin typeface="+mj-lt"/>
                <a:cs typeface="Times New Roman" panose="02020603050405020304" pitchFamily="18" charset="0"/>
              </a:rPr>
              <a:t>Base Model (hospitalized(binary) ~ age group + race)</a:t>
            </a:r>
          </a:p>
        </p:txBody>
      </p:sp>
      <p:pic>
        <p:nvPicPr>
          <p:cNvPr id="22" name="Picture 21" descr="A graph of a graph of a number of numbers&#10;&#10;Description automatically generated with medium confidence">
            <a:extLst>
              <a:ext uri="{FF2B5EF4-FFF2-40B4-BE49-F238E27FC236}">
                <a16:creationId xmlns:a16="http://schemas.microsoft.com/office/drawing/2014/main" id="{90FF268F-1CA9-D059-8F40-74FB65538707}"/>
              </a:ext>
            </a:extLst>
          </p:cNvPr>
          <p:cNvPicPr>
            <a:picLocks noChangeAspect="1"/>
          </p:cNvPicPr>
          <p:nvPr/>
        </p:nvPicPr>
        <p:blipFill>
          <a:blip r:embed="rId19"/>
          <a:stretch>
            <a:fillRect/>
          </a:stretch>
        </p:blipFill>
        <p:spPr>
          <a:xfrm>
            <a:off x="34746608" y="9221743"/>
            <a:ext cx="11717671" cy="4186576"/>
          </a:xfrm>
          <a:prstGeom prst="rect">
            <a:avLst/>
          </a:prstGeom>
        </p:spPr>
      </p:pic>
      <p:pic>
        <p:nvPicPr>
          <p:cNvPr id="24" name="Picture 23" descr="A graph of a number of data&#10;&#10;Description automatically generated with medium confidence">
            <a:extLst>
              <a:ext uri="{FF2B5EF4-FFF2-40B4-BE49-F238E27FC236}">
                <a16:creationId xmlns:a16="http://schemas.microsoft.com/office/drawing/2014/main" id="{E270B8C5-399C-6C66-D0D0-D2E2D733BB2F}"/>
              </a:ext>
            </a:extLst>
          </p:cNvPr>
          <p:cNvPicPr>
            <a:picLocks noChangeAspect="1"/>
          </p:cNvPicPr>
          <p:nvPr/>
        </p:nvPicPr>
        <p:blipFill>
          <a:blip r:embed="rId20"/>
          <a:stretch>
            <a:fillRect/>
          </a:stretch>
        </p:blipFill>
        <p:spPr>
          <a:xfrm>
            <a:off x="34746608" y="14167926"/>
            <a:ext cx="12274923" cy="3973101"/>
          </a:xfrm>
          <a:prstGeom prst="rect">
            <a:avLst/>
          </a:prstGeom>
        </p:spPr>
      </p:pic>
      <p:pic>
        <p:nvPicPr>
          <p:cNvPr id="32" name="Picture 31" descr="A map of the united states&#10;&#10;Description automatically generated">
            <a:extLst>
              <a:ext uri="{FF2B5EF4-FFF2-40B4-BE49-F238E27FC236}">
                <a16:creationId xmlns:a16="http://schemas.microsoft.com/office/drawing/2014/main" id="{C715AAD6-0D02-3C73-A4E1-3480F5915B5D}"/>
              </a:ext>
            </a:extLst>
          </p:cNvPr>
          <p:cNvPicPr>
            <a:picLocks noChangeAspect="1"/>
          </p:cNvPicPr>
          <p:nvPr/>
        </p:nvPicPr>
        <p:blipFill>
          <a:blip r:embed="rId21"/>
          <a:stretch>
            <a:fillRect/>
          </a:stretch>
        </p:blipFill>
        <p:spPr>
          <a:xfrm>
            <a:off x="33822475" y="26552800"/>
            <a:ext cx="10647966" cy="4743888"/>
          </a:xfrm>
          <a:prstGeom prst="rect">
            <a:avLst/>
          </a:prstGeom>
        </p:spPr>
      </p:pic>
      <p:pic>
        <p:nvPicPr>
          <p:cNvPr id="41" name="Picture 40" descr="A screenshot of a computer&#10;&#10;Description automatically generated">
            <a:extLst>
              <a:ext uri="{FF2B5EF4-FFF2-40B4-BE49-F238E27FC236}">
                <a16:creationId xmlns:a16="http://schemas.microsoft.com/office/drawing/2014/main" id="{3D020BE2-4474-80CB-9892-AAD18C3C67C1}"/>
              </a:ext>
            </a:extLst>
          </p:cNvPr>
          <p:cNvPicPr>
            <a:picLocks noChangeAspect="1"/>
          </p:cNvPicPr>
          <p:nvPr/>
        </p:nvPicPr>
        <p:blipFill>
          <a:blip r:embed="rId22"/>
          <a:stretch>
            <a:fillRect/>
          </a:stretch>
        </p:blipFill>
        <p:spPr>
          <a:xfrm>
            <a:off x="44470441" y="26212540"/>
            <a:ext cx="6418800" cy="4084691"/>
          </a:xfrm>
          <a:prstGeom prst="rect">
            <a:avLst/>
          </a:prstGeom>
        </p:spPr>
      </p:pic>
      <p:pic>
        <p:nvPicPr>
          <p:cNvPr id="52" name="Picture 51">
            <a:extLst>
              <a:ext uri="{FF2B5EF4-FFF2-40B4-BE49-F238E27FC236}">
                <a16:creationId xmlns:a16="http://schemas.microsoft.com/office/drawing/2014/main" id="{51963A4C-0FE3-0643-6EEB-95596B889E97}"/>
              </a:ext>
            </a:extLst>
          </p:cNvPr>
          <p:cNvPicPr>
            <a:picLocks noChangeAspect="1"/>
          </p:cNvPicPr>
          <p:nvPr/>
        </p:nvPicPr>
        <p:blipFill>
          <a:blip r:embed="rId23"/>
          <a:stretch>
            <a:fillRect/>
          </a:stretch>
        </p:blipFill>
        <p:spPr>
          <a:xfrm>
            <a:off x="13401090" y="20379958"/>
            <a:ext cx="2765554" cy="853566"/>
          </a:xfrm>
          <a:prstGeom prst="rect">
            <a:avLst/>
          </a:prstGeom>
        </p:spPr>
      </p:pic>
      <p:pic>
        <p:nvPicPr>
          <p:cNvPr id="58" name="Picture 57">
            <a:extLst>
              <a:ext uri="{FF2B5EF4-FFF2-40B4-BE49-F238E27FC236}">
                <a16:creationId xmlns:a16="http://schemas.microsoft.com/office/drawing/2014/main" id="{5B0F9A5A-602F-0862-F00F-F1E573F0618F}"/>
              </a:ext>
            </a:extLst>
          </p:cNvPr>
          <p:cNvPicPr>
            <a:picLocks noChangeAspect="1"/>
          </p:cNvPicPr>
          <p:nvPr/>
        </p:nvPicPr>
        <p:blipFill>
          <a:blip r:embed="rId23"/>
          <a:stretch>
            <a:fillRect/>
          </a:stretch>
        </p:blipFill>
        <p:spPr>
          <a:xfrm>
            <a:off x="27372381" y="25229343"/>
            <a:ext cx="2765554" cy="853566"/>
          </a:xfrm>
          <a:prstGeom prst="rect">
            <a:avLst/>
          </a:prstGeom>
        </p:spPr>
      </p:pic>
      <p:pic>
        <p:nvPicPr>
          <p:cNvPr id="39" name="Picture 38" descr="A graph of different sizes and colors&#10;&#10;Description automatically generated with medium confidence">
            <a:extLst>
              <a:ext uri="{FF2B5EF4-FFF2-40B4-BE49-F238E27FC236}">
                <a16:creationId xmlns:a16="http://schemas.microsoft.com/office/drawing/2014/main" id="{22145AED-3578-B3D7-8DFF-AF327594FCB4}"/>
              </a:ext>
            </a:extLst>
          </p:cNvPr>
          <p:cNvPicPr>
            <a:picLocks noChangeAspect="1"/>
          </p:cNvPicPr>
          <p:nvPr/>
        </p:nvPicPr>
        <p:blipFill>
          <a:blip r:embed="rId24"/>
          <a:stretch>
            <a:fillRect/>
          </a:stretch>
        </p:blipFill>
        <p:spPr>
          <a:xfrm>
            <a:off x="42215098" y="21233524"/>
            <a:ext cx="5879370" cy="3628411"/>
          </a:xfrm>
          <a:prstGeom prst="rect">
            <a:avLst/>
          </a:prstGeom>
        </p:spPr>
      </p:pic>
      <p:pic>
        <p:nvPicPr>
          <p:cNvPr id="61" name="Picture 60" descr="A graph of different sizes of lines&#10;&#10;Description automatically generated with medium confidence">
            <a:extLst>
              <a:ext uri="{FF2B5EF4-FFF2-40B4-BE49-F238E27FC236}">
                <a16:creationId xmlns:a16="http://schemas.microsoft.com/office/drawing/2014/main" id="{2EE4F7C8-0272-9CDB-60D7-5BF9DB31884E}"/>
              </a:ext>
            </a:extLst>
          </p:cNvPr>
          <p:cNvPicPr>
            <a:picLocks noChangeAspect="1"/>
          </p:cNvPicPr>
          <p:nvPr/>
        </p:nvPicPr>
        <p:blipFill>
          <a:blip r:embed="rId25"/>
          <a:stretch>
            <a:fillRect/>
          </a:stretch>
        </p:blipFill>
        <p:spPr>
          <a:xfrm>
            <a:off x="35343654" y="21152595"/>
            <a:ext cx="5879370" cy="3628411"/>
          </a:xfrm>
          <a:prstGeom prst="rect">
            <a:avLst/>
          </a:prstGeom>
        </p:spPr>
      </p:pic>
      <p:sp>
        <p:nvSpPr>
          <p:cNvPr id="63" name="TextBox 62">
            <a:extLst>
              <a:ext uri="{FF2B5EF4-FFF2-40B4-BE49-F238E27FC236}">
                <a16:creationId xmlns:a16="http://schemas.microsoft.com/office/drawing/2014/main" id="{F4ECC765-DA64-1FE2-E866-3C76626377F2}"/>
              </a:ext>
            </a:extLst>
          </p:cNvPr>
          <p:cNvSpPr txBox="1"/>
          <p:nvPr/>
        </p:nvSpPr>
        <p:spPr>
          <a:xfrm>
            <a:off x="36149280" y="20625729"/>
            <a:ext cx="11945188" cy="553998"/>
          </a:xfrm>
          <a:prstGeom prst="rect">
            <a:avLst/>
          </a:prstGeom>
          <a:noFill/>
        </p:spPr>
        <p:txBody>
          <a:bodyPr wrap="square" rtlCol="0">
            <a:spAutoFit/>
          </a:bodyPr>
          <a:lstStyle/>
          <a:p>
            <a:r>
              <a:rPr lang="en-US" sz="3000" b="1" dirty="0"/>
              <a:t>Base Model</a:t>
            </a:r>
            <a:r>
              <a:rPr lang="en-US" sz="3000" dirty="0"/>
              <a:t>			</a:t>
            </a:r>
            <a:r>
              <a:rPr lang="en-US" sz="3000" b="1" dirty="0"/>
              <a:t>Hierarchical Model</a:t>
            </a:r>
          </a:p>
        </p:txBody>
      </p:sp>
      <p:pic>
        <p:nvPicPr>
          <p:cNvPr id="70" name="Picture 69">
            <a:extLst>
              <a:ext uri="{FF2B5EF4-FFF2-40B4-BE49-F238E27FC236}">
                <a16:creationId xmlns:a16="http://schemas.microsoft.com/office/drawing/2014/main" id="{9C9A5C35-3C1C-E298-B9B0-5065EBE01F8A}"/>
              </a:ext>
            </a:extLst>
          </p:cNvPr>
          <p:cNvPicPr>
            <a:picLocks noChangeAspect="1"/>
          </p:cNvPicPr>
          <p:nvPr/>
        </p:nvPicPr>
        <p:blipFill>
          <a:blip r:embed="rId26"/>
          <a:stretch>
            <a:fillRect/>
          </a:stretch>
        </p:blipFill>
        <p:spPr>
          <a:xfrm>
            <a:off x="19188149" y="8060370"/>
            <a:ext cx="6989231" cy="4313354"/>
          </a:xfrm>
          <a:prstGeom prst="rect">
            <a:avLst/>
          </a:prstGeom>
        </p:spPr>
      </p:pic>
    </p:spTree>
  </p:cSld>
  <p:clrMapOvr>
    <a:masterClrMapping/>
  </p:clrMapOvr>
  <p:extLst>
    <p:ext uri="{6950BFC3-D8DA-4A85-94F7-54DA5524770B}">
      <p188:commentRel xmlns:p188="http://schemas.microsoft.com/office/powerpoint/2018/8/main" r:id="rId3"/>
    </p:ext>
  </p:extLs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apstone: Identifying the impact of advisor review on the quality of student scholarly writing&amp;#x0D;&amp;#x0A;Colleen Burnham MBA,&quot;/&gt;&lt;property id=&quot;20307&quot; value=&quot;256&quot;/&gt;&lt;/object&gt;&lt;/object&gt;&lt;/object&gt;&lt;/database&gt;"/>
  <p:tag name="SECTOMILLISECCONVERTED" val="1"/>
</p:tagLst>
</file>

<file path=ppt/theme/theme1.xml><?xml version="1.0" encoding="utf-8"?>
<a:theme xmlns:a="http://schemas.openxmlformats.org/drawingml/2006/main" name="UMMS-pptx-templateUM-0096_PPT_duallogo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4f41ae97-5a6c-4458-bb1f-235b5f3b5d6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751B041C886E142A4CB6BC50AABCCA6" ma:contentTypeVersion="13" ma:contentTypeDescription="Create a new document." ma:contentTypeScope="" ma:versionID="ae8447eb39958e733236cd72149919b1">
  <xsd:schema xmlns:xsd="http://www.w3.org/2001/XMLSchema" xmlns:xs="http://www.w3.org/2001/XMLSchema" xmlns:p="http://schemas.microsoft.com/office/2006/metadata/properties" xmlns:ns3="4f41ae97-5a6c-4458-bb1f-235b5f3b5d68" xmlns:ns4="8802567b-aa87-48e0-ac05-b6cac22ca2ed" targetNamespace="http://schemas.microsoft.com/office/2006/metadata/properties" ma:root="true" ma:fieldsID="aac98df62b6e875c010c3475f39038b6" ns3:_="" ns4:_="">
    <xsd:import namespace="4f41ae97-5a6c-4458-bb1f-235b5f3b5d68"/>
    <xsd:import namespace="8802567b-aa87-48e0-ac05-b6cac22ca2ed"/>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ObjectDetectorVersions" minOccurs="0"/>
                <xsd:element ref="ns3:MediaServiceGenerationTime" minOccurs="0"/>
                <xsd:element ref="ns3:MediaServiceEventHashCode" minOccurs="0"/>
                <xsd:element ref="ns3:MediaServiceSystemTags"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41ae97-5a6c-4458-bb1f-235b5f3b5d68"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SystemTags" ma:index="18" nillable="true" ma:displayName="MediaServiceSystemTags" ma:hidden="true" ma:internalName="MediaServiceSystemTags" ma:readOnly="true">
      <xsd:simpleType>
        <xsd:restriction base="dms:Note"/>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802567b-aa87-48e0-ac05-b6cac22ca2ed"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D1ED908-36CA-47DE-9D02-6709ABA06A3B}">
  <ds:schemaRefs>
    <ds:schemaRef ds:uri="http://schemas.microsoft.com/sharepoint/v3/contenttype/forms"/>
  </ds:schemaRefs>
</ds:datastoreItem>
</file>

<file path=customXml/itemProps2.xml><?xml version="1.0" encoding="utf-8"?>
<ds:datastoreItem xmlns:ds="http://schemas.openxmlformats.org/officeDocument/2006/customXml" ds:itemID="{C3D6C4CD-CFA3-41A1-A9D1-BFAF122A51A5}">
  <ds:schemaRefs>
    <ds:schemaRef ds:uri="http://purl.org/dc/elements/1.1/"/>
    <ds:schemaRef ds:uri="http://purl.org/dc/terms/"/>
    <ds:schemaRef ds:uri="4f41ae97-5a6c-4458-bb1f-235b5f3b5d68"/>
    <ds:schemaRef ds:uri="http://purl.org/dc/dcmitype/"/>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8802567b-aa87-48e0-ac05-b6cac22ca2ed"/>
    <ds:schemaRef ds:uri="http://schemas.microsoft.com/office/2006/metadata/properties"/>
  </ds:schemaRefs>
</ds:datastoreItem>
</file>

<file path=customXml/itemProps3.xml><?xml version="1.0" encoding="utf-8"?>
<ds:datastoreItem xmlns:ds="http://schemas.openxmlformats.org/officeDocument/2006/customXml" ds:itemID="{8774136C-BD9E-4C16-A065-F64F959C2E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41ae97-5a6c-4458-bb1f-235b5f3b5d68"/>
    <ds:schemaRef ds:uri="8802567b-aa87-48e0-ac05-b6cac22ca2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UMMS-pptx-templateUM-0096_PPT_duallogoB</Template>
  <TotalTime>4834</TotalTime>
  <Words>687</Words>
  <Application>Microsoft Macintosh PowerPoint</Application>
  <PresentationFormat>Custom</PresentationFormat>
  <Paragraphs>62</Paragraphs>
  <Slides>1</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1" baseType="lpstr">
      <vt:lpstr>Arial</vt:lpstr>
      <vt:lpstr>Calibri</vt:lpstr>
      <vt:lpstr>Courier New</vt:lpstr>
      <vt:lpstr>Frutiger LT Std 45 Light</vt:lpstr>
      <vt:lpstr>Frutiger LT Std 55 Roman</vt:lpstr>
      <vt:lpstr>Sabon</vt:lpstr>
      <vt:lpstr>Sabon LT Std</vt:lpstr>
      <vt:lpstr>Times New Roman</vt:lpstr>
      <vt:lpstr>UMMS-pptx-templateUM-0096_PPT_duallogoB</vt:lpstr>
      <vt:lpstr>Equation</vt:lpstr>
      <vt:lpstr>Hospitalization Prediction Modeling for COVID Luke Wilsen, Alexander Ruse, Ben Gerber</vt:lpstr>
    </vt:vector>
  </TitlesOfParts>
  <Company>UMASS Medical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Flexible Clinical Experiences:  Self-selected Learning Opportunities for Third Year Students to Focus Their Medical Education</dc:title>
  <dc:creator>Molly Wolf</dc:creator>
  <cp:lastModifiedBy>Luke Wilsen</cp:lastModifiedBy>
  <cp:revision>180</cp:revision>
  <cp:lastPrinted>2015-04-03T13:40:10Z</cp:lastPrinted>
  <dcterms:created xsi:type="dcterms:W3CDTF">2012-10-15T23:53:13Z</dcterms:created>
  <dcterms:modified xsi:type="dcterms:W3CDTF">2024-12-05T16:49:07Z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0x0101009751B041C886E142A4CB6BC50AABCCA6</vt:lpwstr>
  </property>
  <property fmtid="{D5CDD505-2E9C-101B-9397-08002B2CF9AE}" pid="3" name="MediaServiceImageTags">
    <vt:lpwstr/>
  </property>
</Properties>
</file>