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69" autoAdjust="0"/>
    <p:restoredTop sz="96238" autoAdjust="0"/>
  </p:normalViewPr>
  <p:slideViewPr>
    <p:cSldViewPr snapToGrid="0" snapToObjects="1">
      <p:cViewPr>
        <p:scale>
          <a:sx n="35" d="100"/>
          <a:sy n="35" d="100"/>
        </p:scale>
        <p:origin x="-1478" y="-413"/>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583" hash="3103544310"/>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12/3/2024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12/3/2024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2" y="34875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73346" y="25212865"/>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795989" y="32988414"/>
            <a:ext cx="14838218" cy="522899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00" b="0" i="0" u="none" strike="noStrike" dirty="0">
                <a:solidFill>
                  <a:srgbClr val="000000"/>
                </a:solidFill>
                <a:effectLst/>
                <a:latin typeface="+mj-lt"/>
              </a:rPr>
              <a:t>When we combined the models trained on multiple imputed datasets, they performed poorly, indicating that our model could be overly sensitive to the specific data patterns introduced during imputation. Consequently, the imputed models fail to generalize well to the underlying data structure.</a:t>
            </a:r>
            <a:endParaRPr lang="en-US" sz="3000" dirty="0">
              <a:latin typeface="+mj-lt"/>
              <a:cs typeface="Times New Roman" panose="02020603050405020304" pitchFamily="18" charset="0"/>
            </a:endParaRP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a:p>
            <a:pPr marL="475794"/>
            <a:r>
              <a:rPr lang="en-US" sz="1400" b="0" dirty="0">
                <a:latin typeface="Courier New" panose="02070309020205020404" pitchFamily="49" charset="0"/>
                <a:cs typeface="Courier New" panose="02070309020205020404" pitchFamily="49" charset="0"/>
              </a:rPr>
              <a:t>'</a:t>
            </a:r>
            <a:r>
              <a:rPr lang="en-US" sz="1400" b="0" dirty="0" err="1">
                <a:latin typeface="Courier New" panose="02070309020205020404" pitchFamily="49" charset="0"/>
                <a:cs typeface="Courier New" panose="02070309020205020404" pitchFamily="49" charset="0"/>
              </a:rPr>
              <a:t>data.frame</a:t>
            </a:r>
            <a:r>
              <a:rPr lang="en-US" sz="1400" b="0" dirty="0">
                <a:latin typeface="Courier New" panose="02070309020205020404" pitchFamily="49" charset="0"/>
                <a:cs typeface="Courier New" panose="02070309020205020404" pitchFamily="49" charset="0"/>
              </a:rPr>
              <a:t>':	100000 obs. of  19 variables:</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case_month</a:t>
            </a:r>
            <a:r>
              <a:rPr lang="en-US" sz="1400" b="0" dirty="0">
                <a:latin typeface="Courier New" panose="02070309020205020404" pitchFamily="49" charset="0"/>
                <a:cs typeface="Courier New" panose="02070309020205020404" pitchFamily="49" charset="0"/>
              </a:rPr>
              <a:t>              : chr  "2021-10" "2022-02" "2020-09" "2021-10"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res_state</a:t>
            </a:r>
            <a:r>
              <a:rPr lang="en-US" sz="1400" b="0" dirty="0">
                <a:latin typeface="Courier New" panose="02070309020205020404" pitchFamily="49" charset="0"/>
                <a:cs typeface="Courier New" panose="02070309020205020404" pitchFamily="49" charset="0"/>
              </a:rPr>
              <a:t>               : chr  "NC" "GA" "MO" "MI"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state_fips_code</a:t>
            </a:r>
            <a:r>
              <a:rPr lang="en-US" sz="1400" b="0" dirty="0">
                <a:latin typeface="Courier New" panose="02070309020205020404" pitchFamily="49" charset="0"/>
                <a:cs typeface="Courier New" panose="02070309020205020404" pitchFamily="49" charset="0"/>
              </a:rPr>
              <a:t>         : chr  "37" "13" "29" "26"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res_county</a:t>
            </a:r>
            <a:r>
              <a:rPr lang="en-US" sz="1400" b="0" dirty="0">
                <a:latin typeface="Courier New" panose="02070309020205020404" pitchFamily="49" charset="0"/>
                <a:cs typeface="Courier New" panose="02070309020205020404" pitchFamily="49" charset="0"/>
              </a:rPr>
              <a:t>              : chr  "DAVIE" "BULLOCH" "POLK" "SANILAC"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county_fips_code</a:t>
            </a:r>
            <a:r>
              <a:rPr lang="en-US" sz="1400" b="0" dirty="0">
                <a:latin typeface="Courier New" panose="02070309020205020404" pitchFamily="49" charset="0"/>
                <a:cs typeface="Courier New" panose="02070309020205020404" pitchFamily="49" charset="0"/>
              </a:rPr>
              <a:t>        : chr  "37059" "13031" "29167" "26151"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age_group</a:t>
            </a:r>
            <a:r>
              <a:rPr lang="en-US" sz="14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400" b="0" dirty="0">
                <a:latin typeface="Courier New" panose="02070309020205020404" pitchFamily="49" charset="0"/>
                <a:cs typeface="Courier New" panose="02070309020205020404" pitchFamily="49" charset="0"/>
              </a:rPr>
              <a:t> $ sex                     : chr  "Female" "Female" "Female" "Female"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hosp_yn</a:t>
            </a:r>
            <a:r>
              <a:rPr lang="en-US" sz="1400" b="0" dirty="0">
                <a:latin typeface="Courier New" panose="02070309020205020404" pitchFamily="49" charset="0"/>
                <a:cs typeface="Courier New" panose="02070309020205020404" pitchFamily="49" charset="0"/>
              </a:rPr>
              <a:t>                 : chr  "Unknown" "Missing" "Unknown" "Missing"...</a:t>
            </a:r>
          </a:p>
          <a:p>
            <a:pPr marL="475794"/>
            <a:r>
              <a:rPr lang="en-US" sz="1400" b="0" dirty="0">
                <a:latin typeface="Courier New" panose="02070309020205020404" pitchFamily="49" charset="0"/>
                <a:cs typeface="Courier New" panose="02070309020205020404" pitchFamily="49" charset="0"/>
              </a:rPr>
              <a:t> $ race                    : chr  "NA" "Unknown" "NA" "NA" ...</a:t>
            </a:r>
          </a:p>
          <a:p>
            <a:pPr marL="475794"/>
            <a:r>
              <a:rPr lang="en-US" sz="1400" b="0" dirty="0">
                <a:latin typeface="Courier New" panose="02070309020205020404" pitchFamily="49" charset="0"/>
                <a:cs typeface="Courier New" panose="02070309020205020404" pitchFamily="49" charset="0"/>
              </a:rPr>
              <a:t> $ ethnicity               : chr  "NA" "Missing" "NA"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case_positive_specimen</a:t>
            </a:r>
            <a:r>
              <a:rPr lang="en-US" sz="1400" b="0" dirty="0">
                <a:latin typeface="Courier New" panose="02070309020205020404" pitchFamily="49" charset="0"/>
                <a:cs typeface="Courier New" panose="02070309020205020404" pitchFamily="49" charset="0"/>
              </a:rPr>
              <a:t>  : chr  "0.0" NA "0.0" NA ...</a:t>
            </a:r>
          </a:p>
          <a:p>
            <a:pPr marL="475794"/>
            <a:r>
              <a:rPr lang="en-US" sz="1400" b="0" dirty="0">
                <a:latin typeface="Courier New" panose="02070309020205020404" pitchFamily="49" charset="0"/>
                <a:cs typeface="Courier New" panose="02070309020205020404" pitchFamily="49" charset="0"/>
              </a:rPr>
              <a:t> $ process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exposure_yn</a:t>
            </a:r>
            <a:r>
              <a:rPr lang="en-US" sz="1400" b="0" dirty="0">
                <a:latin typeface="Courier New" panose="02070309020205020404" pitchFamily="49" charset="0"/>
                <a:cs typeface="Courier New" panose="02070309020205020404" pitchFamily="49" charset="0"/>
              </a:rPr>
              <a:t>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current_status</a:t>
            </a:r>
            <a:r>
              <a:rPr lang="en-US" sz="14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symptom_status</a:t>
            </a:r>
            <a:r>
              <a:rPr lang="en-US" sz="1400" b="0" dirty="0">
                <a:latin typeface="Courier New" panose="02070309020205020404" pitchFamily="49" charset="0"/>
                <a:cs typeface="Courier New" panose="02070309020205020404" pitchFamily="49" charset="0"/>
              </a:rPr>
              <a:t>          : chr  "Unknown" "Symptomatic" "Symptomatic" "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icu_yn</a:t>
            </a:r>
            <a:r>
              <a:rPr lang="en-US" sz="1400" b="0" dirty="0">
                <a:latin typeface="Courier New" panose="02070309020205020404" pitchFamily="49" charset="0"/>
                <a:cs typeface="Courier New" panose="02070309020205020404" pitchFamily="49" charset="0"/>
              </a:rPr>
              <a:t>                  : chr  "Unknown"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death_yn</a:t>
            </a:r>
            <a:r>
              <a:rPr lang="en-US" sz="1400" b="0" dirty="0">
                <a:latin typeface="Courier New" panose="02070309020205020404" pitchFamily="49" charset="0"/>
                <a:cs typeface="Courier New" panose="02070309020205020404" pitchFamily="49" charset="0"/>
              </a:rPr>
              <a:t>                : chr  "No" "Missing" "Unknown" "Unknown"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case_onset_interval</a:t>
            </a:r>
            <a:r>
              <a:rPr lang="en-US" sz="1400" b="0" dirty="0">
                <a:latin typeface="Courier New" panose="02070309020205020404" pitchFamily="49" charset="0"/>
                <a:cs typeface="Courier New" panose="02070309020205020404" pitchFamily="49" charset="0"/>
              </a:rPr>
              <a:t>     : chr  NA "0.0" "0.0"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underlying_conditions_yn</a:t>
            </a:r>
            <a:r>
              <a:rPr lang="en-US" sz="14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388997" y="25319142"/>
            <a:ext cx="4213855" cy="151731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433156" y="26671507"/>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9136392" y="2873800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9157764" y="27996400"/>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595041" y="30111925"/>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372381" y="2522934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4"/>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5"/>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6"/>
          <a:stretch>
            <a:fillRect/>
          </a:stretch>
        </p:blipFill>
        <p:spPr>
          <a:xfrm>
            <a:off x="19188149" y="8060370"/>
            <a:ext cx="6989231" cy="4313354"/>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6D1ED908-36CA-47DE-9D02-6709ABA06A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4852</TotalTime>
  <Words>1127</Words>
  <Application>Microsoft Office PowerPoint</Application>
  <PresentationFormat>Custom</PresentationFormat>
  <Paragraphs>83</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Alexander Ruse</cp:lastModifiedBy>
  <cp:revision>180</cp:revision>
  <cp:lastPrinted>2015-04-03T13:40:10Z</cp:lastPrinted>
  <dcterms:created xsi:type="dcterms:W3CDTF">2012-10-15T23:53:13Z</dcterms:created>
  <dcterms:modified xsi:type="dcterms:W3CDTF">2024-12-05T17:01:36Z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