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757" autoAdjust="0"/>
    <p:restoredTop sz="96256" autoAdjust="0"/>
  </p:normalViewPr>
  <p:slideViewPr>
    <p:cSldViewPr snapToGrid="0" snapToObjects="1">
      <p:cViewPr>
        <p:scale>
          <a:sx n="61" d="100"/>
          <a:sy n="61" d="100"/>
        </p:scale>
        <p:origin x="-568" y="-4104"/>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12/2/24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12/2/24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12/2/24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12/2/24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12/2/24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microsoft.com/office/2018/10/relationships/comments" Target="../comments/modernComment_100_0.xml"/><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5" Type="http://schemas.microsoft.com/office/2007/relationships/hdphoto" Target="../media/hdphoto1.wdp"/><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0" y="0"/>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325645" y="26934991"/>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605958" y="14938197"/>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3396435"/>
            <a:ext cx="14838218" cy="6857828"/>
          </a:xfrm>
        </p:spPr>
        <p:txBody>
          <a:bodyPr vert="horz" lIns="0" tIns="0" rIns="0" bIns="0" rtlCol="0" anchor="t">
            <a:noAutofit/>
          </a:bodyPr>
          <a:lstStyle/>
          <a:p>
            <a:pPr marL="932994" indent="-457200">
              <a:buFont typeface="Arial" panose="020B0604020202020204" pitchFamily="34" charset="0"/>
              <a:buChar char="•"/>
            </a:pPr>
            <a:r>
              <a:rPr lang="en-US" sz="3050" b="0" dirty="0">
                <a:latin typeface="+mn-lt"/>
              </a:rPr>
              <a:t>Outcome variable:</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Initial predictors:</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Initial Model:</a:t>
            </a:r>
          </a:p>
          <a:p>
            <a:pPr marL="475794"/>
            <a:r>
              <a:rPr lang="en-US" sz="3050" b="0" dirty="0">
                <a:latin typeface="+mn-lt"/>
              </a:rPr>
              <a:t>Model Exploration</a:t>
            </a:r>
          </a:p>
          <a:p>
            <a:pPr marL="932994" indent="-457200">
              <a:buFont typeface="Arial" panose="020B0604020202020204" pitchFamily="34" charset="0"/>
              <a:buChar char="•"/>
            </a:pPr>
            <a:r>
              <a:rPr lang="en-US" sz="3050" b="0" dirty="0">
                <a:latin typeface="+mn-lt"/>
              </a:rPr>
              <a:t>Age group variable: recoded as the mean of the age group boundaries</a:t>
            </a:r>
          </a:p>
          <a:p>
            <a:pPr marL="932994" indent="-457200">
              <a:buFont typeface="Arial" panose="020B0604020202020204" pitchFamily="34" charset="0"/>
              <a:buChar char="•"/>
            </a:pPr>
            <a:r>
              <a:rPr lang="en-US" sz="3050" b="0" dirty="0">
                <a:latin typeface="+mn-lt"/>
              </a:rPr>
              <a:t>State: Geographical state where observation was recorded</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1" name="Rectangle 10"/>
          <p:cNvSpPr/>
          <p:nvPr/>
        </p:nvSpPr>
        <p:spPr>
          <a:xfrm>
            <a:off x="18325645" y="7907000"/>
            <a:ext cx="8893704" cy="6695423"/>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Using </a:t>
            </a:r>
            <a:r>
              <a:rPr lang="en-US" sz="3054" dirty="0" err="1">
                <a:latin typeface="Courier New" panose="02070309020205020404" pitchFamily="49" charset="0"/>
                <a:cs typeface="Courier New" panose="02070309020205020404" pitchFamily="49" charset="0"/>
              </a:rPr>
              <a:t>skimr</a:t>
            </a:r>
            <a:r>
              <a:rPr lang="en-US" sz="3054" dirty="0">
                <a:latin typeface="+mj-lt"/>
                <a:cs typeface="Times New Roman" panose="02020603050405020304" pitchFamily="18" charset="0"/>
              </a:rPr>
              <a:t> we described missing data:</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1600" dirty="0">
                <a:latin typeface="Courier New" panose="02070309020205020404" pitchFamily="49" charset="0"/>
                <a:cs typeface="Courier New" panose="02070309020205020404" pitchFamily="49" charset="0"/>
              </a:rPr>
              <a:t>  ── Variable type: character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endParaRPr lang="en-US" sz="1600" dirty="0">
              <a:latin typeface="Courier New" panose="02070309020205020404" pitchFamily="49" charset="0"/>
              <a:cs typeface="Courier New" panose="02070309020205020404" pitchFamily="49" charset="0"/>
            </a:endParaRPr>
          </a:p>
          <a:p>
            <a:pPr marL="466703" lvl="1"/>
            <a:r>
              <a:rPr lang="en-US" sz="1600" dirty="0">
                <a:latin typeface="Courier New" panose="02070309020205020404" pitchFamily="49" charset="0"/>
                <a:cs typeface="Courier New" panose="02070309020205020404" pitchFamily="49" charset="0"/>
              </a:rPr>
              <a:t> 1 </a:t>
            </a:r>
            <a:r>
              <a:rPr lang="en-US" sz="1600" dirty="0" err="1">
                <a:latin typeface="Courier New" panose="02070309020205020404" pitchFamily="49" charset="0"/>
                <a:cs typeface="Courier New" panose="02070309020205020404" pitchFamily="49" charset="0"/>
              </a:rPr>
              <a:t>case_month</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2 </a:t>
            </a:r>
            <a:r>
              <a:rPr lang="en-US" sz="1600" dirty="0" err="1">
                <a:latin typeface="Courier New" panose="02070309020205020404" pitchFamily="49" charset="0"/>
                <a:cs typeface="Courier New" panose="02070309020205020404" pitchFamily="49" charset="0"/>
              </a:rPr>
              <a:t>res_state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3 </a:t>
            </a:r>
            <a:r>
              <a:rPr lang="en-US" sz="1600" dirty="0" err="1">
                <a:latin typeface="Courier New" panose="02070309020205020404" pitchFamily="49" charset="0"/>
                <a:cs typeface="Courier New" panose="02070309020205020404" pitchFamily="49" charset="0"/>
              </a:rPr>
              <a:t>state_fips_code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4 </a:t>
            </a:r>
            <a:r>
              <a:rPr lang="en-US" sz="1600" dirty="0" err="1">
                <a:latin typeface="Courier New" panose="02070309020205020404" pitchFamily="49" charset="0"/>
                <a:cs typeface="Courier New" panose="02070309020205020404" pitchFamily="49" charset="0"/>
              </a:rPr>
              <a:t>res_county</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5 </a:t>
            </a:r>
            <a:r>
              <a:rPr lang="en-US" sz="1600" dirty="0" err="1">
                <a:latin typeface="Courier New" panose="02070309020205020404" pitchFamily="49" charset="0"/>
                <a:cs typeface="Courier New" panose="02070309020205020404" pitchFamily="49" charset="0"/>
              </a:rPr>
              <a:t>county_fips_code</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6 </a:t>
            </a:r>
            <a:r>
              <a:rPr lang="en-US" sz="1600" dirty="0" err="1">
                <a:latin typeface="Courier New" panose="02070309020205020404" pitchFamily="49" charset="0"/>
                <a:cs typeface="Courier New" panose="02070309020205020404" pitchFamily="49" charset="0"/>
              </a:rPr>
              <a:t>age_group</a:t>
            </a:r>
            <a:r>
              <a:rPr lang="en-US" sz="1600" dirty="0">
                <a:latin typeface="Courier New" panose="02070309020205020404" pitchFamily="49" charset="0"/>
                <a:cs typeface="Courier New" panose="02070309020205020404" pitchFamily="49" charset="0"/>
              </a:rPr>
              <a:t>                     3901        0.961 </a:t>
            </a:r>
          </a:p>
          <a:p>
            <a:pPr marL="466703" lvl="1"/>
            <a:r>
              <a:rPr lang="en-US" sz="1600" dirty="0">
                <a:latin typeface="Courier New" panose="02070309020205020404" pitchFamily="49" charset="0"/>
                <a:cs typeface="Courier New" panose="02070309020205020404" pitchFamily="49" charset="0"/>
              </a:rPr>
              <a:t> 7 sex                          14970        0.850 </a:t>
            </a:r>
          </a:p>
          <a:p>
            <a:pPr marL="466703" lvl="1"/>
            <a:r>
              <a:rPr lang="en-US" sz="1600" dirty="0">
                <a:latin typeface="Courier New" panose="02070309020205020404" pitchFamily="49" charset="0"/>
                <a:cs typeface="Courier New" panose="02070309020205020404" pitchFamily="49" charset="0"/>
              </a:rPr>
              <a:t> 8 race                         66662        0.333 </a:t>
            </a:r>
          </a:p>
          <a:p>
            <a:pPr marL="466703" lvl="1"/>
            <a:r>
              <a:rPr lang="en-US" sz="1600" dirty="0">
                <a:latin typeface="Courier New" panose="02070309020205020404" pitchFamily="49" charset="0"/>
                <a:cs typeface="Courier New" panose="02070309020205020404" pitchFamily="49" charset="0"/>
              </a:rPr>
              <a:t> 9 ethnicity                    68598        0.314   </a:t>
            </a:r>
          </a:p>
          <a:p>
            <a:pPr marL="466703" lvl="1"/>
            <a:r>
              <a:rPr lang="en-US" sz="1600" dirty="0">
                <a:latin typeface="Courier New" panose="02070309020205020404" pitchFamily="49" charset="0"/>
                <a:cs typeface="Courier New" panose="02070309020205020404" pitchFamily="49" charset="0"/>
              </a:rPr>
              <a:t>10 </a:t>
            </a:r>
            <a:r>
              <a:rPr lang="en-US" sz="1600" dirty="0" err="1">
                <a:latin typeface="Courier New" panose="02070309020205020404" pitchFamily="49" charset="0"/>
                <a:cs typeface="Courier New" panose="02070309020205020404" pitchFamily="49" charset="0"/>
              </a:rPr>
              <a:t>case_positive_specimen</a:t>
            </a:r>
            <a:r>
              <a:rPr lang="en-US" sz="1600" dirty="0">
                <a:latin typeface="Courier New" panose="02070309020205020404" pitchFamily="49" charset="0"/>
                <a:cs typeface="Courier New" panose="02070309020205020404" pitchFamily="49" charset="0"/>
              </a:rPr>
              <a:t>       55286        0.447    </a:t>
            </a:r>
          </a:p>
          <a:p>
            <a:pPr marL="466703" lvl="1"/>
            <a:r>
              <a:rPr lang="en-US" sz="1600" dirty="0">
                <a:latin typeface="Courier New" panose="02070309020205020404" pitchFamily="49" charset="0"/>
                <a:cs typeface="Courier New" panose="02070309020205020404" pitchFamily="49" charset="0"/>
              </a:rPr>
              <a:t>11 process                      91614        0.0839   </a:t>
            </a:r>
          </a:p>
          <a:p>
            <a:pPr marL="466703" lvl="1"/>
            <a:r>
              <a:rPr lang="en-US" sz="1600" dirty="0">
                <a:latin typeface="Courier New" panose="02070309020205020404" pitchFamily="49" charset="0"/>
                <a:cs typeface="Courier New" panose="02070309020205020404" pitchFamily="49" charset="0"/>
              </a:rPr>
              <a:t>12 </a:t>
            </a:r>
            <a:r>
              <a:rPr lang="en-US" sz="1600" dirty="0" err="1">
                <a:latin typeface="Courier New" panose="02070309020205020404" pitchFamily="49" charset="0"/>
                <a:cs typeface="Courier New" panose="02070309020205020404" pitchFamily="49" charset="0"/>
              </a:rPr>
              <a:t>exposure_yn</a:t>
            </a:r>
            <a:r>
              <a:rPr lang="en-US" sz="1600" dirty="0">
                <a:latin typeface="Courier New" panose="02070309020205020404" pitchFamily="49" charset="0"/>
                <a:cs typeface="Courier New" panose="02070309020205020404" pitchFamily="49" charset="0"/>
              </a:rPr>
              <a:t>                  91756        0.0824   </a:t>
            </a:r>
          </a:p>
          <a:p>
            <a:pPr marL="466703" lvl="1"/>
            <a:r>
              <a:rPr lang="en-US" sz="1600" dirty="0">
                <a:latin typeface="Courier New" panose="02070309020205020404" pitchFamily="49" charset="0"/>
                <a:cs typeface="Courier New" panose="02070309020205020404" pitchFamily="49" charset="0"/>
              </a:rPr>
              <a:t>13 </a:t>
            </a:r>
            <a:r>
              <a:rPr lang="en-US" sz="1600" dirty="0" err="1">
                <a:latin typeface="Courier New" panose="02070309020205020404" pitchFamily="49" charset="0"/>
                <a:cs typeface="Courier New" panose="02070309020205020404" pitchFamily="49" charset="0"/>
              </a:rPr>
              <a:t>current_status</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14 </a:t>
            </a:r>
            <a:r>
              <a:rPr lang="en-US" sz="1600" dirty="0" err="1">
                <a:latin typeface="Courier New" panose="02070309020205020404" pitchFamily="49" charset="0"/>
                <a:cs typeface="Courier New" panose="02070309020205020404" pitchFamily="49" charset="0"/>
              </a:rPr>
              <a:t>symptom_status</a:t>
            </a:r>
            <a:r>
              <a:rPr lang="en-US" sz="1600" dirty="0">
                <a:latin typeface="Courier New" panose="02070309020205020404" pitchFamily="49" charset="0"/>
                <a:cs typeface="Courier New" panose="02070309020205020404" pitchFamily="49" charset="0"/>
              </a:rPr>
              <a:t>               57654        0.423   </a:t>
            </a:r>
          </a:p>
          <a:p>
            <a:pPr marL="466703" lvl="1"/>
            <a:r>
              <a:rPr lang="en-US" sz="1600" dirty="0">
                <a:latin typeface="Courier New" panose="02070309020205020404" pitchFamily="49" charset="0"/>
                <a:cs typeface="Courier New" panose="02070309020205020404" pitchFamily="49" charset="0"/>
              </a:rPr>
              <a:t>15 </a:t>
            </a:r>
            <a:r>
              <a:rPr lang="en-US" sz="1600" dirty="0" err="1">
                <a:latin typeface="Courier New" panose="02070309020205020404" pitchFamily="49" charset="0"/>
                <a:cs typeface="Courier New" panose="02070309020205020404" pitchFamily="49" charset="0"/>
              </a:rPr>
              <a:t>icu_yn</a:t>
            </a:r>
            <a:r>
              <a:rPr lang="en-US" sz="1600" dirty="0">
                <a:latin typeface="Courier New" panose="02070309020205020404" pitchFamily="49" charset="0"/>
                <a:cs typeface="Courier New" panose="02070309020205020404" pitchFamily="49" charset="0"/>
              </a:rPr>
              <a:t>                       96361        0.0364  </a:t>
            </a:r>
          </a:p>
          <a:p>
            <a:pPr marL="466703" lvl="1"/>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death_yn</a:t>
            </a:r>
            <a:r>
              <a:rPr lang="en-US" sz="1600" dirty="0">
                <a:latin typeface="Courier New" panose="02070309020205020404" pitchFamily="49" charset="0"/>
                <a:cs typeface="Courier New" panose="02070309020205020404" pitchFamily="49" charset="0"/>
              </a:rPr>
              <a:t>                     70683        0.293    </a:t>
            </a:r>
          </a:p>
          <a:p>
            <a:pPr marL="466703" lvl="1"/>
            <a:r>
              <a:rPr lang="en-US" sz="1600" dirty="0">
                <a:latin typeface="Courier New" panose="02070309020205020404" pitchFamily="49" charset="0"/>
                <a:cs typeface="Courier New" panose="02070309020205020404" pitchFamily="49" charset="0"/>
              </a:rPr>
              <a:t>17 </a:t>
            </a:r>
            <a:r>
              <a:rPr lang="en-US" sz="1600" dirty="0" err="1">
                <a:latin typeface="Courier New" panose="02070309020205020404" pitchFamily="49" charset="0"/>
                <a:cs typeface="Courier New" panose="02070309020205020404" pitchFamily="49" charset="0"/>
              </a:rPr>
              <a:t>case_onset_interval</a:t>
            </a:r>
            <a:r>
              <a:rPr lang="en-US" sz="1600" dirty="0">
                <a:latin typeface="Courier New" panose="02070309020205020404" pitchFamily="49" charset="0"/>
                <a:cs typeface="Courier New" panose="02070309020205020404" pitchFamily="49" charset="0"/>
              </a:rPr>
              <a:t>          59604        0.404    </a:t>
            </a:r>
          </a:p>
          <a:p>
            <a:pPr marL="466703" lvl="1"/>
            <a:r>
              <a:rPr lang="en-US" sz="1600" dirty="0">
                <a:latin typeface="Courier New" panose="02070309020205020404" pitchFamily="49" charset="0"/>
                <a:cs typeface="Courier New" panose="02070309020205020404" pitchFamily="49" charset="0"/>
              </a:rPr>
              <a:t>18 </a:t>
            </a:r>
            <a:r>
              <a:rPr lang="en-US" sz="1600" dirty="0" err="1">
                <a:latin typeface="Courier New" panose="02070309020205020404" pitchFamily="49" charset="0"/>
                <a:cs typeface="Courier New" panose="02070309020205020404" pitchFamily="49" charset="0"/>
              </a:rPr>
              <a:t>underlying_conditions_yn</a:t>
            </a:r>
            <a:r>
              <a:rPr lang="en-US" sz="1600" dirty="0">
                <a:latin typeface="Courier New" panose="02070309020205020404" pitchFamily="49" charset="0"/>
                <a:cs typeface="Courier New" panose="02070309020205020404" pitchFamily="49" charset="0"/>
              </a:rPr>
              <a:t>     95397        0.0460</a:t>
            </a:r>
          </a:p>
          <a:p>
            <a:pPr marL="466703" lvl="1"/>
            <a:r>
              <a:rPr lang="en-US" sz="1600" dirty="0">
                <a:latin typeface="Courier New" panose="02070309020205020404" pitchFamily="49" charset="0"/>
                <a:cs typeface="Courier New" panose="02070309020205020404" pitchFamily="49" charset="0"/>
              </a:rPr>
              <a:t>── Variable type: factor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r>
              <a:rPr lang="en-US" sz="1600" dirty="0">
                <a:latin typeface="Courier New" panose="02070309020205020404" pitchFamily="49" charset="0"/>
                <a:cs typeface="Courier New" panose="02070309020205020404" pitchFamily="49" charset="0"/>
              </a:rPr>
              <a:t> ordered </a:t>
            </a:r>
            <a:r>
              <a:rPr lang="en-US" sz="1600" dirty="0" err="1">
                <a:latin typeface="Courier New" panose="02070309020205020404" pitchFamily="49" charset="0"/>
                <a:cs typeface="Courier New" panose="02070309020205020404" pitchFamily="49" charset="0"/>
              </a:rPr>
              <a:t>n_unique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top_counts</a:t>
            </a:r>
            <a:r>
              <a:rPr lang="en-US" sz="1600" dirty="0">
                <a:latin typeface="Courier New" panose="02070309020205020404" pitchFamily="49" charset="0"/>
                <a:cs typeface="Courier New" panose="02070309020205020404" pitchFamily="49" charset="0"/>
              </a:rPr>
              <a:t>          </a:t>
            </a:r>
          </a:p>
          <a:p>
            <a:pPr marL="466703" lvl="1"/>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hosp_yn</a:t>
            </a:r>
            <a:r>
              <a:rPr lang="en-US" sz="1600" dirty="0">
                <a:latin typeface="Courier New" panose="02070309020205020404" pitchFamily="49" charset="0"/>
                <a:cs typeface="Courier New" panose="02070309020205020404" pitchFamily="49" charset="0"/>
              </a:rPr>
              <a:t>           66055         0.339</a:t>
            </a:r>
            <a:endParaRPr lang="en-US" sz="1600" b="1" dirty="0">
              <a:latin typeface="Courier New" panose="02070309020205020404" pitchFamily="49" charset="0"/>
              <a:cs typeface="Courier New" panose="02070309020205020404" pitchFamily="49" charset="0"/>
            </a:endParaRPr>
          </a:p>
        </p:txBody>
      </p:sp>
      <p:sp>
        <p:nvSpPr>
          <p:cNvPr id="12" name="Rectangle 11"/>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2229414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endParaRPr lang="en-US" sz="3054" b="0" dirty="0">
              <a:latin typeface="+mn-lt"/>
            </a:endParaRPr>
          </a:p>
          <a:p>
            <a:pPr marL="932994" indent="-457200">
              <a:buFont typeface="Arial" pitchFamily="34" charset="0"/>
              <a:buChar char="•"/>
            </a:pPr>
            <a:r>
              <a:rPr lang="en-US" sz="3054" b="0" dirty="0">
                <a:latin typeface="+mn-lt"/>
              </a:rPr>
              <a:t>Data structure (individual case level):</a:t>
            </a:r>
          </a:p>
          <a:p>
            <a:pPr marL="475794"/>
            <a:r>
              <a:rPr lang="en-US" sz="1800" b="0" dirty="0">
                <a:latin typeface="Courier New" panose="02070309020205020404" pitchFamily="49" charset="0"/>
                <a:cs typeface="Courier New" panose="02070309020205020404" pitchFamily="49" charset="0"/>
              </a:rPr>
              <a:t>'</a:t>
            </a:r>
            <a:r>
              <a:rPr lang="en-US" sz="1800" b="0" dirty="0" err="1">
                <a:latin typeface="Courier New" panose="02070309020205020404" pitchFamily="49" charset="0"/>
                <a:cs typeface="Courier New" panose="02070309020205020404" pitchFamily="49" charset="0"/>
              </a:rPr>
              <a:t>data.frame</a:t>
            </a:r>
            <a:r>
              <a:rPr lang="en-US" sz="1800" b="0" dirty="0">
                <a:latin typeface="Courier New" panose="02070309020205020404" pitchFamily="49" charset="0"/>
                <a:cs typeface="Courier New" panose="02070309020205020404" pitchFamily="49" charset="0"/>
              </a:rPr>
              <a:t>':	100000 obs. of  19 variables:</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case_month</a:t>
            </a:r>
            <a:r>
              <a:rPr lang="en-US" sz="1800" b="0" dirty="0">
                <a:latin typeface="Courier New" panose="02070309020205020404" pitchFamily="49" charset="0"/>
                <a:cs typeface="Courier New" panose="02070309020205020404" pitchFamily="49" charset="0"/>
              </a:rPr>
              <a:t>              : chr  "2021-10" "2022-02" "2020-09" "2021-10"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res_state</a:t>
            </a:r>
            <a:r>
              <a:rPr lang="en-US" sz="1800" b="0" dirty="0">
                <a:latin typeface="Courier New" panose="02070309020205020404" pitchFamily="49" charset="0"/>
                <a:cs typeface="Courier New" panose="02070309020205020404" pitchFamily="49" charset="0"/>
              </a:rPr>
              <a:t>               : chr  "NC" "GA" "MO" "MI"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state_fips_code</a:t>
            </a:r>
            <a:r>
              <a:rPr lang="en-US" sz="1800" b="0" dirty="0">
                <a:latin typeface="Courier New" panose="02070309020205020404" pitchFamily="49" charset="0"/>
                <a:cs typeface="Courier New" panose="02070309020205020404" pitchFamily="49" charset="0"/>
              </a:rPr>
              <a:t>         : chr  "37" "13" "29" "26"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res_county</a:t>
            </a:r>
            <a:r>
              <a:rPr lang="en-US" sz="1800" b="0" dirty="0">
                <a:latin typeface="Courier New" panose="02070309020205020404" pitchFamily="49" charset="0"/>
                <a:cs typeface="Courier New" panose="02070309020205020404" pitchFamily="49" charset="0"/>
              </a:rPr>
              <a:t>              : chr  "DAVIE" "BULLOCH" "POLK" "SANILAC"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county_fips_code</a:t>
            </a:r>
            <a:r>
              <a:rPr lang="en-US" sz="1800" b="0" dirty="0">
                <a:latin typeface="Courier New" panose="02070309020205020404" pitchFamily="49" charset="0"/>
                <a:cs typeface="Courier New" panose="02070309020205020404" pitchFamily="49" charset="0"/>
              </a:rPr>
              <a:t>        : chr  "37059" "13031" "29167" "26151"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age_group</a:t>
            </a:r>
            <a:r>
              <a:rPr lang="en-US" sz="18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800" b="0" dirty="0">
                <a:latin typeface="Courier New" panose="02070309020205020404" pitchFamily="49" charset="0"/>
                <a:cs typeface="Courier New" panose="02070309020205020404" pitchFamily="49" charset="0"/>
              </a:rPr>
              <a:t> $ sex                     : chr  "Female" "Female" "Female" "Female"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hosp_yn</a:t>
            </a:r>
            <a:r>
              <a:rPr lang="en-US" sz="1800" b="0" dirty="0">
                <a:latin typeface="Courier New" panose="02070309020205020404" pitchFamily="49" charset="0"/>
                <a:cs typeface="Courier New" panose="02070309020205020404" pitchFamily="49" charset="0"/>
              </a:rPr>
              <a:t>                 : chr  "Unknown" "Missing" "Unknown" "Missing"...</a:t>
            </a:r>
          </a:p>
          <a:p>
            <a:pPr marL="475794"/>
            <a:r>
              <a:rPr lang="en-US" sz="1800" b="0" dirty="0">
                <a:latin typeface="Courier New" panose="02070309020205020404" pitchFamily="49" charset="0"/>
                <a:cs typeface="Courier New" panose="02070309020205020404" pitchFamily="49" charset="0"/>
              </a:rPr>
              <a:t> $ race                    : chr  "NA" "Unknown" "NA" "NA" ...</a:t>
            </a:r>
          </a:p>
          <a:p>
            <a:pPr marL="475794"/>
            <a:r>
              <a:rPr lang="en-US" sz="1800" b="0" dirty="0">
                <a:latin typeface="Courier New" panose="02070309020205020404" pitchFamily="49" charset="0"/>
                <a:cs typeface="Courier New" panose="02070309020205020404" pitchFamily="49" charset="0"/>
              </a:rPr>
              <a:t> $ ethnicity               : chr  "NA" "Missing" "NA" "NA"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case_positive_specimen</a:t>
            </a:r>
            <a:r>
              <a:rPr lang="en-US" sz="1800" b="0" dirty="0">
                <a:latin typeface="Courier New" panose="02070309020205020404" pitchFamily="49" charset="0"/>
                <a:cs typeface="Courier New" panose="02070309020205020404" pitchFamily="49" charset="0"/>
              </a:rPr>
              <a:t>  : chr  "0.0" NA "0.0" NA ...</a:t>
            </a:r>
          </a:p>
          <a:p>
            <a:pPr marL="475794"/>
            <a:r>
              <a:rPr lang="en-US" sz="1800" b="0" dirty="0">
                <a:latin typeface="Courier New" panose="02070309020205020404" pitchFamily="49" charset="0"/>
                <a:cs typeface="Courier New" panose="02070309020205020404" pitchFamily="49" charset="0"/>
              </a:rPr>
              <a:t> $ process                 : chr  "Missing"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exposure_yn</a:t>
            </a:r>
            <a:r>
              <a:rPr lang="en-US" sz="1800" b="0" dirty="0">
                <a:latin typeface="Courier New" panose="02070309020205020404" pitchFamily="49" charset="0"/>
                <a:cs typeface="Courier New" panose="02070309020205020404" pitchFamily="49" charset="0"/>
              </a:rPr>
              <a:t>             : chr  "Missing"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current_status</a:t>
            </a:r>
            <a:r>
              <a:rPr lang="en-US" sz="18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symptom_status</a:t>
            </a:r>
            <a:r>
              <a:rPr lang="en-US" sz="1800" b="0" dirty="0">
                <a:latin typeface="Courier New" panose="02070309020205020404" pitchFamily="49" charset="0"/>
                <a:cs typeface="Courier New" panose="02070309020205020404" pitchFamily="49" charset="0"/>
              </a:rPr>
              <a:t>          : chr  "Unknown" "Symptomatic" "Symptomatic" "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icu_yn</a:t>
            </a:r>
            <a:r>
              <a:rPr lang="en-US" sz="1800" b="0" dirty="0">
                <a:latin typeface="Courier New" panose="02070309020205020404" pitchFamily="49" charset="0"/>
                <a:cs typeface="Courier New" panose="02070309020205020404" pitchFamily="49" charset="0"/>
              </a:rPr>
              <a:t>                  : chr  "Unknown"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death_yn</a:t>
            </a:r>
            <a:r>
              <a:rPr lang="en-US" sz="1800" b="0" dirty="0">
                <a:latin typeface="Courier New" panose="02070309020205020404" pitchFamily="49" charset="0"/>
                <a:cs typeface="Courier New" panose="02070309020205020404" pitchFamily="49" charset="0"/>
              </a:rPr>
              <a:t>                : chr  "No" "Missing" "Unknown" "Unknown"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case_onset_interval</a:t>
            </a:r>
            <a:r>
              <a:rPr lang="en-US" sz="1800" b="0" dirty="0">
                <a:latin typeface="Courier New" panose="02070309020205020404" pitchFamily="49" charset="0"/>
                <a:cs typeface="Courier New" panose="02070309020205020404" pitchFamily="49" charset="0"/>
              </a:rPr>
              <a:t>     : chr  NA "0.0" "0.0" NA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underlying_conditions_yn</a:t>
            </a:r>
            <a:r>
              <a:rPr lang="en-US" sz="18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6202339"/>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considered two approaches (and tried the first!):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69063" y="26149749"/>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369132" y="22321936"/>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414477" y="23345218"/>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8864938" y="15726555"/>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8864938" y="16484532"/>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8864938" y="19927083"/>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5833518" y="15992691"/>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471692" y="21761696"/>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365956" y="25051306"/>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2842900"/>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4356931"/>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6282291"/>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088009" y="26779206"/>
            <a:ext cx="4213855" cy="154636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311525" y="28299630"/>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3802185"/>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686713" y="2978030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70460" y="29780306"/>
            <a:ext cx="6368365" cy="3908165"/>
          </a:xfrm>
          <a:prstGeom prst="rect">
            <a:avLst/>
          </a:prstGeom>
        </p:spPr>
      </p:pic>
      <p:pic>
        <p:nvPicPr>
          <p:cNvPr id="73" name="Picture 72" descr="A graph of a graph of a number of numbers&#10;&#10;Description automatically generated with medium confidence">
            <a:extLst>
              <a:ext uri="{FF2B5EF4-FFF2-40B4-BE49-F238E27FC236}">
                <a16:creationId xmlns:a16="http://schemas.microsoft.com/office/drawing/2014/main" id="{84DC0CD4-2CD1-878D-A7A3-C6B1EEB5829D}"/>
              </a:ext>
            </a:extLst>
          </p:cNvPr>
          <p:cNvPicPr>
            <a:picLocks noChangeAspect="1"/>
          </p:cNvPicPr>
          <p:nvPr/>
        </p:nvPicPr>
        <p:blipFill>
          <a:blip r:embed="rId17"/>
          <a:stretch>
            <a:fillRect/>
          </a:stretch>
        </p:blipFill>
        <p:spPr>
          <a:xfrm>
            <a:off x="34746608" y="9221743"/>
            <a:ext cx="11717671" cy="4186576"/>
          </a:xfrm>
          <a:prstGeom prst="rect">
            <a:avLst/>
          </a:prstGeom>
        </p:spPr>
      </p:pic>
      <p:pic>
        <p:nvPicPr>
          <p:cNvPr id="75" name="Picture 74" descr="A graph of a number of data&#10;&#10;Description automatically generated with medium confidence">
            <a:extLst>
              <a:ext uri="{FF2B5EF4-FFF2-40B4-BE49-F238E27FC236}">
                <a16:creationId xmlns:a16="http://schemas.microsoft.com/office/drawing/2014/main" id="{CF1D076E-9256-41B3-4EF7-1B3A17E8AF97}"/>
              </a:ext>
            </a:extLst>
          </p:cNvPr>
          <p:cNvPicPr>
            <a:picLocks noChangeAspect="1"/>
          </p:cNvPicPr>
          <p:nvPr/>
        </p:nvPicPr>
        <p:blipFill>
          <a:blip r:embed="rId18"/>
          <a:stretch>
            <a:fillRect/>
          </a:stretch>
        </p:blipFill>
        <p:spPr>
          <a:xfrm>
            <a:off x="34746608" y="14167926"/>
            <a:ext cx="12274923" cy="3973101"/>
          </a:xfrm>
          <a:prstGeom prst="rect">
            <a:avLst/>
          </a:prstGeom>
        </p:spPr>
      </p:pic>
      <p:sp>
        <p:nvSpPr>
          <p:cNvPr id="76" name="TextBox 75">
            <a:extLst>
              <a:ext uri="{FF2B5EF4-FFF2-40B4-BE49-F238E27FC236}">
                <a16:creationId xmlns:a16="http://schemas.microsoft.com/office/drawing/2014/main" id="{E6E60C1C-9FF6-E33D-A578-447DAE107F00}"/>
              </a:ext>
            </a:extLst>
          </p:cNvPr>
          <p:cNvSpPr txBox="1"/>
          <p:nvPr/>
        </p:nvSpPr>
        <p:spPr>
          <a:xfrm>
            <a:off x="34746607" y="13507276"/>
            <a:ext cx="14014305" cy="561692"/>
          </a:xfrm>
          <a:prstGeom prst="rect">
            <a:avLst/>
          </a:prstGeom>
          <a:noFill/>
        </p:spPr>
        <p:txBody>
          <a:bodyPr wrap="square" rtlCol="0">
            <a:spAutoFit/>
          </a:bodyPr>
          <a:lstStyle/>
          <a:p>
            <a:r>
              <a:rPr lang="en-US" sz="3050" b="1" dirty="0"/>
              <a:t>Hierarchical Model (</a:t>
            </a:r>
            <a:r>
              <a:rPr lang="en-US" sz="3050" b="1" dirty="0" err="1"/>
              <a:t>hosp</a:t>
            </a:r>
            <a:r>
              <a:rPr lang="en-US" sz="3050" b="1" dirty="0"/>
              <a:t>_</a:t>
            </a:r>
            <a:r>
              <a:rPr lang="en-US" sz="2800" b="1" dirty="0">
                <a:latin typeface="+mj-lt"/>
                <a:cs typeface="Times New Roman" panose="02020603050405020304" pitchFamily="18" charset="0"/>
              </a:rPr>
              <a:t> hospitalized(binary)</a:t>
            </a:r>
            <a:r>
              <a:rPr lang="en-US" sz="3050" b="1" dirty="0"/>
              <a:t> ~ age group + race + (1 | resident state))</a:t>
            </a:r>
          </a:p>
        </p:txBody>
      </p:sp>
      <p:pic>
        <p:nvPicPr>
          <p:cNvPr id="78" name="Picture 77">
            <a:extLst>
              <a:ext uri="{FF2B5EF4-FFF2-40B4-BE49-F238E27FC236}">
                <a16:creationId xmlns:a16="http://schemas.microsoft.com/office/drawing/2014/main" id="{49B660D2-2D8E-984A-B197-22892845827F}"/>
              </a:ext>
            </a:extLst>
          </p:cNvPr>
          <p:cNvPicPr>
            <a:picLocks noChangeAspect="1"/>
          </p:cNvPicPr>
          <p:nvPr/>
        </p:nvPicPr>
        <p:blipFill>
          <a:blip r:embed="rId19"/>
          <a:stretch>
            <a:fillRect/>
          </a:stretch>
        </p:blipFill>
        <p:spPr>
          <a:xfrm>
            <a:off x="18864938" y="30349460"/>
            <a:ext cx="12363065" cy="1167486"/>
          </a:xfrm>
          <a:prstGeom prst="rect">
            <a:avLst/>
          </a:prstGeom>
        </p:spPr>
      </p:pic>
      <p:sp>
        <p:nvSpPr>
          <p:cNvPr id="79" name="TextBox 78">
            <a:extLst>
              <a:ext uri="{FF2B5EF4-FFF2-40B4-BE49-F238E27FC236}">
                <a16:creationId xmlns:a16="http://schemas.microsoft.com/office/drawing/2014/main" id="{63428BD0-FDAE-DC82-0D7B-EF6C0253BC63}"/>
              </a:ext>
            </a:extLst>
          </p:cNvPr>
          <p:cNvSpPr txBox="1"/>
          <p:nvPr/>
        </p:nvSpPr>
        <p:spPr>
          <a:xfrm>
            <a:off x="18661982" y="29580944"/>
            <a:ext cx="3223071" cy="561692"/>
          </a:xfrm>
          <a:prstGeom prst="rect">
            <a:avLst/>
          </a:prstGeom>
          <a:noFill/>
        </p:spPr>
        <p:txBody>
          <a:bodyPr wrap="square" rtlCol="0">
            <a:spAutoFit/>
          </a:bodyPr>
          <a:lstStyle/>
          <a:p>
            <a:r>
              <a:rPr lang="en-US" sz="3050" dirty="0"/>
              <a:t>Model Summary</a:t>
            </a:r>
          </a:p>
        </p:txBody>
      </p:sp>
      <p:pic>
        <p:nvPicPr>
          <p:cNvPr id="83" name="Picture 82" descr="A screenshot of a data&#10;&#10;Description automatically generated">
            <a:extLst>
              <a:ext uri="{FF2B5EF4-FFF2-40B4-BE49-F238E27FC236}">
                <a16:creationId xmlns:a16="http://schemas.microsoft.com/office/drawing/2014/main" id="{1536A60F-86BC-013D-476C-404AB45ED9C2}"/>
              </a:ext>
            </a:extLst>
          </p:cNvPr>
          <p:cNvPicPr>
            <a:picLocks noChangeAspect="1"/>
          </p:cNvPicPr>
          <p:nvPr/>
        </p:nvPicPr>
        <p:blipFill>
          <a:blip r:embed="rId20"/>
          <a:stretch>
            <a:fillRect/>
          </a:stretch>
        </p:blipFill>
        <p:spPr>
          <a:xfrm>
            <a:off x="19754873" y="31609989"/>
            <a:ext cx="10259739" cy="5036409"/>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c36ba27-577a-4cf7-85a7-ffa139955d9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AAF71F4C9F8A469843294D15689A95" ma:contentTypeVersion="16" ma:contentTypeDescription="Create a new document." ma:contentTypeScope="" ma:versionID="61a44de3166297b41cbd6804616a22bb">
  <xsd:schema xmlns:xsd="http://www.w3.org/2001/XMLSchema" xmlns:xs="http://www.w3.org/2001/XMLSchema" xmlns:p="http://schemas.microsoft.com/office/2006/metadata/properties" xmlns:ns2="fc36ba27-577a-4cf7-85a7-ffa139955d90" xmlns:ns3="c3db7926-add9-4beb-a254-75a5b4de93b0" targetNamespace="http://schemas.microsoft.com/office/2006/metadata/properties" ma:root="true" ma:fieldsID="4eb1d2923da68e8db0b98d8ea7c3f3e9" ns2:_="" ns3:_="">
    <xsd:import namespace="fc36ba27-577a-4cf7-85a7-ffa139955d90"/>
    <xsd:import namespace="c3db7926-add9-4beb-a254-75a5b4de93b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lcf76f155ced4ddcb4097134ff3c332f"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36ba27-577a-4cf7-85a7-ffa139955d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9c592f6e-9db9-49f2-9f9e-7d6ee315dce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db7926-add9-4beb-a254-75a5b4de93b0"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6C4CD-CFA3-41A1-A9D1-BFAF122A51A5}">
  <ds:schemaRef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c3db7926-add9-4beb-a254-75a5b4de93b0"/>
    <ds:schemaRef ds:uri="fc36ba27-577a-4cf7-85a7-ffa139955d90"/>
    <ds:schemaRef ds:uri="http://www.w3.org/XML/1998/namespace"/>
  </ds:schemaRefs>
</ds:datastoreItem>
</file>

<file path=customXml/itemProps2.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3.xml><?xml version="1.0" encoding="utf-8"?>
<ds:datastoreItem xmlns:ds="http://schemas.openxmlformats.org/officeDocument/2006/customXml" ds:itemID="{1F6B1DF0-A52A-40B5-B285-0AE8074483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36ba27-577a-4cf7-85a7-ffa139955d90"/>
    <ds:schemaRef ds:uri="c3db7926-add9-4beb-a254-75a5b4de93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2715</TotalTime>
  <Words>1168</Words>
  <Application>Microsoft Macintosh PowerPoint</Application>
  <PresentationFormat>Custom</PresentationFormat>
  <Paragraphs>103</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171</cp:revision>
  <cp:lastPrinted>2015-04-03T13:40:10Z</cp:lastPrinted>
  <dcterms:created xsi:type="dcterms:W3CDTF">2012-10-15T23:53:13Z</dcterms:created>
  <dcterms:modified xsi:type="dcterms:W3CDTF">2024-12-03T15:14:43Z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0x01010068AAF71F4C9F8A469843294D15689A95</vt:lpwstr>
  </property>
  <property fmtid="{D5CDD505-2E9C-101B-9397-08002B2CF9AE}" pid="3" name="MediaServiceImageTags">
    <vt:lpwstr/>
  </property>
</Properties>
</file>