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74" r:id="rId3"/>
    <p:sldId id="376" r:id="rId4"/>
    <p:sldId id="378" r:id="rId5"/>
    <p:sldId id="385" r:id="rId6"/>
    <p:sldId id="400" r:id="rId7"/>
    <p:sldId id="548" r:id="rId8"/>
    <p:sldId id="685" r:id="rId9"/>
    <p:sldId id="686" r:id="rId10"/>
    <p:sldId id="258" r:id="rId11"/>
    <p:sldId id="687" r:id="rId12"/>
    <p:sldId id="397" r:id="rId13"/>
    <p:sldId id="403" r:id="rId14"/>
    <p:sldId id="406" r:id="rId15"/>
    <p:sldId id="264" r:id="rId16"/>
    <p:sldId id="265" r:id="rId17"/>
    <p:sldId id="424" r:id="rId18"/>
    <p:sldId id="426" r:id="rId19"/>
    <p:sldId id="428" r:id="rId20"/>
    <p:sldId id="430" r:id="rId21"/>
    <p:sldId id="434" r:id="rId22"/>
    <p:sldId id="435" r:id="rId23"/>
    <p:sldId id="437" r:id="rId24"/>
    <p:sldId id="439" r:id="rId25"/>
    <p:sldId id="442" r:id="rId26"/>
    <p:sldId id="443" r:id="rId27"/>
    <p:sldId id="468" r:id="rId28"/>
    <p:sldId id="688" r:id="rId29"/>
    <p:sldId id="408" r:id="rId30"/>
    <p:sldId id="411" r:id="rId31"/>
    <p:sldId id="565" r:id="rId32"/>
    <p:sldId id="567" r:id="rId33"/>
    <p:sldId id="569" r:id="rId34"/>
    <p:sldId id="620" r:id="rId35"/>
    <p:sldId id="523" r:id="rId36"/>
    <p:sldId id="571" r:id="rId37"/>
    <p:sldId id="602" r:id="rId38"/>
  </p:sldIdLst>
  <p:sldSz cx="6858000" cy="9906000" type="A4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D30"/>
    <a:srgbClr val="981C66"/>
    <a:srgbClr val="361749"/>
    <a:srgbClr val="004070"/>
    <a:srgbClr val="0000FF"/>
    <a:srgbClr val="66FF33"/>
    <a:srgbClr val="FF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9272" autoAdjust="0"/>
  </p:normalViewPr>
  <p:slideViewPr>
    <p:cSldViewPr>
      <p:cViewPr varScale="1">
        <p:scale>
          <a:sx n="59" d="100"/>
          <a:sy n="59" d="100"/>
        </p:scale>
        <p:origin x="2957" y="8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12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6F14-7625-4EF0-AA1C-97EF29EBE93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361487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61487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39ED1-C215-439E-9FD8-B2288A86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BCD51-39DA-48B6-B3BE-96606A4892A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6313" y="1231900"/>
            <a:ext cx="2305050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43450"/>
            <a:ext cx="5438775" cy="3881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C4C91-6097-4444-85BA-C5D1F9A4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377-6F28-40A5-A2F4-B38D7056A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27190-5C0E-4E64-96BB-8EABE52FE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2365-91DE-477D-A5FE-A9387E62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9B5E-2675-4E4C-80EE-535003CB1293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5005-8C67-40DC-938A-2C260B86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9805F-4627-45E6-935F-0A54452B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EE6F-1D29-46AD-A7EA-2DA29773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4037E-F925-4ACD-A86E-D0C1A4FD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7D5F-0A41-4CF2-9BFB-01AE0674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19F-640A-42BF-88DF-2D0258260956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A62D-95A6-4397-B22F-AEC0F76B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3E1B-FD62-4AF7-81A8-CF17A228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FB31B-721D-45F5-80B6-8E6F3B3AF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FCEC8-D635-4F72-8D46-AD4BC74E1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9108-7F9A-4A90-860D-1EB9C583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6DF0-E072-4BB7-B0AB-2155F0E001DF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BE6C-5AC4-4CAF-89AF-EA1634EC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2B4A9-0FA2-49DE-BBA7-75883574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35D9-DA1C-408D-8D85-65C03FB9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4E2C-2DC6-4FB5-9718-5F447BFC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ED5CB-19E1-4B22-AE53-0A3E64CA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6637-3057-4B4C-93F1-2D6E4F16D602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6419-6C4A-4C2B-AFEE-04DB4DE7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7711-C90D-4096-84F4-73E57B98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3492-858C-49B0-B9CA-99D175C9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9BAF-8C64-4675-95A8-C042756E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313D-49AC-42D0-A9B9-CB5A95C0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6167-3DE9-415F-B789-3F8F29FEFFD8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A00B-77C8-45EB-B961-A0FE385F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2394-072F-4A05-A3E5-A7694E7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A517-002E-4337-A01D-E3EE867E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F5EE-5A83-4392-A25D-9C2545753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1D8B-13F7-4042-9DD3-54E5470DE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181B5-7E08-4263-83AE-8A474690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D0D-2DDE-4B64-A1C2-9FF366AE6758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837E-323B-44D7-84D9-0228F2B6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4C653-8783-4399-BE7F-AFB75547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AB41-9198-421B-BD3F-24F853FA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1E47D-FA25-4E8C-8700-4FDCAFD8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EB0E9-7C0C-4911-924A-61E29226E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7D02-4491-4321-9460-DE69A4B93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F357E-6519-4B67-AA8D-334CB74A1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2ADD1-2015-490E-80EE-AEC1E8BF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C21E-60D8-48E4-A02E-FAEC596E8B50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B992E-9B73-495D-B60D-7B3275EB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E0A7A-B497-4964-A9C4-1324DA4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D52B-A844-4F7C-918A-75AD18FD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8C9E9-2502-4D13-AB92-E5ECB739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8925-3F26-44CB-A930-2007A9A66C8C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E2A6B-A0E2-45C7-BE0B-658F0BB4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4E6C0-46D3-4088-87D6-B95718F6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10F0D-AEC3-496B-AF61-D964BD55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D525-CD1A-4817-B0C3-EC1B1C09B6E8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AB64A-EDCE-4598-9273-B9F64852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89E34-3889-41E1-8322-4EEBA703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24D8-307D-4895-B583-17E91E8C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ECA3-72A7-4D8C-AB0C-2EEC98B5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10B80-54B4-4A1D-9D99-0D416525E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3B04A-41B9-448E-B945-6B0D1281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356E-ACDA-406F-B98E-D6A7F5022DC7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9F338-071C-4295-883B-CEA0F23F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36B0-2349-44A5-BFC3-D4692F6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C7DB-2055-40B7-8E10-7992C155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715E2-C796-4B0B-BD49-EE892F2DA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A453F-FD97-4F3A-95F9-154A46EC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2B1C3-7DF8-4784-A6E8-58BD4F61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C1B-0425-41D9-89B7-CF3503EAD25C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DC366-2EF0-4CA5-8ABD-13D0FF02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4240C-7F30-4969-9D66-7895F3C0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390DD-33C5-4BF8-9BAE-28E706E1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6DE5B-6415-4F3F-B75F-DC03C6D1C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B457-5B67-486E-837C-39642241E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0736-9E9C-48CB-80F1-8046B660A5D1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A326E-A6DD-424B-89E4-2A0349751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2294D-C7BB-473C-8F4A-637CF205E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55C7-0A4D-4AF8-8E48-EE6F7F8B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57200"/>
            <a:ext cx="5829300" cy="1981200"/>
          </a:xfrm>
        </p:spPr>
        <p:txBody>
          <a:bodyPr>
            <a:noAutofit/>
          </a:bodyPr>
          <a:lstStyle/>
          <a:p>
            <a:r>
              <a:rPr lang="en-US" sz="8625" dirty="0"/>
              <a:t>PHONETICS</a:t>
            </a:r>
            <a:br>
              <a:rPr lang="en-US" sz="8625" dirty="0"/>
            </a:br>
            <a:r>
              <a:rPr lang="en-US" sz="4050" dirty="0">
                <a:solidFill>
                  <a:srgbClr val="FF0000"/>
                </a:solidFill>
              </a:rPr>
              <a:t>/</a:t>
            </a:r>
            <a:r>
              <a:rPr lang="en-US" sz="4050" dirty="0" err="1">
                <a:solidFill>
                  <a:srgbClr val="FF0000"/>
                </a:solidFill>
              </a:rPr>
              <a:t>fə</a:t>
            </a:r>
            <a:r>
              <a:rPr lang="en-US" sz="4050" dirty="0" err="1">
                <a:solidFill>
                  <a:srgbClr val="FF0000"/>
                </a:solidFill>
                <a:latin typeface="Zawgyi-One" pitchFamily="34" charset="0"/>
                <a:cs typeface="Zawgyi-One" pitchFamily="34" charset="0"/>
              </a:rPr>
              <a:t>’</a:t>
            </a:r>
            <a:r>
              <a:rPr lang="en-US" sz="4050" dirty="0" err="1">
                <a:solidFill>
                  <a:srgbClr val="FF0000"/>
                </a:solidFill>
              </a:rPr>
              <a:t>netɪks</a:t>
            </a:r>
            <a:r>
              <a:rPr lang="en-US" sz="4050" dirty="0">
                <a:solidFill>
                  <a:srgbClr val="FF0000"/>
                </a:solidFill>
              </a:rPr>
              <a:t>/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813" y="3352800"/>
            <a:ext cx="6470375" cy="6248400"/>
          </a:xfrm>
        </p:spPr>
        <p:txBody>
          <a:bodyPr>
            <a:normAutofit fontScale="92500"/>
          </a:bodyPr>
          <a:lstStyle/>
          <a:p>
            <a:r>
              <a:rPr lang="en-US" sz="5400" dirty="0"/>
              <a:t>/p/ /b/ /k/ /g/ /s/ /z/ </a:t>
            </a:r>
          </a:p>
          <a:p>
            <a:r>
              <a:rPr lang="en-US" sz="5400" dirty="0"/>
              <a:t>/t/ /d/ /f/ /v/ /ʃ/ /ʒ/ </a:t>
            </a:r>
          </a:p>
          <a:p>
            <a:r>
              <a:rPr lang="en-US" sz="5400" dirty="0"/>
              <a:t>/ʧ/ /ʤ/ /θ/ /đ/ /m/ /n/ </a:t>
            </a:r>
          </a:p>
          <a:p>
            <a:r>
              <a:rPr lang="en-US" sz="5400" dirty="0"/>
              <a:t>/ŋ/ /h/ /l/ /r/ /w/ /j/ </a:t>
            </a:r>
          </a:p>
          <a:p>
            <a:r>
              <a:rPr lang="en-US" sz="5400" dirty="0"/>
              <a:t>/ə/ /æ/ /e/ /ɪ/ /</a:t>
            </a:r>
            <a:r>
              <a:rPr lang="en-US" sz="5400" dirty="0" err="1"/>
              <a:t>i</a:t>
            </a:r>
            <a:r>
              <a:rPr lang="en-US" sz="5400" dirty="0"/>
              <a:t>/ /i:/ </a:t>
            </a:r>
          </a:p>
          <a:p>
            <a:r>
              <a:rPr lang="en-US" sz="5400" dirty="0"/>
              <a:t>/ʌ/ /ʊ/ /u/ /u:/ /ɒ/ /ɔ:/ </a:t>
            </a:r>
          </a:p>
          <a:p>
            <a:r>
              <a:rPr lang="en-US" sz="5400" dirty="0"/>
              <a:t>/ɑ:/ /ɜ:/ /</a:t>
            </a:r>
            <a:r>
              <a:rPr lang="en-US" sz="5400" dirty="0" err="1"/>
              <a:t>eɪ</a:t>
            </a:r>
            <a:r>
              <a:rPr lang="en-US" sz="5400" dirty="0"/>
              <a:t>/ /</a:t>
            </a:r>
            <a:r>
              <a:rPr lang="en-US" sz="5400" dirty="0" err="1"/>
              <a:t>aɪ</a:t>
            </a:r>
            <a:r>
              <a:rPr lang="en-US" sz="5400" dirty="0"/>
              <a:t>/ /</a:t>
            </a:r>
            <a:r>
              <a:rPr lang="en-US" sz="5400" dirty="0" err="1"/>
              <a:t>ɔɪ</a:t>
            </a:r>
            <a:r>
              <a:rPr lang="en-US" sz="5400" dirty="0"/>
              <a:t>/ </a:t>
            </a:r>
          </a:p>
          <a:p>
            <a:r>
              <a:rPr lang="en-US" sz="5400" dirty="0"/>
              <a:t>/</a:t>
            </a:r>
            <a:r>
              <a:rPr lang="en-US" sz="5400" dirty="0" err="1"/>
              <a:t>ʊə</a:t>
            </a:r>
            <a:r>
              <a:rPr lang="en-US" sz="5400" dirty="0"/>
              <a:t>/ /</a:t>
            </a:r>
            <a:r>
              <a:rPr lang="en-US" sz="5400" dirty="0" err="1"/>
              <a:t>ɪə</a:t>
            </a:r>
            <a:r>
              <a:rPr lang="en-US" sz="5400" dirty="0"/>
              <a:t>/ /</a:t>
            </a:r>
            <a:r>
              <a:rPr lang="en-US" sz="5400" dirty="0" err="1"/>
              <a:t>eə</a:t>
            </a:r>
            <a:r>
              <a:rPr lang="en-US" sz="5400" dirty="0"/>
              <a:t>/ /</a:t>
            </a:r>
            <a:r>
              <a:rPr lang="en-US" sz="5400" dirty="0" err="1"/>
              <a:t>əʊ</a:t>
            </a:r>
            <a:r>
              <a:rPr lang="en-US" sz="5400" dirty="0"/>
              <a:t>/ /</a:t>
            </a:r>
            <a:r>
              <a:rPr lang="en-US" sz="5400" dirty="0" err="1"/>
              <a:t>aʊ</a:t>
            </a:r>
            <a:r>
              <a:rPr lang="en-US" sz="5400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5A2FA-8502-486F-8039-FE03E715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539396"/>
          </a:xfrm>
        </p:spPr>
        <p:txBody>
          <a:bodyPr/>
          <a:lstStyle/>
          <a:p>
            <a:r>
              <a:rPr lang="en-US" dirty="0"/>
              <a:t>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19200"/>
            <a:ext cx="6248401" cy="83820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4070"/>
                </a:solidFill>
              </a:rPr>
              <a:t>/k/		</a:t>
            </a:r>
            <a:r>
              <a:rPr lang="en-US" sz="1800" dirty="0">
                <a:solidFill>
                  <a:srgbClr val="00407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004070"/>
                </a:solidFill>
              </a:rPr>
              <a:t> car, cook, chemist, rocket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/g/		</a:t>
            </a:r>
            <a:r>
              <a:rPr lang="en-US" sz="18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FF0000"/>
                </a:solidFill>
              </a:rPr>
              <a:t> guess, dig, target</a:t>
            </a:r>
          </a:p>
          <a:p>
            <a:r>
              <a:rPr lang="en-US" sz="1800" dirty="0">
                <a:solidFill>
                  <a:srgbClr val="004070"/>
                </a:solidFill>
              </a:rPr>
              <a:t>/p/		</a:t>
            </a:r>
            <a:r>
              <a:rPr lang="en-US" sz="1800" dirty="0">
                <a:solidFill>
                  <a:srgbClr val="00407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004070"/>
                </a:solidFill>
              </a:rPr>
              <a:t> park, map, paper</a:t>
            </a:r>
          </a:p>
          <a:p>
            <a:r>
              <a:rPr lang="en-US" sz="1800" dirty="0">
                <a:solidFill>
                  <a:srgbClr val="FF0000"/>
                </a:solidFill>
              </a:rPr>
              <a:t>/b/		</a:t>
            </a:r>
            <a:r>
              <a:rPr lang="en-US" sz="18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FF0000"/>
                </a:solidFill>
              </a:rPr>
              <a:t> bag, rob, baby</a:t>
            </a:r>
          </a:p>
          <a:p>
            <a:r>
              <a:rPr lang="en-US" sz="1800" dirty="0">
                <a:solidFill>
                  <a:srgbClr val="004070"/>
                </a:solidFill>
              </a:rPr>
              <a:t>/t/		</a:t>
            </a:r>
            <a:r>
              <a:rPr lang="en-US" sz="1800" dirty="0">
                <a:solidFill>
                  <a:srgbClr val="00407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004070"/>
                </a:solidFill>
              </a:rPr>
              <a:t> team, meat, tattoo</a:t>
            </a:r>
          </a:p>
          <a:p>
            <a:r>
              <a:rPr lang="en-US" sz="1800" dirty="0">
                <a:solidFill>
                  <a:srgbClr val="FF0000"/>
                </a:solidFill>
              </a:rPr>
              <a:t>/d/		</a:t>
            </a:r>
            <a:r>
              <a:rPr lang="en-US" sz="18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FF0000"/>
                </a:solidFill>
              </a:rPr>
              <a:t> dog, road, ladder</a:t>
            </a:r>
          </a:p>
          <a:p>
            <a:r>
              <a:rPr lang="en-US" sz="1800" dirty="0">
                <a:solidFill>
                  <a:srgbClr val="004070"/>
                </a:solidFill>
              </a:rPr>
              <a:t>/s/		</a:t>
            </a:r>
            <a:r>
              <a:rPr lang="en-US" sz="1800" dirty="0">
                <a:solidFill>
                  <a:srgbClr val="00407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004070"/>
                </a:solidFill>
              </a:rPr>
              <a:t> same, kiss, boxing, science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/z/		</a:t>
            </a:r>
            <a:r>
              <a:rPr lang="en-US" sz="18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FF0000"/>
                </a:solidFill>
              </a:rPr>
              <a:t> zoo, goes, razor</a:t>
            </a:r>
          </a:p>
          <a:p>
            <a:r>
              <a:rPr lang="en-US" sz="1800" dirty="0">
                <a:solidFill>
                  <a:srgbClr val="0070C0"/>
                </a:solidFill>
              </a:rPr>
              <a:t>/f/		</a:t>
            </a:r>
            <a:r>
              <a:rPr lang="en-US" sz="1800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0070C0"/>
                </a:solidFill>
              </a:rPr>
              <a:t> fish, phone, enough, knife, cafe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/v/		</a:t>
            </a:r>
            <a:r>
              <a:rPr lang="en-US" sz="18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FF0000"/>
                </a:solidFill>
              </a:rPr>
              <a:t> violin, save, navy</a:t>
            </a:r>
          </a:p>
          <a:p>
            <a:r>
              <a:rPr lang="en-US" sz="1800" dirty="0">
                <a:solidFill>
                  <a:srgbClr val="0070C0"/>
                </a:solidFill>
              </a:rPr>
              <a:t>/θ/		</a:t>
            </a:r>
            <a:r>
              <a:rPr lang="en-US" sz="1800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0070C0"/>
                </a:solidFill>
              </a:rPr>
              <a:t> thin, sixth, bathroom</a:t>
            </a:r>
          </a:p>
          <a:p>
            <a:r>
              <a:rPr lang="en-US" sz="1800" dirty="0">
                <a:solidFill>
                  <a:srgbClr val="FF0000"/>
                </a:solidFill>
              </a:rPr>
              <a:t>/đ/		</a:t>
            </a:r>
            <a:r>
              <a:rPr lang="en-US" sz="18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FF0000"/>
                </a:solidFill>
              </a:rPr>
              <a:t> this, breathe, father</a:t>
            </a:r>
          </a:p>
          <a:p>
            <a:r>
              <a:rPr lang="en-US" sz="1800" dirty="0">
                <a:solidFill>
                  <a:srgbClr val="0070C0"/>
                </a:solidFill>
              </a:rPr>
              <a:t>/ʃ/		</a:t>
            </a:r>
            <a:r>
              <a:rPr lang="en-US" sz="1800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0070C0"/>
                </a:solidFill>
              </a:rPr>
              <a:t> shop, cash, nation, machine, special</a:t>
            </a:r>
          </a:p>
          <a:p>
            <a:r>
              <a:rPr lang="en-US" sz="1800" dirty="0">
                <a:solidFill>
                  <a:srgbClr val="FF0000"/>
                </a:solidFill>
              </a:rPr>
              <a:t>/ʒ/		</a:t>
            </a:r>
            <a:r>
              <a:rPr lang="en-US" sz="18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FF0000"/>
                </a:solidFill>
              </a:rPr>
              <a:t> television, usual, garage</a:t>
            </a:r>
          </a:p>
          <a:p>
            <a:r>
              <a:rPr lang="en-US" sz="1800" dirty="0">
                <a:solidFill>
                  <a:srgbClr val="0070C0"/>
                </a:solidFill>
              </a:rPr>
              <a:t>/ʧ/		</a:t>
            </a:r>
            <a:r>
              <a:rPr lang="en-US" sz="1800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0070C0"/>
                </a:solidFill>
              </a:rPr>
              <a:t> check, watch, future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/ʤ/		</a:t>
            </a:r>
            <a:r>
              <a:rPr lang="en-US" sz="18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FF0000"/>
                </a:solidFill>
              </a:rPr>
              <a:t> jar, age, fridge, manager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/m/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man, comb, autumn, summer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/n/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know, pneumonia, dinner, one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/ŋ/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thing, bank, singing</a:t>
            </a:r>
          </a:p>
          <a:p>
            <a:r>
              <a:rPr lang="en-US" sz="1800" dirty="0">
                <a:solidFill>
                  <a:srgbClr val="470D30"/>
                </a:solidFill>
              </a:rPr>
              <a:t>/l/		</a:t>
            </a:r>
            <a:r>
              <a:rPr lang="en-US" sz="1800" dirty="0">
                <a:solidFill>
                  <a:srgbClr val="470D3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470D30"/>
                </a:solidFill>
              </a:rPr>
              <a:t> love, little, yellow</a:t>
            </a:r>
          </a:p>
          <a:p>
            <a:r>
              <a:rPr lang="en-US" sz="1800" dirty="0">
                <a:solidFill>
                  <a:srgbClr val="470D30"/>
                </a:solidFill>
              </a:rPr>
              <a:t>/r/		</a:t>
            </a:r>
            <a:r>
              <a:rPr lang="en-US" sz="1800" dirty="0">
                <a:solidFill>
                  <a:srgbClr val="470D30"/>
                </a:solidFill>
                <a:sym typeface="Wingdings"/>
              </a:rPr>
              <a:t></a:t>
            </a:r>
            <a:r>
              <a:rPr lang="en-US" sz="1800" dirty="0">
                <a:solidFill>
                  <a:srgbClr val="470D30"/>
                </a:solidFill>
              </a:rPr>
              <a:t> room, write, sorry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/h/	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hat, whose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/w/	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week, where, away, one, quiet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/j/		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yes, use, Europe, student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9349D-2C89-4F33-9081-CE61EDE0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DDD0F-0C59-4AAA-BE92-6F7B88BD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FFD2C-D0A4-449C-9589-85E2494F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33400"/>
            <a:ext cx="6172200" cy="536972"/>
          </a:xfrm>
        </p:spPr>
        <p:txBody>
          <a:bodyPr>
            <a:normAutofit/>
          </a:bodyPr>
          <a:lstStyle/>
          <a:p>
            <a:r>
              <a:rPr lang="en-US" dirty="0"/>
              <a:t>Consonants (Tongue Twisters)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010763-11F4-4F59-A378-7BC0C03D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33500"/>
            <a:ext cx="6400800" cy="80391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The king cooked the carrots and the queen cut the cake.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Grandma gave the guests eggs and frog’s legs.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Pat put purple paint in the pool.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Bernie brought a big breakfast back to bed.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Betty bought a tub of bitter butter.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David’s daughter didn’t dance, but David’s dad did.</a:t>
            </a:r>
          </a:p>
          <a:p>
            <a:r>
              <a:rPr lang="en-US" sz="1800" dirty="0">
                <a:solidFill>
                  <a:srgbClr val="0000FF"/>
                </a:solidFill>
                <a:sym typeface="Wingdings" pitchFamily="2" charset="2"/>
              </a:rPr>
              <a:t>It’s six or seven years since Sydney’s sister sang that song.</a:t>
            </a:r>
          </a:p>
          <a:p>
            <a:r>
              <a:rPr lang="en-US" sz="1800" dirty="0">
                <a:solidFill>
                  <a:srgbClr val="0000FF"/>
                </a:solidFill>
                <a:sym typeface="Wingdings" pitchFamily="2" charset="2"/>
              </a:rPr>
              <a:t>Zebras in zoos are like dolphins in pools.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Frank found four frogs laughing on the floor.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Vera drove to Venice in a van.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Martha Smith’s an author and an athlete.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My father and mother live together with my other brother.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Sharon shouldn’t wash her shoes in the shower.</a:t>
            </a:r>
          </a:p>
          <a:p>
            <a:r>
              <a:rPr lang="en-US" sz="1800" dirty="0">
                <a:solidFill>
                  <a:srgbClr val="0000FF"/>
                </a:solidFill>
                <a:sym typeface="Wingdings" pitchFamily="2" charset="2"/>
              </a:rPr>
              <a:t>I usually watch sport on television for my pleasure.</a:t>
            </a:r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Which child put chalk on the teacher’s chair?</a:t>
            </a:r>
          </a:p>
          <a:p>
            <a:r>
              <a:rPr lang="en-US" sz="1800" dirty="0">
                <a:solidFill>
                  <a:srgbClr val="0000FF"/>
                </a:solidFill>
              </a:rPr>
              <a:t>Ginger spilt orange juice on George’s jacket.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Mum made me move my models.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There was no one on the moon on the ninth of June.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Young King Kong was stronger than strong.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Clara’s really clever, but Lilly’s a little silly.</a:t>
            </a:r>
          </a:p>
          <a:p>
            <a:r>
              <a:rPr lang="en-US" sz="1800" dirty="0">
                <a:solidFill>
                  <a:srgbClr val="0000FF"/>
                </a:solidFill>
                <a:sym typeface="Wingdings" pitchFamily="2" charset="2"/>
              </a:rPr>
              <a:t>The rabbits raced right around the ring.</a:t>
            </a:r>
          </a:p>
          <a:p>
            <a:r>
              <a:rPr lang="en-US" sz="1800" dirty="0">
                <a:solidFill>
                  <a:srgbClr val="0000FF"/>
                </a:solidFill>
                <a:sym typeface="Wingdings" pitchFamily="2" charset="2"/>
              </a:rPr>
              <a:t>Harry had a habit of helping hitch-hikers.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Wendy went away twice a week.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We didn’t use Euro in Europe a few years ago.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781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8990F-F6A3-4818-9BD1-93873F17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12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AC224D-E84D-41EE-8865-5F582CAB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5776913" cy="2133600"/>
          </a:xfrm>
        </p:spPr>
        <p:txBody>
          <a:bodyPr>
            <a:normAutofit/>
          </a:bodyPr>
          <a:lstStyle/>
          <a:p>
            <a:r>
              <a:rPr lang="en-US" sz="1600" dirty="0"/>
              <a:t>/ə/ 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ago, cinema, mother</a:t>
            </a:r>
          </a:p>
          <a:p>
            <a:r>
              <a:rPr lang="en-US" sz="1600" dirty="0"/>
              <a:t>/æ/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bat, map, traffic</a:t>
            </a:r>
          </a:p>
          <a:p>
            <a:r>
              <a:rPr lang="en-US" sz="1600" dirty="0"/>
              <a:t>/e/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red, head, friend</a:t>
            </a:r>
          </a:p>
          <a:p>
            <a:r>
              <a:rPr lang="en-US" sz="1600" dirty="0"/>
              <a:t>/ɪ/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sit, busy, build</a:t>
            </a:r>
          </a:p>
          <a:p>
            <a:r>
              <a:rPr lang="en-US" sz="1600" dirty="0"/>
              <a:t>/i/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easy, money, coffee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/i:/		</a:t>
            </a:r>
            <a:r>
              <a:rPr lang="en-US" sz="16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600" dirty="0">
                <a:solidFill>
                  <a:srgbClr val="FF0000"/>
                </a:solidFill>
              </a:rPr>
              <a:t> see, eat, piece, key, equal, these</a:t>
            </a:r>
          </a:p>
          <a:p>
            <a:endParaRPr lang="en-US" sz="16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43E56C-4F94-4651-8CFF-15E86D000300}"/>
              </a:ext>
            </a:extLst>
          </p:cNvPr>
          <p:cNvGrpSpPr/>
          <p:nvPr/>
        </p:nvGrpSpPr>
        <p:grpSpPr>
          <a:xfrm>
            <a:off x="685800" y="3428080"/>
            <a:ext cx="4733384" cy="2515520"/>
            <a:chOff x="171451" y="3524250"/>
            <a:chExt cx="6371682" cy="338618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F15FAB-041A-42E9-BA5E-38B3B8CEBF9D}"/>
                </a:ext>
              </a:extLst>
            </p:cNvPr>
            <p:cNvCxnSpPr/>
            <p:nvPr/>
          </p:nvCxnSpPr>
          <p:spPr>
            <a:xfrm>
              <a:off x="228600" y="3810000"/>
              <a:ext cx="531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2C968A5-4943-4530-8005-FE8A94121095}"/>
                </a:ext>
              </a:extLst>
            </p:cNvPr>
            <p:cNvCxnSpPr/>
            <p:nvPr/>
          </p:nvCxnSpPr>
          <p:spPr>
            <a:xfrm>
              <a:off x="5543550" y="3810000"/>
              <a:ext cx="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4ECCD7-053A-45E6-B555-023A538F4166}"/>
                </a:ext>
              </a:extLst>
            </p:cNvPr>
            <p:cNvCxnSpPr/>
            <p:nvPr/>
          </p:nvCxnSpPr>
          <p:spPr>
            <a:xfrm flipH="1">
              <a:off x="1428750" y="6838950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5648B2-F92B-4DC0-9056-EC4794C43DE4}"/>
                </a:ext>
              </a:extLst>
            </p:cNvPr>
            <p:cNvCxnSpPr/>
            <p:nvPr/>
          </p:nvCxnSpPr>
          <p:spPr>
            <a:xfrm flipH="1" flipV="1">
              <a:off x="228600" y="3810000"/>
              <a:ext cx="120015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5E1779-0D30-414E-8F7B-8B51FF9B8DF5}"/>
                </a:ext>
              </a:extLst>
            </p:cNvPr>
            <p:cNvCxnSpPr/>
            <p:nvPr/>
          </p:nvCxnSpPr>
          <p:spPr>
            <a:xfrm>
              <a:off x="2886075" y="3810000"/>
              <a:ext cx="600075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BB1E9-2C16-41B4-A158-A8646E3629B7}"/>
                </a:ext>
              </a:extLst>
            </p:cNvPr>
            <p:cNvCxnSpPr/>
            <p:nvPr/>
          </p:nvCxnSpPr>
          <p:spPr>
            <a:xfrm>
              <a:off x="628650" y="4781550"/>
              <a:ext cx="4914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32539D2-C31C-40E0-915D-D9BBE9A68EF7}"/>
                </a:ext>
              </a:extLst>
            </p:cNvPr>
            <p:cNvCxnSpPr/>
            <p:nvPr/>
          </p:nvCxnSpPr>
          <p:spPr>
            <a:xfrm>
              <a:off x="1028700" y="5867400"/>
              <a:ext cx="4514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805B2C-0271-440A-A45E-6AAC9C41DDFC}"/>
                </a:ext>
              </a:extLst>
            </p:cNvPr>
            <p:cNvSpPr txBox="1"/>
            <p:nvPr/>
          </p:nvSpPr>
          <p:spPr>
            <a:xfrm>
              <a:off x="171451" y="3524250"/>
              <a:ext cx="5672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Front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F38B05-6620-4F36-A5A4-40FBC2D1FCFF}"/>
                </a:ext>
              </a:extLst>
            </p:cNvPr>
            <p:cNvSpPr txBox="1"/>
            <p:nvPr/>
          </p:nvSpPr>
          <p:spPr>
            <a:xfrm>
              <a:off x="2571750" y="3524250"/>
              <a:ext cx="6986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Central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92C956-DC0C-460A-8C27-EDF5658FBF4E}"/>
                </a:ext>
              </a:extLst>
            </p:cNvPr>
            <p:cNvSpPr txBox="1"/>
            <p:nvPr/>
          </p:nvSpPr>
          <p:spPr>
            <a:xfrm>
              <a:off x="5086350" y="3524250"/>
              <a:ext cx="5229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Back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25CAA7-CC12-4AAE-929A-FC5E76D8D776}"/>
                </a:ext>
              </a:extLst>
            </p:cNvPr>
            <p:cNvSpPr txBox="1"/>
            <p:nvPr/>
          </p:nvSpPr>
          <p:spPr>
            <a:xfrm>
              <a:off x="5648336" y="376160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Close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AAF645-58F3-4D14-907E-9FD49E3C61D1}"/>
                </a:ext>
              </a:extLst>
            </p:cNvPr>
            <p:cNvSpPr txBox="1"/>
            <p:nvPr/>
          </p:nvSpPr>
          <p:spPr>
            <a:xfrm>
              <a:off x="5648336" y="4610100"/>
              <a:ext cx="8931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Half-close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EEA300-752D-4644-AE15-1BC5728E028D}"/>
                </a:ext>
              </a:extLst>
            </p:cNvPr>
            <p:cNvSpPr txBox="1"/>
            <p:nvPr/>
          </p:nvSpPr>
          <p:spPr>
            <a:xfrm>
              <a:off x="5648336" y="5638800"/>
              <a:ext cx="8947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Half-open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412975-8371-44A0-8963-363FB63C4DDD}"/>
                </a:ext>
              </a:extLst>
            </p:cNvPr>
            <p:cNvSpPr txBox="1"/>
            <p:nvPr/>
          </p:nvSpPr>
          <p:spPr>
            <a:xfrm>
              <a:off x="5648336" y="6610350"/>
              <a:ext cx="5741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Open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E6C229B-4495-4401-A285-142177945B50}"/>
                </a:ext>
              </a:extLst>
            </p:cNvPr>
            <p:cNvSpPr/>
            <p:nvPr/>
          </p:nvSpPr>
          <p:spPr>
            <a:xfrm>
              <a:off x="2982637" y="4781550"/>
              <a:ext cx="37863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ə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06F1DE3-4AB8-4046-9602-9AC18803496C}"/>
                </a:ext>
              </a:extLst>
            </p:cNvPr>
            <p:cNvSpPr txBox="1"/>
            <p:nvPr/>
          </p:nvSpPr>
          <p:spPr>
            <a:xfrm>
              <a:off x="1164744" y="6038850"/>
              <a:ext cx="4828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æ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27A8A21-CE73-4D02-A9CB-02EC5906D693}"/>
                </a:ext>
              </a:extLst>
            </p:cNvPr>
            <p:cNvSpPr txBox="1"/>
            <p:nvPr/>
          </p:nvSpPr>
          <p:spPr>
            <a:xfrm>
              <a:off x="742950" y="4993585"/>
              <a:ext cx="378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CCB685-097E-4A2E-B990-3BB029A329A9}"/>
              </a:ext>
            </a:extLst>
          </p:cNvPr>
          <p:cNvGrpSpPr/>
          <p:nvPr/>
        </p:nvGrpSpPr>
        <p:grpSpPr>
          <a:xfrm>
            <a:off x="838200" y="6553200"/>
            <a:ext cx="4500158" cy="2391574"/>
            <a:chOff x="171451" y="3524250"/>
            <a:chExt cx="6371682" cy="338618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4699C51-8E10-4AB2-BF4C-AA77AF346F11}"/>
                </a:ext>
              </a:extLst>
            </p:cNvPr>
            <p:cNvCxnSpPr/>
            <p:nvPr/>
          </p:nvCxnSpPr>
          <p:spPr>
            <a:xfrm>
              <a:off x="228600" y="3810000"/>
              <a:ext cx="531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39C2BC-249F-4F24-A02B-53BBC13A1A97}"/>
                </a:ext>
              </a:extLst>
            </p:cNvPr>
            <p:cNvCxnSpPr/>
            <p:nvPr/>
          </p:nvCxnSpPr>
          <p:spPr>
            <a:xfrm>
              <a:off x="5543550" y="3810000"/>
              <a:ext cx="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44192D-CDB6-4395-A642-4E8257B78399}"/>
                </a:ext>
              </a:extLst>
            </p:cNvPr>
            <p:cNvCxnSpPr/>
            <p:nvPr/>
          </p:nvCxnSpPr>
          <p:spPr>
            <a:xfrm flipH="1">
              <a:off x="1428750" y="6838950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A9CA85-A998-4BE4-A6E9-0F0AA166F851}"/>
                </a:ext>
              </a:extLst>
            </p:cNvPr>
            <p:cNvCxnSpPr/>
            <p:nvPr/>
          </p:nvCxnSpPr>
          <p:spPr>
            <a:xfrm flipH="1" flipV="1">
              <a:off x="228600" y="3810000"/>
              <a:ext cx="120015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6CA3BF-1DFE-4F72-9DC5-FEB88C6D6212}"/>
                </a:ext>
              </a:extLst>
            </p:cNvPr>
            <p:cNvCxnSpPr/>
            <p:nvPr/>
          </p:nvCxnSpPr>
          <p:spPr>
            <a:xfrm>
              <a:off x="2886075" y="3810000"/>
              <a:ext cx="600075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914B3B-2995-4DB2-8BF5-488D523EA678}"/>
                </a:ext>
              </a:extLst>
            </p:cNvPr>
            <p:cNvCxnSpPr/>
            <p:nvPr/>
          </p:nvCxnSpPr>
          <p:spPr>
            <a:xfrm>
              <a:off x="628650" y="4781550"/>
              <a:ext cx="4914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56EFB0-7405-41ED-AAAC-0D06EFFCCA77}"/>
                </a:ext>
              </a:extLst>
            </p:cNvPr>
            <p:cNvCxnSpPr/>
            <p:nvPr/>
          </p:nvCxnSpPr>
          <p:spPr>
            <a:xfrm>
              <a:off x="1028700" y="5867400"/>
              <a:ext cx="4514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924587-C40C-4816-B2E2-72D4BB2A20DC}"/>
                </a:ext>
              </a:extLst>
            </p:cNvPr>
            <p:cNvSpPr txBox="1"/>
            <p:nvPr/>
          </p:nvSpPr>
          <p:spPr>
            <a:xfrm>
              <a:off x="171451" y="3524250"/>
              <a:ext cx="5672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Front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650F45D-7C87-43CD-8ED8-699D83391F3A}"/>
                </a:ext>
              </a:extLst>
            </p:cNvPr>
            <p:cNvSpPr txBox="1"/>
            <p:nvPr/>
          </p:nvSpPr>
          <p:spPr>
            <a:xfrm>
              <a:off x="2571750" y="3524250"/>
              <a:ext cx="6986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Central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9A9344-BD2C-4188-B739-F59F836D6875}"/>
                </a:ext>
              </a:extLst>
            </p:cNvPr>
            <p:cNvSpPr txBox="1"/>
            <p:nvPr/>
          </p:nvSpPr>
          <p:spPr>
            <a:xfrm>
              <a:off x="5086350" y="3524250"/>
              <a:ext cx="5229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Back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199D25-066E-4C53-B0C4-8D075AD23F36}"/>
                </a:ext>
              </a:extLst>
            </p:cNvPr>
            <p:cNvSpPr txBox="1"/>
            <p:nvPr/>
          </p:nvSpPr>
          <p:spPr>
            <a:xfrm>
              <a:off x="5648336" y="376160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Close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A80132-C4AC-4300-8C80-777196FEC23F}"/>
                </a:ext>
              </a:extLst>
            </p:cNvPr>
            <p:cNvSpPr txBox="1"/>
            <p:nvPr/>
          </p:nvSpPr>
          <p:spPr>
            <a:xfrm>
              <a:off x="5648336" y="4610100"/>
              <a:ext cx="8931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Half-close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760E28D-063D-4DE1-8DDA-890F483735BF}"/>
                </a:ext>
              </a:extLst>
            </p:cNvPr>
            <p:cNvSpPr txBox="1"/>
            <p:nvPr/>
          </p:nvSpPr>
          <p:spPr>
            <a:xfrm>
              <a:off x="5648336" y="5638800"/>
              <a:ext cx="8947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Half-open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481E47-815E-40FD-957A-8F6281168815}"/>
                </a:ext>
              </a:extLst>
            </p:cNvPr>
            <p:cNvSpPr txBox="1"/>
            <p:nvPr/>
          </p:nvSpPr>
          <p:spPr>
            <a:xfrm>
              <a:off x="5648336" y="6610350"/>
              <a:ext cx="5741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Open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987A6B-0628-476C-B2C4-C845C08EC113}"/>
                </a:ext>
              </a:extLst>
            </p:cNvPr>
            <p:cNvSpPr txBox="1"/>
            <p:nvPr/>
          </p:nvSpPr>
          <p:spPr>
            <a:xfrm>
              <a:off x="1428750" y="4095750"/>
              <a:ext cx="3113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ɪ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70D574-53A6-4CA8-AF8F-51760622F871}"/>
                </a:ext>
              </a:extLst>
            </p:cNvPr>
            <p:cNvSpPr txBox="1"/>
            <p:nvPr/>
          </p:nvSpPr>
          <p:spPr>
            <a:xfrm>
              <a:off x="800100" y="3867150"/>
              <a:ext cx="2792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i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545FD75-20F9-4389-BA0E-7A5602D1491A}"/>
                </a:ext>
              </a:extLst>
            </p:cNvPr>
            <p:cNvSpPr txBox="1"/>
            <p:nvPr/>
          </p:nvSpPr>
          <p:spPr>
            <a:xfrm>
              <a:off x="228600" y="3638550"/>
              <a:ext cx="3850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i: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99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A708957-859B-40DB-BC4E-AF40E5B67848}"/>
              </a:ext>
            </a:extLst>
          </p:cNvPr>
          <p:cNvGrpSpPr/>
          <p:nvPr/>
        </p:nvGrpSpPr>
        <p:grpSpPr>
          <a:xfrm>
            <a:off x="700261" y="1642970"/>
            <a:ext cx="5314062" cy="2824118"/>
            <a:chOff x="171451" y="3524250"/>
            <a:chExt cx="6371682" cy="338618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28600" y="3810000"/>
              <a:ext cx="531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543550" y="3810000"/>
              <a:ext cx="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428750" y="6838950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28600" y="3810000"/>
              <a:ext cx="120015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86075" y="3810000"/>
              <a:ext cx="600075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28650" y="4781550"/>
              <a:ext cx="4914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28700" y="5867400"/>
              <a:ext cx="4514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1451" y="3524250"/>
              <a:ext cx="5672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Front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71750" y="3524250"/>
              <a:ext cx="6986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Central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86350" y="3524250"/>
              <a:ext cx="5229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Back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8336" y="376160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Close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8336" y="4610100"/>
              <a:ext cx="8931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Half-close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8336" y="5638800"/>
              <a:ext cx="8947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Half-open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8336" y="6610350"/>
              <a:ext cx="5741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Open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143250" y="5450785"/>
              <a:ext cx="36740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ʌ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57650" y="4079185"/>
              <a:ext cx="4090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ʊ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9150" y="3850585"/>
              <a:ext cx="39145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u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43500" y="3638550"/>
              <a:ext cx="49725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u: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92FFB11-B763-48CF-AF5B-D8B5EF9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13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9FBEB63-59DB-4CA4-8710-8A1FEEF51176}"/>
              </a:ext>
            </a:extLst>
          </p:cNvPr>
          <p:cNvSpPr txBox="1">
            <a:spLocks/>
          </p:cNvSpPr>
          <p:nvPr/>
        </p:nvSpPr>
        <p:spPr>
          <a:xfrm>
            <a:off x="690699" y="381000"/>
            <a:ext cx="5915025" cy="147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/ʌ/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luck, come, rough</a:t>
            </a:r>
          </a:p>
          <a:p>
            <a:r>
              <a:rPr lang="en-US" sz="1600" dirty="0"/>
              <a:t>/ʊ/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full, sugar, book, should</a:t>
            </a:r>
          </a:p>
          <a:p>
            <a:r>
              <a:rPr lang="en-US" sz="1600" dirty="0"/>
              <a:t>/u/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mutual, actual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/u:/	     	</a:t>
            </a:r>
            <a:r>
              <a:rPr lang="en-US" sz="16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600" dirty="0">
                <a:solidFill>
                  <a:srgbClr val="FF0000"/>
                </a:solidFill>
              </a:rPr>
              <a:t> too, group, shoe, blue, music, new, fruit, flute</a:t>
            </a:r>
          </a:p>
          <a:p>
            <a:endParaRPr lang="en-US" sz="16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8BEBFC6-C64B-44C8-97E4-E94D09E5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5158832"/>
            <a:ext cx="5915025" cy="1477786"/>
          </a:xfrm>
        </p:spPr>
        <p:txBody>
          <a:bodyPr/>
          <a:lstStyle/>
          <a:p>
            <a:r>
              <a:rPr lang="en-US" dirty="0"/>
              <a:t>/ɒ/		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box, quality, want</a:t>
            </a:r>
          </a:p>
          <a:p>
            <a:r>
              <a:rPr lang="en-US" dirty="0">
                <a:solidFill>
                  <a:srgbClr val="FF0000"/>
                </a:solidFill>
              </a:rPr>
              <a:t>/ɔ:/		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talk, autumn, saw, caught, bought, 	warm, short, door, 			more, four</a:t>
            </a:r>
          </a:p>
          <a:p>
            <a:r>
              <a:rPr lang="en-US" dirty="0">
                <a:solidFill>
                  <a:srgbClr val="FF0000"/>
                </a:solidFill>
              </a:rPr>
              <a:t>/ɑ:/		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answer, class, laugh, far</a:t>
            </a:r>
          </a:p>
          <a:p>
            <a:r>
              <a:rPr lang="en-US" dirty="0">
                <a:solidFill>
                  <a:srgbClr val="FF0000"/>
                </a:solidFill>
              </a:rPr>
              <a:t>/ɜ:/		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verb, bird, word, turn, early, 	journey</a:t>
            </a:r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FD4A0F-DAA4-4372-91E5-36754E7EECAE}"/>
              </a:ext>
            </a:extLst>
          </p:cNvPr>
          <p:cNvGrpSpPr/>
          <p:nvPr/>
        </p:nvGrpSpPr>
        <p:grpSpPr>
          <a:xfrm>
            <a:off x="762000" y="6560418"/>
            <a:ext cx="5190584" cy="2812182"/>
            <a:chOff x="171451" y="3524250"/>
            <a:chExt cx="6371682" cy="345208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29EF57-D272-4EAF-BC83-DEF0324E86A3}"/>
                </a:ext>
              </a:extLst>
            </p:cNvPr>
            <p:cNvCxnSpPr/>
            <p:nvPr/>
          </p:nvCxnSpPr>
          <p:spPr>
            <a:xfrm>
              <a:off x="228600" y="3810000"/>
              <a:ext cx="531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6AC6DF-0351-4467-BFEF-F0DEA6DF9B3E}"/>
                </a:ext>
              </a:extLst>
            </p:cNvPr>
            <p:cNvCxnSpPr/>
            <p:nvPr/>
          </p:nvCxnSpPr>
          <p:spPr>
            <a:xfrm>
              <a:off x="5543550" y="3810000"/>
              <a:ext cx="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ACA8DF-BCE3-4E45-ABE5-7DAB548EB9A8}"/>
                </a:ext>
              </a:extLst>
            </p:cNvPr>
            <p:cNvCxnSpPr/>
            <p:nvPr/>
          </p:nvCxnSpPr>
          <p:spPr>
            <a:xfrm flipH="1">
              <a:off x="1428750" y="6838950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35E3E1-14B3-456C-98F2-D095F71A0E77}"/>
                </a:ext>
              </a:extLst>
            </p:cNvPr>
            <p:cNvCxnSpPr/>
            <p:nvPr/>
          </p:nvCxnSpPr>
          <p:spPr>
            <a:xfrm flipH="1" flipV="1">
              <a:off x="228600" y="3810000"/>
              <a:ext cx="120015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46130A-80EE-4834-A56C-8F8F6688741D}"/>
                </a:ext>
              </a:extLst>
            </p:cNvPr>
            <p:cNvCxnSpPr/>
            <p:nvPr/>
          </p:nvCxnSpPr>
          <p:spPr>
            <a:xfrm>
              <a:off x="2886075" y="3810000"/>
              <a:ext cx="600075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24B3D5-9BB8-4E0C-8255-E30395C02E28}"/>
                </a:ext>
              </a:extLst>
            </p:cNvPr>
            <p:cNvCxnSpPr/>
            <p:nvPr/>
          </p:nvCxnSpPr>
          <p:spPr>
            <a:xfrm>
              <a:off x="628650" y="4781550"/>
              <a:ext cx="4914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BBD44-B529-4369-A0C6-EF2BFDD8FEC8}"/>
                </a:ext>
              </a:extLst>
            </p:cNvPr>
            <p:cNvCxnSpPr/>
            <p:nvPr/>
          </p:nvCxnSpPr>
          <p:spPr>
            <a:xfrm>
              <a:off x="1028700" y="5867400"/>
              <a:ext cx="4514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7D4B0-0EA1-447A-A4C9-BA89444FB61B}"/>
                </a:ext>
              </a:extLst>
            </p:cNvPr>
            <p:cNvSpPr txBox="1"/>
            <p:nvPr/>
          </p:nvSpPr>
          <p:spPr>
            <a:xfrm>
              <a:off x="171451" y="3524250"/>
              <a:ext cx="5672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Front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922940-C002-4D4E-A51C-4E1956EB274F}"/>
                </a:ext>
              </a:extLst>
            </p:cNvPr>
            <p:cNvSpPr txBox="1"/>
            <p:nvPr/>
          </p:nvSpPr>
          <p:spPr>
            <a:xfrm>
              <a:off x="2571750" y="3524250"/>
              <a:ext cx="6986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Central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404AD6-F363-442C-83DC-7D77F7217A50}"/>
                </a:ext>
              </a:extLst>
            </p:cNvPr>
            <p:cNvSpPr txBox="1"/>
            <p:nvPr/>
          </p:nvSpPr>
          <p:spPr>
            <a:xfrm>
              <a:off x="5086350" y="3524250"/>
              <a:ext cx="5229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Back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0D5577-364B-4CCA-839C-D1500A178963}"/>
                </a:ext>
              </a:extLst>
            </p:cNvPr>
            <p:cNvSpPr txBox="1"/>
            <p:nvPr/>
          </p:nvSpPr>
          <p:spPr>
            <a:xfrm>
              <a:off x="5648336" y="376160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Close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70DA7-0A2C-48BF-B565-32D04BB9F967}"/>
                </a:ext>
              </a:extLst>
            </p:cNvPr>
            <p:cNvSpPr txBox="1"/>
            <p:nvPr/>
          </p:nvSpPr>
          <p:spPr>
            <a:xfrm>
              <a:off x="5648336" y="4610100"/>
              <a:ext cx="8931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Half-close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1CC4C2-F46A-435B-9B5B-331F3AC07E6A}"/>
                </a:ext>
              </a:extLst>
            </p:cNvPr>
            <p:cNvSpPr txBox="1"/>
            <p:nvPr/>
          </p:nvSpPr>
          <p:spPr>
            <a:xfrm>
              <a:off x="5648336" y="5638800"/>
              <a:ext cx="8947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Half-open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6C63DE-0066-4ED1-86BA-FF42068C89FF}"/>
                </a:ext>
              </a:extLst>
            </p:cNvPr>
            <p:cNvSpPr txBox="1"/>
            <p:nvPr/>
          </p:nvSpPr>
          <p:spPr>
            <a:xfrm>
              <a:off x="5648336" y="6610350"/>
              <a:ext cx="5741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Open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2A6103-E94A-4AA3-8AFC-DA52C34D660C}"/>
                </a:ext>
              </a:extLst>
            </p:cNvPr>
            <p:cNvSpPr/>
            <p:nvPr/>
          </p:nvSpPr>
          <p:spPr>
            <a:xfrm>
              <a:off x="5257800" y="6022285"/>
              <a:ext cx="39145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ɒ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C73F65-9B80-4638-845E-A6CF76EAB9E3}"/>
                </a:ext>
              </a:extLst>
            </p:cNvPr>
            <p:cNvSpPr/>
            <p:nvPr/>
          </p:nvSpPr>
          <p:spPr>
            <a:xfrm>
              <a:off x="5194098" y="4724400"/>
              <a:ext cx="45397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ɔ: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12D7F1-4E43-455E-B866-C951BEC0D4E2}"/>
                </a:ext>
              </a:extLst>
            </p:cNvPr>
            <p:cNvSpPr/>
            <p:nvPr/>
          </p:nvSpPr>
          <p:spPr>
            <a:xfrm>
              <a:off x="4921015" y="6422335"/>
              <a:ext cx="49725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ɑ: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24D16DC-78DA-4CE2-9C92-EA54585DDB30}"/>
                </a:ext>
              </a:extLst>
            </p:cNvPr>
            <p:cNvSpPr/>
            <p:nvPr/>
          </p:nvSpPr>
          <p:spPr>
            <a:xfrm>
              <a:off x="3191443" y="5010150"/>
              <a:ext cx="45397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ɜ: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34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171675-0D15-4E83-9CA5-BFF0EA18AF4E}"/>
              </a:ext>
            </a:extLst>
          </p:cNvPr>
          <p:cNvGrpSpPr/>
          <p:nvPr/>
        </p:nvGrpSpPr>
        <p:grpSpPr>
          <a:xfrm>
            <a:off x="615214" y="1043718"/>
            <a:ext cx="6090386" cy="3299682"/>
            <a:chOff x="171451" y="3524250"/>
            <a:chExt cx="6371682" cy="345208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8600" y="3810000"/>
              <a:ext cx="531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43550" y="3810000"/>
              <a:ext cx="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428750" y="6838950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228600" y="3810000"/>
              <a:ext cx="120015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86075" y="3810000"/>
              <a:ext cx="600075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8650" y="4781550"/>
              <a:ext cx="4914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28700" y="5867400"/>
              <a:ext cx="4514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1451" y="3524250"/>
              <a:ext cx="5672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Front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1750" y="3524250"/>
              <a:ext cx="6986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Central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86350" y="3524250"/>
              <a:ext cx="5229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Back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48336" y="376160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Close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8336" y="4610100"/>
              <a:ext cx="8931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Half-close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48336" y="5638800"/>
              <a:ext cx="8947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Half-open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8336" y="6610350"/>
              <a:ext cx="5741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Open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82637" y="4781550"/>
              <a:ext cx="37863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ə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64744" y="6038850"/>
              <a:ext cx="4828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æ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2950" y="4993585"/>
              <a:ext cx="378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28750" y="4095750"/>
              <a:ext cx="3113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ɪ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0100" y="3867150"/>
              <a:ext cx="2792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" y="3638550"/>
              <a:ext cx="3850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i: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43250" y="5450785"/>
              <a:ext cx="36740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ʌ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7650" y="4079185"/>
              <a:ext cx="4090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ʊ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29150" y="3850585"/>
              <a:ext cx="39145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u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43500" y="3638550"/>
              <a:ext cx="49725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u: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28650" y="4781550"/>
              <a:ext cx="4914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257800" y="6022285"/>
              <a:ext cx="39145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ɒ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4098" y="4724400"/>
              <a:ext cx="45397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ɔ: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21015" y="6422335"/>
              <a:ext cx="49725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ɑ: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91443" y="5010150"/>
              <a:ext cx="45397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ɜ: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D31FA-4A93-4ABD-B757-49B6F953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15EB57-ED1C-4752-A7A1-5B911BAECCDC}"/>
              </a:ext>
            </a:extLst>
          </p:cNvPr>
          <p:cNvGrpSpPr/>
          <p:nvPr/>
        </p:nvGrpSpPr>
        <p:grpSpPr>
          <a:xfrm>
            <a:off x="770744" y="5395182"/>
            <a:ext cx="5934856" cy="3215418"/>
            <a:chOff x="171451" y="3524250"/>
            <a:chExt cx="6371682" cy="345208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FC56536-3668-4C58-8539-48C134A4A17B}"/>
                </a:ext>
              </a:extLst>
            </p:cNvPr>
            <p:cNvCxnSpPr/>
            <p:nvPr/>
          </p:nvCxnSpPr>
          <p:spPr>
            <a:xfrm>
              <a:off x="228600" y="3810000"/>
              <a:ext cx="531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B1B5D5-70DA-4554-99E2-E0115F8603D2}"/>
                </a:ext>
              </a:extLst>
            </p:cNvPr>
            <p:cNvCxnSpPr/>
            <p:nvPr/>
          </p:nvCxnSpPr>
          <p:spPr>
            <a:xfrm>
              <a:off x="5543550" y="3810000"/>
              <a:ext cx="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8FC980-47B0-4D2B-8592-E421613CA544}"/>
                </a:ext>
              </a:extLst>
            </p:cNvPr>
            <p:cNvCxnSpPr/>
            <p:nvPr/>
          </p:nvCxnSpPr>
          <p:spPr>
            <a:xfrm flipH="1">
              <a:off x="1428750" y="6838950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A71986-716F-42BA-8FA4-A10DC80A9000}"/>
                </a:ext>
              </a:extLst>
            </p:cNvPr>
            <p:cNvCxnSpPr/>
            <p:nvPr/>
          </p:nvCxnSpPr>
          <p:spPr>
            <a:xfrm flipH="1" flipV="1">
              <a:off x="228600" y="3810000"/>
              <a:ext cx="120015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45045AD-0E26-433F-B9F4-78058AA86B5E}"/>
                </a:ext>
              </a:extLst>
            </p:cNvPr>
            <p:cNvCxnSpPr/>
            <p:nvPr/>
          </p:nvCxnSpPr>
          <p:spPr>
            <a:xfrm>
              <a:off x="2886075" y="3810000"/>
              <a:ext cx="600075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82500F3-B899-4530-B559-CC5836B0AAD4}"/>
                </a:ext>
              </a:extLst>
            </p:cNvPr>
            <p:cNvCxnSpPr/>
            <p:nvPr/>
          </p:nvCxnSpPr>
          <p:spPr>
            <a:xfrm>
              <a:off x="628650" y="4781550"/>
              <a:ext cx="4914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DE13E9-2EF9-4DED-A9B3-E3B3609F2F23}"/>
                </a:ext>
              </a:extLst>
            </p:cNvPr>
            <p:cNvCxnSpPr/>
            <p:nvPr/>
          </p:nvCxnSpPr>
          <p:spPr>
            <a:xfrm>
              <a:off x="1028700" y="5867400"/>
              <a:ext cx="4514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3D1811-985C-410D-AB3D-C32853730BCB}"/>
                </a:ext>
              </a:extLst>
            </p:cNvPr>
            <p:cNvSpPr txBox="1"/>
            <p:nvPr/>
          </p:nvSpPr>
          <p:spPr>
            <a:xfrm>
              <a:off x="171451" y="3524250"/>
              <a:ext cx="5672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Front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55B5BD-FC12-4E12-961F-F7AAD0DCC688}"/>
                </a:ext>
              </a:extLst>
            </p:cNvPr>
            <p:cNvSpPr txBox="1"/>
            <p:nvPr/>
          </p:nvSpPr>
          <p:spPr>
            <a:xfrm>
              <a:off x="2571750" y="3524250"/>
              <a:ext cx="6986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Central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DC3D544-F883-424D-BE12-45D0D19D0F67}"/>
                </a:ext>
              </a:extLst>
            </p:cNvPr>
            <p:cNvSpPr txBox="1"/>
            <p:nvPr/>
          </p:nvSpPr>
          <p:spPr>
            <a:xfrm>
              <a:off x="5086350" y="3524250"/>
              <a:ext cx="5229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Back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26B526-B3BF-4326-B47A-B27071F970BC}"/>
                </a:ext>
              </a:extLst>
            </p:cNvPr>
            <p:cNvSpPr txBox="1"/>
            <p:nvPr/>
          </p:nvSpPr>
          <p:spPr>
            <a:xfrm>
              <a:off x="5648336" y="376160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Close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E2A6A6-828B-4B67-9710-EC69E16F5F67}"/>
                </a:ext>
              </a:extLst>
            </p:cNvPr>
            <p:cNvSpPr txBox="1"/>
            <p:nvPr/>
          </p:nvSpPr>
          <p:spPr>
            <a:xfrm>
              <a:off x="5648336" y="4610100"/>
              <a:ext cx="8931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Half-close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B2B979-8C73-4EFF-A198-065F456F548D}"/>
                </a:ext>
              </a:extLst>
            </p:cNvPr>
            <p:cNvSpPr txBox="1"/>
            <p:nvPr/>
          </p:nvSpPr>
          <p:spPr>
            <a:xfrm>
              <a:off x="5648336" y="5638800"/>
              <a:ext cx="8947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Half-open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7C603F-5EB2-4BE2-A2CA-1FD46772DB74}"/>
                </a:ext>
              </a:extLst>
            </p:cNvPr>
            <p:cNvSpPr txBox="1"/>
            <p:nvPr/>
          </p:nvSpPr>
          <p:spPr>
            <a:xfrm>
              <a:off x="5648336" y="6610350"/>
              <a:ext cx="5741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Open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7C2CA4-F545-4238-B436-7AC85E8EE5CC}"/>
                </a:ext>
              </a:extLst>
            </p:cNvPr>
            <p:cNvSpPr/>
            <p:nvPr/>
          </p:nvSpPr>
          <p:spPr>
            <a:xfrm>
              <a:off x="2982637" y="4781550"/>
              <a:ext cx="37863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ə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DFA1B6-7A13-412E-9CA5-B7B255B4E099}"/>
                </a:ext>
              </a:extLst>
            </p:cNvPr>
            <p:cNvSpPr txBox="1"/>
            <p:nvPr/>
          </p:nvSpPr>
          <p:spPr>
            <a:xfrm>
              <a:off x="742950" y="4993585"/>
              <a:ext cx="378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81F196-6AB3-450C-85BA-92AC15EA9756}"/>
                </a:ext>
              </a:extLst>
            </p:cNvPr>
            <p:cNvSpPr txBox="1"/>
            <p:nvPr/>
          </p:nvSpPr>
          <p:spPr>
            <a:xfrm>
              <a:off x="1428750" y="4095750"/>
              <a:ext cx="3113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ɪ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2552E2-07CF-429E-9028-E1A24CE43C93}"/>
                </a:ext>
              </a:extLst>
            </p:cNvPr>
            <p:cNvSpPr/>
            <p:nvPr/>
          </p:nvSpPr>
          <p:spPr>
            <a:xfrm>
              <a:off x="4057650" y="4079185"/>
              <a:ext cx="4090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ʊ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703949-91A9-4B6A-BB19-FC76B0422699}"/>
                </a:ext>
              </a:extLst>
            </p:cNvPr>
            <p:cNvSpPr/>
            <p:nvPr/>
          </p:nvSpPr>
          <p:spPr>
            <a:xfrm>
              <a:off x="5194098" y="4724400"/>
              <a:ext cx="45397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ɔ: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0127B7-6946-496E-B83B-476F30B16A6F}"/>
                </a:ext>
              </a:extLst>
            </p:cNvPr>
            <p:cNvSpPr/>
            <p:nvPr/>
          </p:nvSpPr>
          <p:spPr>
            <a:xfrm>
              <a:off x="4921015" y="6422335"/>
              <a:ext cx="49725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ɑ: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9CD508-CDEA-44E5-904D-BBC3308FA8AA}"/>
                </a:ext>
              </a:extLst>
            </p:cNvPr>
            <p:cNvSpPr/>
            <p:nvPr/>
          </p:nvSpPr>
          <p:spPr>
            <a:xfrm>
              <a:off x="4400550" y="6422335"/>
              <a:ext cx="37382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B2AB80-B195-4649-8EF6-B875F39CC44A}"/>
                </a:ext>
              </a:extLst>
            </p:cNvPr>
            <p:cNvSpPr/>
            <p:nvPr/>
          </p:nvSpPr>
          <p:spPr>
            <a:xfrm>
              <a:off x="4743450" y="4724400"/>
              <a:ext cx="34817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ɔ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A0B723-B0F1-474A-9D11-D71FF7A47004}"/>
                </a:ext>
              </a:extLst>
            </p:cNvPr>
            <p:cNvCxnSpPr/>
            <p:nvPr/>
          </p:nvCxnSpPr>
          <p:spPr>
            <a:xfrm flipH="1">
              <a:off x="4972050" y="5010151"/>
              <a:ext cx="249648" cy="3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588F933-5B16-428A-9E2D-8C5E5B344093}"/>
                </a:ext>
              </a:extLst>
            </p:cNvPr>
            <p:cNvCxnSpPr/>
            <p:nvPr/>
          </p:nvCxnSpPr>
          <p:spPr>
            <a:xfrm flipH="1">
              <a:off x="4686300" y="6720922"/>
              <a:ext cx="249648" cy="3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91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691796"/>
          </a:xfrm>
        </p:spPr>
        <p:txBody>
          <a:bodyPr/>
          <a:lstStyle/>
          <a:p>
            <a:r>
              <a:rPr lang="en-US" dirty="0"/>
              <a:t>Diphthongs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71600"/>
            <a:ext cx="5915025" cy="944386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eɪ</a:t>
            </a:r>
            <a:r>
              <a:rPr lang="en-US" dirty="0"/>
              <a:t>/		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table, train, day, grey, break, 	weight, age</a:t>
            </a:r>
          </a:p>
          <a:p>
            <a:r>
              <a:rPr lang="en-US" dirty="0"/>
              <a:t>/</a:t>
            </a:r>
            <a:r>
              <a:rPr lang="en-US" dirty="0" err="1"/>
              <a:t>aɪ</a:t>
            </a:r>
            <a:r>
              <a:rPr lang="en-US" dirty="0"/>
              <a:t>/		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like, die, dry, buy, high</a:t>
            </a:r>
          </a:p>
          <a:p>
            <a:r>
              <a:rPr lang="en-US" dirty="0"/>
              <a:t>/</a:t>
            </a:r>
            <a:r>
              <a:rPr lang="en-US" dirty="0" err="1"/>
              <a:t>ɔɪ</a:t>
            </a:r>
            <a:r>
              <a:rPr lang="en-US" dirty="0"/>
              <a:t>/		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coin, boy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A666A-AD79-4A34-8302-A2D9B902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CDE10A-EB55-4973-A386-E823838D2F24}"/>
              </a:ext>
            </a:extLst>
          </p:cNvPr>
          <p:cNvGrpSpPr/>
          <p:nvPr/>
        </p:nvGrpSpPr>
        <p:grpSpPr>
          <a:xfrm>
            <a:off x="677548" y="2286000"/>
            <a:ext cx="5544818" cy="3004102"/>
            <a:chOff x="171451" y="3524250"/>
            <a:chExt cx="6371682" cy="345208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AAE2556-9039-411B-89B4-3B68A6F6DFDC}"/>
                </a:ext>
              </a:extLst>
            </p:cNvPr>
            <p:cNvCxnSpPr/>
            <p:nvPr/>
          </p:nvCxnSpPr>
          <p:spPr>
            <a:xfrm>
              <a:off x="228600" y="3810000"/>
              <a:ext cx="531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C12CFC-5CBD-4EC9-9838-3B8B284706F1}"/>
                </a:ext>
              </a:extLst>
            </p:cNvPr>
            <p:cNvCxnSpPr/>
            <p:nvPr/>
          </p:nvCxnSpPr>
          <p:spPr>
            <a:xfrm>
              <a:off x="5543550" y="3810000"/>
              <a:ext cx="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B146D3-107D-4DF8-AE10-2862FE09FB39}"/>
                </a:ext>
              </a:extLst>
            </p:cNvPr>
            <p:cNvCxnSpPr/>
            <p:nvPr/>
          </p:nvCxnSpPr>
          <p:spPr>
            <a:xfrm flipH="1">
              <a:off x="1428750" y="6838950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549A5D-912F-4301-8399-CFB1B088FD2F}"/>
                </a:ext>
              </a:extLst>
            </p:cNvPr>
            <p:cNvCxnSpPr/>
            <p:nvPr/>
          </p:nvCxnSpPr>
          <p:spPr>
            <a:xfrm flipH="1" flipV="1">
              <a:off x="228600" y="3810000"/>
              <a:ext cx="120015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B85522-6378-4EA8-AA07-EBDBA6C5A4E7}"/>
                </a:ext>
              </a:extLst>
            </p:cNvPr>
            <p:cNvCxnSpPr/>
            <p:nvPr/>
          </p:nvCxnSpPr>
          <p:spPr>
            <a:xfrm>
              <a:off x="2886075" y="3810000"/>
              <a:ext cx="600075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6CA708-539F-45E8-AABE-81CEA568D5ED}"/>
                </a:ext>
              </a:extLst>
            </p:cNvPr>
            <p:cNvCxnSpPr/>
            <p:nvPr/>
          </p:nvCxnSpPr>
          <p:spPr>
            <a:xfrm>
              <a:off x="628650" y="4781550"/>
              <a:ext cx="4914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324EBE-354B-47E0-9523-5581A2DBB0DD}"/>
                </a:ext>
              </a:extLst>
            </p:cNvPr>
            <p:cNvCxnSpPr/>
            <p:nvPr/>
          </p:nvCxnSpPr>
          <p:spPr>
            <a:xfrm>
              <a:off x="1028700" y="5867400"/>
              <a:ext cx="4514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2EE48C-3935-471B-8F3F-60A1B1A4F24E}"/>
                </a:ext>
              </a:extLst>
            </p:cNvPr>
            <p:cNvSpPr txBox="1"/>
            <p:nvPr/>
          </p:nvSpPr>
          <p:spPr>
            <a:xfrm>
              <a:off x="171451" y="3524250"/>
              <a:ext cx="5672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Front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F14BFA-D43A-4FFD-AC3C-961A767CD0C2}"/>
                </a:ext>
              </a:extLst>
            </p:cNvPr>
            <p:cNvSpPr txBox="1"/>
            <p:nvPr/>
          </p:nvSpPr>
          <p:spPr>
            <a:xfrm>
              <a:off x="2571750" y="3524250"/>
              <a:ext cx="6986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Central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C1DA78-F88D-4413-BAF6-79FE0813F731}"/>
                </a:ext>
              </a:extLst>
            </p:cNvPr>
            <p:cNvSpPr txBox="1"/>
            <p:nvPr/>
          </p:nvSpPr>
          <p:spPr>
            <a:xfrm>
              <a:off x="5086350" y="3524250"/>
              <a:ext cx="5229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Back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750999-2896-4981-B61D-8DC0AFD92F11}"/>
                </a:ext>
              </a:extLst>
            </p:cNvPr>
            <p:cNvSpPr txBox="1"/>
            <p:nvPr/>
          </p:nvSpPr>
          <p:spPr>
            <a:xfrm>
              <a:off x="5648336" y="376160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Close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4FF301-6916-4482-A568-8872D13E9C46}"/>
                </a:ext>
              </a:extLst>
            </p:cNvPr>
            <p:cNvSpPr txBox="1"/>
            <p:nvPr/>
          </p:nvSpPr>
          <p:spPr>
            <a:xfrm>
              <a:off x="5648336" y="4610100"/>
              <a:ext cx="8931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Half-close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CE3CC8-D3C0-457D-86DF-A31707ADDAE7}"/>
                </a:ext>
              </a:extLst>
            </p:cNvPr>
            <p:cNvSpPr txBox="1"/>
            <p:nvPr/>
          </p:nvSpPr>
          <p:spPr>
            <a:xfrm>
              <a:off x="5648336" y="5638800"/>
              <a:ext cx="8947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Half-open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3C6C59-76CA-466A-A4BA-8728C33548BB}"/>
                </a:ext>
              </a:extLst>
            </p:cNvPr>
            <p:cNvSpPr txBox="1"/>
            <p:nvPr/>
          </p:nvSpPr>
          <p:spPr>
            <a:xfrm>
              <a:off x="5648336" y="6610350"/>
              <a:ext cx="5741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Open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9CEF47-55D3-4845-A6B3-63DDAF5B3624}"/>
                </a:ext>
              </a:extLst>
            </p:cNvPr>
            <p:cNvSpPr txBox="1"/>
            <p:nvPr/>
          </p:nvSpPr>
          <p:spPr>
            <a:xfrm>
              <a:off x="742950" y="4993585"/>
              <a:ext cx="378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26044D-95BE-4389-922B-82A0586644BC}"/>
                </a:ext>
              </a:extLst>
            </p:cNvPr>
            <p:cNvSpPr txBox="1"/>
            <p:nvPr/>
          </p:nvSpPr>
          <p:spPr>
            <a:xfrm>
              <a:off x="1428750" y="4095750"/>
              <a:ext cx="3113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ɪ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212801-9550-4D6D-B50B-2A7923905220}"/>
                </a:ext>
              </a:extLst>
            </p:cNvPr>
            <p:cNvSpPr/>
            <p:nvPr/>
          </p:nvSpPr>
          <p:spPr>
            <a:xfrm>
              <a:off x="5194098" y="4724400"/>
              <a:ext cx="45397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ɔ: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75D889-3596-495C-9F48-05298D69FAF6}"/>
                </a:ext>
              </a:extLst>
            </p:cNvPr>
            <p:cNvSpPr/>
            <p:nvPr/>
          </p:nvSpPr>
          <p:spPr>
            <a:xfrm>
              <a:off x="4921015" y="6422335"/>
              <a:ext cx="49725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ɑ: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90E7E4-34D1-4CF0-9B8E-CB8144A9C66B}"/>
                </a:ext>
              </a:extLst>
            </p:cNvPr>
            <p:cNvSpPr/>
            <p:nvPr/>
          </p:nvSpPr>
          <p:spPr>
            <a:xfrm>
              <a:off x="4400550" y="6422335"/>
              <a:ext cx="37382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F86FDC-0CAD-4A5E-B7B7-C0CE9F1BA3C8}"/>
                </a:ext>
              </a:extLst>
            </p:cNvPr>
            <p:cNvSpPr/>
            <p:nvPr/>
          </p:nvSpPr>
          <p:spPr>
            <a:xfrm>
              <a:off x="4743450" y="4724400"/>
              <a:ext cx="34817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ɔ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A00F15-9589-47E3-ADD5-10545A9005B8}"/>
                </a:ext>
              </a:extLst>
            </p:cNvPr>
            <p:cNvCxnSpPr/>
            <p:nvPr/>
          </p:nvCxnSpPr>
          <p:spPr>
            <a:xfrm flipH="1">
              <a:off x="4972050" y="5010151"/>
              <a:ext cx="249648" cy="3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A9E265-1B01-4671-BD8D-8AD075B4EAEB}"/>
                </a:ext>
              </a:extLst>
            </p:cNvPr>
            <p:cNvCxnSpPr/>
            <p:nvPr/>
          </p:nvCxnSpPr>
          <p:spPr>
            <a:xfrm flipH="1">
              <a:off x="4686300" y="6720922"/>
              <a:ext cx="249648" cy="3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Arrow 27">
              <a:extLst>
                <a:ext uri="{FF2B5EF4-FFF2-40B4-BE49-F238E27FC236}">
                  <a16:creationId xmlns:a16="http://schemas.microsoft.com/office/drawing/2014/main" id="{85C2CABA-F1BF-4BDB-8F1B-8AC041181E03}"/>
                </a:ext>
              </a:extLst>
            </p:cNvPr>
            <p:cNvSpPr/>
            <p:nvPr/>
          </p:nvSpPr>
          <p:spPr>
            <a:xfrm rot="7505568">
              <a:off x="818024" y="4702485"/>
              <a:ext cx="782784" cy="247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3A0CB927-707E-436E-84BF-BD71DBB443B3}"/>
                </a:ext>
              </a:extLst>
            </p:cNvPr>
            <p:cNvSpPr/>
            <p:nvPr/>
          </p:nvSpPr>
          <p:spPr>
            <a:xfrm rot="750775">
              <a:off x="1657210" y="4545909"/>
              <a:ext cx="3100629" cy="247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Left Arrow 29">
              <a:extLst>
                <a:ext uri="{FF2B5EF4-FFF2-40B4-BE49-F238E27FC236}">
                  <a16:creationId xmlns:a16="http://schemas.microsoft.com/office/drawing/2014/main" id="{753FBD17-E0CA-43BE-849B-0A04C0F56700}"/>
                </a:ext>
              </a:extLst>
            </p:cNvPr>
            <p:cNvSpPr/>
            <p:nvPr/>
          </p:nvSpPr>
          <p:spPr>
            <a:xfrm rot="2154476">
              <a:off x="1223107" y="5457936"/>
              <a:ext cx="3555290" cy="247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4938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533401"/>
            <a:ext cx="5219700" cy="1828800"/>
          </a:xfrm>
        </p:spPr>
        <p:txBody>
          <a:bodyPr>
            <a:normAutofit/>
          </a:bodyPr>
          <a:lstStyle/>
          <a:p>
            <a:r>
              <a:rPr lang="en-US" sz="1600" dirty="0"/>
              <a:t>/</a:t>
            </a:r>
            <a:r>
              <a:rPr lang="en-US" sz="1600" dirty="0" err="1"/>
              <a:t>eə</a:t>
            </a:r>
            <a:r>
              <a:rPr lang="en-US" sz="1600" dirty="0"/>
              <a:t>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care, fair, wear, there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ɪə</a:t>
            </a:r>
            <a:r>
              <a:rPr lang="en-US" sz="1600" dirty="0"/>
              <a:t>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real, tear, beer, here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ʊə</a:t>
            </a:r>
            <a:r>
              <a:rPr lang="en-US" sz="1600" dirty="0"/>
              <a:t>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poor, pure</a:t>
            </a:r>
          </a:p>
          <a:p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/>
              <a:t>əʊ</a:t>
            </a:r>
            <a:r>
              <a:rPr lang="en-US" sz="1600" dirty="0"/>
              <a:t>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no, know, boat, toe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aʊ</a:t>
            </a:r>
            <a:r>
              <a:rPr lang="en-US" sz="1600" dirty="0"/>
              <a:t>/		</a:t>
            </a:r>
            <a:r>
              <a:rPr lang="en-US" sz="1600" dirty="0">
                <a:sym typeface="Wingdings"/>
              </a:rPr>
              <a:t></a:t>
            </a:r>
            <a:r>
              <a:rPr lang="en-US" sz="1600" dirty="0"/>
              <a:t> now, how, loud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F9D43-6C14-435E-9CDD-2086FA12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63B6B8-98A6-4043-94CF-57E2A8F9846E}"/>
              </a:ext>
            </a:extLst>
          </p:cNvPr>
          <p:cNvGrpSpPr/>
          <p:nvPr/>
        </p:nvGrpSpPr>
        <p:grpSpPr>
          <a:xfrm>
            <a:off x="332014" y="2362201"/>
            <a:ext cx="5342984" cy="2839488"/>
            <a:chOff x="171451" y="3524250"/>
            <a:chExt cx="6371682" cy="338618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7CD7CF-98AF-4A10-8CA6-EEDD47398874}"/>
                </a:ext>
              </a:extLst>
            </p:cNvPr>
            <p:cNvCxnSpPr/>
            <p:nvPr/>
          </p:nvCxnSpPr>
          <p:spPr>
            <a:xfrm>
              <a:off x="228600" y="3810000"/>
              <a:ext cx="531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738235-28B9-4617-AE30-3F2B1BB0A327}"/>
                </a:ext>
              </a:extLst>
            </p:cNvPr>
            <p:cNvCxnSpPr/>
            <p:nvPr/>
          </p:nvCxnSpPr>
          <p:spPr>
            <a:xfrm>
              <a:off x="5543550" y="3810000"/>
              <a:ext cx="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EDB14A-2A8F-4A77-9C34-1E917C68B897}"/>
                </a:ext>
              </a:extLst>
            </p:cNvPr>
            <p:cNvCxnSpPr/>
            <p:nvPr/>
          </p:nvCxnSpPr>
          <p:spPr>
            <a:xfrm flipH="1">
              <a:off x="1428750" y="6838950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86DB5A-0783-4689-B5FE-11459E6E5167}"/>
                </a:ext>
              </a:extLst>
            </p:cNvPr>
            <p:cNvCxnSpPr/>
            <p:nvPr/>
          </p:nvCxnSpPr>
          <p:spPr>
            <a:xfrm flipH="1" flipV="1">
              <a:off x="228600" y="3810000"/>
              <a:ext cx="120015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6F237A-7995-401A-BC31-AF579DE55DBC}"/>
                </a:ext>
              </a:extLst>
            </p:cNvPr>
            <p:cNvCxnSpPr/>
            <p:nvPr/>
          </p:nvCxnSpPr>
          <p:spPr>
            <a:xfrm>
              <a:off x="2886075" y="3810000"/>
              <a:ext cx="600075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EC55D3-CEA0-429F-9A28-E31D2C305D57}"/>
                </a:ext>
              </a:extLst>
            </p:cNvPr>
            <p:cNvCxnSpPr/>
            <p:nvPr/>
          </p:nvCxnSpPr>
          <p:spPr>
            <a:xfrm>
              <a:off x="628650" y="4781550"/>
              <a:ext cx="4914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0A13D4-0BE7-439E-AA78-11FE1DFB83C3}"/>
                </a:ext>
              </a:extLst>
            </p:cNvPr>
            <p:cNvCxnSpPr/>
            <p:nvPr/>
          </p:nvCxnSpPr>
          <p:spPr>
            <a:xfrm>
              <a:off x="1028700" y="5867400"/>
              <a:ext cx="4514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0E1C61-9C08-4C90-B1FF-72B41CE99543}"/>
                </a:ext>
              </a:extLst>
            </p:cNvPr>
            <p:cNvSpPr txBox="1"/>
            <p:nvPr/>
          </p:nvSpPr>
          <p:spPr>
            <a:xfrm>
              <a:off x="171451" y="3524250"/>
              <a:ext cx="5672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Front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D60C80-A161-4498-9E7D-8CD4EC2CF655}"/>
                </a:ext>
              </a:extLst>
            </p:cNvPr>
            <p:cNvSpPr txBox="1"/>
            <p:nvPr/>
          </p:nvSpPr>
          <p:spPr>
            <a:xfrm>
              <a:off x="2571750" y="3524250"/>
              <a:ext cx="6986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Central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94F0ED-8779-4C0C-8A4B-3BAFDE81C00E}"/>
                </a:ext>
              </a:extLst>
            </p:cNvPr>
            <p:cNvSpPr txBox="1"/>
            <p:nvPr/>
          </p:nvSpPr>
          <p:spPr>
            <a:xfrm>
              <a:off x="5086350" y="3524250"/>
              <a:ext cx="5229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Back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73AC83-55AF-4F1C-90C3-046ABF2ADD6D}"/>
                </a:ext>
              </a:extLst>
            </p:cNvPr>
            <p:cNvSpPr txBox="1"/>
            <p:nvPr/>
          </p:nvSpPr>
          <p:spPr>
            <a:xfrm>
              <a:off x="5648336" y="376160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Close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2963A-002D-4DC4-BB9F-6EC734A8FBDE}"/>
                </a:ext>
              </a:extLst>
            </p:cNvPr>
            <p:cNvSpPr txBox="1"/>
            <p:nvPr/>
          </p:nvSpPr>
          <p:spPr>
            <a:xfrm>
              <a:off x="5648336" y="4610100"/>
              <a:ext cx="8931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Half-close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2AF058-B288-462D-824A-7C2462BD8D12}"/>
                </a:ext>
              </a:extLst>
            </p:cNvPr>
            <p:cNvSpPr txBox="1"/>
            <p:nvPr/>
          </p:nvSpPr>
          <p:spPr>
            <a:xfrm>
              <a:off x="5648336" y="5638800"/>
              <a:ext cx="8947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Half-open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BAA41B-20A9-4037-B054-77A6B0540521}"/>
                </a:ext>
              </a:extLst>
            </p:cNvPr>
            <p:cNvSpPr txBox="1"/>
            <p:nvPr/>
          </p:nvSpPr>
          <p:spPr>
            <a:xfrm>
              <a:off x="5648336" y="6610350"/>
              <a:ext cx="5741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Open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CBCAD4-CDC4-42A8-89EB-B7F14D08CB30}"/>
                </a:ext>
              </a:extLst>
            </p:cNvPr>
            <p:cNvSpPr/>
            <p:nvPr/>
          </p:nvSpPr>
          <p:spPr>
            <a:xfrm>
              <a:off x="2982637" y="4781550"/>
              <a:ext cx="37863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ə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F40334-8EED-4395-8C84-5BBB57A735DB}"/>
                </a:ext>
              </a:extLst>
            </p:cNvPr>
            <p:cNvSpPr txBox="1"/>
            <p:nvPr/>
          </p:nvSpPr>
          <p:spPr>
            <a:xfrm>
              <a:off x="742950" y="4993585"/>
              <a:ext cx="378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F9BF1D-E253-43F9-B94C-620C56AAC565}"/>
                </a:ext>
              </a:extLst>
            </p:cNvPr>
            <p:cNvSpPr txBox="1"/>
            <p:nvPr/>
          </p:nvSpPr>
          <p:spPr>
            <a:xfrm>
              <a:off x="1428750" y="4095750"/>
              <a:ext cx="3113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ɪ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968198-D5C4-4743-BF09-DA97659D385C}"/>
                </a:ext>
              </a:extLst>
            </p:cNvPr>
            <p:cNvSpPr/>
            <p:nvPr/>
          </p:nvSpPr>
          <p:spPr>
            <a:xfrm>
              <a:off x="4057650" y="4079185"/>
              <a:ext cx="4090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ʊ</a:t>
              </a:r>
            </a:p>
          </p:txBody>
        </p:sp>
        <p:sp>
          <p:nvSpPr>
            <p:cNvPr id="26" name="Left Arrow 75">
              <a:extLst>
                <a:ext uri="{FF2B5EF4-FFF2-40B4-BE49-F238E27FC236}">
                  <a16:creationId xmlns:a16="http://schemas.microsoft.com/office/drawing/2014/main" id="{ADA7A888-11FD-405D-8807-8C5A3E6E352C}"/>
                </a:ext>
              </a:extLst>
            </p:cNvPr>
            <p:cNvSpPr/>
            <p:nvPr/>
          </p:nvSpPr>
          <p:spPr>
            <a:xfrm rot="10465956">
              <a:off x="1035967" y="5122593"/>
              <a:ext cx="2013146" cy="247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Left Arrow 76">
              <a:extLst>
                <a:ext uri="{FF2B5EF4-FFF2-40B4-BE49-F238E27FC236}">
                  <a16:creationId xmlns:a16="http://schemas.microsoft.com/office/drawing/2014/main" id="{9811A26E-CA0F-4760-9B0F-023560041A6B}"/>
                </a:ext>
              </a:extLst>
            </p:cNvPr>
            <p:cNvSpPr/>
            <p:nvPr/>
          </p:nvSpPr>
          <p:spPr>
            <a:xfrm rot="12154208">
              <a:off x="1617059" y="4574047"/>
              <a:ext cx="1509092" cy="247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Left Arrow 77">
              <a:extLst>
                <a:ext uri="{FF2B5EF4-FFF2-40B4-BE49-F238E27FC236}">
                  <a16:creationId xmlns:a16="http://schemas.microsoft.com/office/drawing/2014/main" id="{8E8AABC6-64C9-41B8-B56B-26B4DEF0F79E}"/>
                </a:ext>
              </a:extLst>
            </p:cNvPr>
            <p:cNvSpPr/>
            <p:nvPr/>
          </p:nvSpPr>
          <p:spPr>
            <a:xfrm rot="19558467">
              <a:off x="3160802" y="4607282"/>
              <a:ext cx="1047742" cy="247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7D28A2-7180-4A26-A743-86F54BAE30F5}"/>
              </a:ext>
            </a:extLst>
          </p:cNvPr>
          <p:cNvGrpSpPr/>
          <p:nvPr/>
        </p:nvGrpSpPr>
        <p:grpSpPr>
          <a:xfrm>
            <a:off x="364946" y="5854356"/>
            <a:ext cx="5283786" cy="2862678"/>
            <a:chOff x="171451" y="3524250"/>
            <a:chExt cx="6371682" cy="345208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294080-DFE5-41D7-9446-DA225AC7A1F3}"/>
                </a:ext>
              </a:extLst>
            </p:cNvPr>
            <p:cNvCxnSpPr/>
            <p:nvPr/>
          </p:nvCxnSpPr>
          <p:spPr>
            <a:xfrm>
              <a:off x="228600" y="3810000"/>
              <a:ext cx="531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A01A36-6428-4B19-B213-160B8095AFD8}"/>
                </a:ext>
              </a:extLst>
            </p:cNvPr>
            <p:cNvCxnSpPr/>
            <p:nvPr/>
          </p:nvCxnSpPr>
          <p:spPr>
            <a:xfrm>
              <a:off x="5543550" y="3810000"/>
              <a:ext cx="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559EAE-CCE0-415A-B29B-AB91B1EDD76F}"/>
                </a:ext>
              </a:extLst>
            </p:cNvPr>
            <p:cNvCxnSpPr/>
            <p:nvPr/>
          </p:nvCxnSpPr>
          <p:spPr>
            <a:xfrm flipH="1">
              <a:off x="1428750" y="6838950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F808B8-E4CA-47C9-A325-7A5952F0B23D}"/>
                </a:ext>
              </a:extLst>
            </p:cNvPr>
            <p:cNvCxnSpPr/>
            <p:nvPr/>
          </p:nvCxnSpPr>
          <p:spPr>
            <a:xfrm flipH="1" flipV="1">
              <a:off x="228600" y="3810000"/>
              <a:ext cx="1200150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70A303-AB77-46EC-A7F2-B2893EC56A16}"/>
                </a:ext>
              </a:extLst>
            </p:cNvPr>
            <p:cNvCxnSpPr>
              <a:cxnSpLocks/>
            </p:cNvCxnSpPr>
            <p:nvPr/>
          </p:nvCxnSpPr>
          <p:spPr>
            <a:xfrm>
              <a:off x="2886075" y="3810000"/>
              <a:ext cx="600075" cy="302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58A3C0-39ED-4A69-BF1D-62595288F5FB}"/>
                </a:ext>
              </a:extLst>
            </p:cNvPr>
            <p:cNvCxnSpPr/>
            <p:nvPr/>
          </p:nvCxnSpPr>
          <p:spPr>
            <a:xfrm>
              <a:off x="628650" y="4781550"/>
              <a:ext cx="4914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0EFEF7-04AB-492D-9B38-3156285EEF97}"/>
                </a:ext>
              </a:extLst>
            </p:cNvPr>
            <p:cNvCxnSpPr/>
            <p:nvPr/>
          </p:nvCxnSpPr>
          <p:spPr>
            <a:xfrm>
              <a:off x="1028700" y="5867400"/>
              <a:ext cx="4514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F35AB4-F082-4BDB-96F9-8DB015E01306}"/>
                </a:ext>
              </a:extLst>
            </p:cNvPr>
            <p:cNvSpPr txBox="1"/>
            <p:nvPr/>
          </p:nvSpPr>
          <p:spPr>
            <a:xfrm>
              <a:off x="171451" y="3524250"/>
              <a:ext cx="5672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Front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D4D897-B700-435F-90DC-4C0160329D98}"/>
                </a:ext>
              </a:extLst>
            </p:cNvPr>
            <p:cNvSpPr txBox="1"/>
            <p:nvPr/>
          </p:nvSpPr>
          <p:spPr>
            <a:xfrm>
              <a:off x="2571750" y="3524250"/>
              <a:ext cx="6986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Central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153B93-5A08-49F6-AC85-58E65067C855}"/>
                </a:ext>
              </a:extLst>
            </p:cNvPr>
            <p:cNvSpPr txBox="1"/>
            <p:nvPr/>
          </p:nvSpPr>
          <p:spPr>
            <a:xfrm>
              <a:off x="5086350" y="3524250"/>
              <a:ext cx="5229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Back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6CB9F2-2AE6-4B5C-8C1D-AEBDCEA95971}"/>
                </a:ext>
              </a:extLst>
            </p:cNvPr>
            <p:cNvSpPr txBox="1"/>
            <p:nvPr/>
          </p:nvSpPr>
          <p:spPr>
            <a:xfrm>
              <a:off x="5648336" y="376160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Close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844DA8-F920-4099-BE3C-334132277BD6}"/>
                </a:ext>
              </a:extLst>
            </p:cNvPr>
            <p:cNvSpPr txBox="1"/>
            <p:nvPr/>
          </p:nvSpPr>
          <p:spPr>
            <a:xfrm>
              <a:off x="5648336" y="4610100"/>
              <a:ext cx="8931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Half-close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E68A9D-4B89-4CBE-837A-97590C9E4890}"/>
                </a:ext>
              </a:extLst>
            </p:cNvPr>
            <p:cNvSpPr txBox="1"/>
            <p:nvPr/>
          </p:nvSpPr>
          <p:spPr>
            <a:xfrm>
              <a:off x="5648336" y="5638800"/>
              <a:ext cx="89479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Half-open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25251B-9215-4DD5-B55E-CAC19D42D874}"/>
                </a:ext>
              </a:extLst>
            </p:cNvPr>
            <p:cNvSpPr txBox="1"/>
            <p:nvPr/>
          </p:nvSpPr>
          <p:spPr>
            <a:xfrm>
              <a:off x="5648336" y="6610350"/>
              <a:ext cx="5741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Open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B0128B-7124-470E-BE3C-3E82F759C11B}"/>
                </a:ext>
              </a:extLst>
            </p:cNvPr>
            <p:cNvSpPr/>
            <p:nvPr/>
          </p:nvSpPr>
          <p:spPr>
            <a:xfrm>
              <a:off x="2982637" y="4781550"/>
              <a:ext cx="37863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ə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CC7AC4B-16E3-4C45-8C12-607EF5BB22F7}"/>
                </a:ext>
              </a:extLst>
            </p:cNvPr>
            <p:cNvSpPr/>
            <p:nvPr/>
          </p:nvSpPr>
          <p:spPr>
            <a:xfrm>
              <a:off x="4057650" y="4079185"/>
              <a:ext cx="4090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ʊ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00CA33-54E5-4480-A852-5F5101418643}"/>
                </a:ext>
              </a:extLst>
            </p:cNvPr>
            <p:cNvSpPr/>
            <p:nvPr/>
          </p:nvSpPr>
          <p:spPr>
            <a:xfrm>
              <a:off x="4921015" y="6422335"/>
              <a:ext cx="49725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ɑ: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8CC65C-931C-441D-8205-3A1C71884316}"/>
                </a:ext>
              </a:extLst>
            </p:cNvPr>
            <p:cNvSpPr/>
            <p:nvPr/>
          </p:nvSpPr>
          <p:spPr>
            <a:xfrm>
              <a:off x="4400550" y="6422335"/>
              <a:ext cx="37382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/>
                <a:t>a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264A8F-7BDE-4E09-A36A-125DC5A43516}"/>
                </a:ext>
              </a:extLst>
            </p:cNvPr>
            <p:cNvCxnSpPr/>
            <p:nvPr/>
          </p:nvCxnSpPr>
          <p:spPr>
            <a:xfrm flipH="1">
              <a:off x="4686300" y="6720922"/>
              <a:ext cx="249648" cy="3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eft Arrow 26">
              <a:extLst>
                <a:ext uri="{FF2B5EF4-FFF2-40B4-BE49-F238E27FC236}">
                  <a16:creationId xmlns:a16="http://schemas.microsoft.com/office/drawing/2014/main" id="{07C3CD73-747D-4C5F-8B71-44B5F1DD62FD}"/>
                </a:ext>
              </a:extLst>
            </p:cNvPr>
            <p:cNvSpPr/>
            <p:nvPr/>
          </p:nvSpPr>
          <p:spPr>
            <a:xfrm rot="4848459">
              <a:off x="3341962" y="5426506"/>
              <a:ext cx="2107499" cy="247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Left Arrow 27">
              <a:extLst>
                <a:ext uri="{FF2B5EF4-FFF2-40B4-BE49-F238E27FC236}">
                  <a16:creationId xmlns:a16="http://schemas.microsoft.com/office/drawing/2014/main" id="{F252E60F-BFB1-43E0-8771-5139AF473637}"/>
                </a:ext>
              </a:extLst>
            </p:cNvPr>
            <p:cNvSpPr/>
            <p:nvPr/>
          </p:nvSpPr>
          <p:spPr>
            <a:xfrm rot="9006104">
              <a:off x="3165433" y="4590712"/>
              <a:ext cx="1020033" cy="247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92346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646781"/>
          </a:xfrm>
        </p:spPr>
        <p:txBody>
          <a:bodyPr/>
          <a:lstStyle/>
          <a:p>
            <a:r>
              <a:rPr lang="en-US" dirty="0"/>
              <a:t>/ə/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98634"/>
              </p:ext>
            </p:extLst>
          </p:nvPr>
        </p:nvGraphicFramePr>
        <p:xfrm>
          <a:off x="457200" y="1371600"/>
          <a:ext cx="5334000" cy="2759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9192">
                <a:tc>
                  <a:txBody>
                    <a:bodyPr/>
                    <a:lstStyle/>
                    <a:p>
                      <a:r>
                        <a:rPr lang="en-US" sz="3500" dirty="0"/>
                        <a:t>a-</a:t>
                      </a:r>
                    </a:p>
                    <a:p>
                      <a:r>
                        <a:rPr lang="en-US" sz="3500" dirty="0" err="1"/>
                        <a:t>a+C</a:t>
                      </a:r>
                      <a:endParaRPr lang="en-US" sz="3500" dirty="0">
                        <a:sym typeface="Wingdings" pitchFamily="2" charset="2"/>
                      </a:endParaRPr>
                    </a:p>
                    <a:p>
                      <a:endParaRPr lang="en-US" sz="3500" dirty="0">
                        <a:sym typeface="Wingdings" pitchFamily="2" charset="2"/>
                      </a:endParaRPr>
                    </a:p>
                    <a:p>
                      <a:r>
                        <a:rPr lang="en-US" sz="3500" dirty="0" err="1">
                          <a:sym typeface="Wingdings" pitchFamily="2" charset="2"/>
                        </a:rPr>
                        <a:t>e+C</a:t>
                      </a:r>
                      <a:endParaRPr lang="en-US" sz="3500" dirty="0"/>
                    </a:p>
                    <a:p>
                      <a:endParaRPr lang="en-US" sz="3500" dirty="0"/>
                    </a:p>
                  </a:txBody>
                  <a:tcPr marL="59267" marR="59267" marT="29633" marB="296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dirty="0">
                          <a:sym typeface="Wingdings" pitchFamily="2" charset="2"/>
                        </a:rPr>
                        <a:t>agree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dirty="0">
                          <a:sym typeface="Wingdings" pitchFamily="2" charset="2"/>
                        </a:rPr>
                        <a:t>equal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dirty="0">
                          <a:sym typeface="Wingdings" pitchFamily="2" charset="2"/>
                        </a:rPr>
                        <a:t>beggar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dirty="0">
                          <a:sym typeface="Wingdings" pitchFamily="2" charset="2"/>
                        </a:rPr>
                        <a:t>Peter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dirty="0">
                          <a:sym typeface="Wingdings" pitchFamily="2" charset="2"/>
                        </a:rPr>
                        <a:t>system</a:t>
                      </a:r>
                    </a:p>
                  </a:txBody>
                  <a:tcPr marL="59267" marR="59267" marT="29633" marB="29633"/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59267" marR="59267" marT="29633" marB="296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424B1-ECA8-4055-AFAB-8C46BDFA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EC7A9D-3E17-4184-9522-DEC46A89CD19}"/>
              </a:ext>
            </a:extLst>
          </p:cNvPr>
          <p:cNvSpPr txBox="1">
            <a:spLocks/>
          </p:cNvSpPr>
          <p:nvPr/>
        </p:nvSpPr>
        <p:spPr>
          <a:xfrm>
            <a:off x="471488" y="4870804"/>
            <a:ext cx="5915025" cy="61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/æ/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3106F68-FC2F-4DBD-8AAF-32ED1AB65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430464"/>
              </p:ext>
            </p:extLst>
          </p:nvPr>
        </p:nvGraphicFramePr>
        <p:xfrm>
          <a:off x="342900" y="5715000"/>
          <a:ext cx="6172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back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camera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factory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hat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jam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manager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map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traffic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4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767996"/>
          </a:xfrm>
        </p:spPr>
        <p:txBody>
          <a:bodyPr/>
          <a:lstStyle/>
          <a:p>
            <a:r>
              <a:rPr lang="en-US" dirty="0"/>
              <a:t>/e/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9997"/>
              </p:ext>
            </p:extLst>
          </p:nvPr>
        </p:nvGraphicFramePr>
        <p:xfrm>
          <a:off x="471488" y="1321526"/>
          <a:ext cx="6172200" cy="377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err="1">
                          <a:sym typeface="Wingdings" pitchFamily="2" charset="2"/>
                        </a:rPr>
                        <a:t>ea</a:t>
                      </a:r>
                      <a:endParaRPr lang="en-US" sz="27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err="1">
                          <a:sym typeface="Wingdings" pitchFamily="2" charset="2"/>
                        </a:rPr>
                        <a:t>ie</a:t>
                      </a:r>
                      <a:endParaRPr lang="en-US" sz="27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a</a:t>
                      </a:r>
                      <a:endParaRPr lang="en-US" sz="27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err="1">
                          <a:sym typeface="Wingdings" pitchFamily="2" charset="2"/>
                        </a:rPr>
                        <a:t>ai</a:t>
                      </a:r>
                      <a:endParaRPr lang="en-US" sz="2700" dirty="0"/>
                    </a:p>
                    <a:p>
                      <a:endParaRPr 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ym typeface="Wingdings" pitchFamily="2" charset="2"/>
                        </a:rPr>
                        <a:t>check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letter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sentence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bread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head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friend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many</a:t>
                      </a:r>
                      <a:endParaRPr lang="en-US" sz="2700" dirty="0"/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again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said</a:t>
                      </a:r>
                      <a:endParaRPr 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C4BA7-B1EB-4D07-BDDC-0B87838F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264525-D3BD-40A9-8085-D2D0574DF9C8}"/>
              </a:ext>
            </a:extLst>
          </p:cNvPr>
          <p:cNvSpPr txBox="1">
            <a:spLocks/>
          </p:cNvSpPr>
          <p:nvPr/>
        </p:nvSpPr>
        <p:spPr>
          <a:xfrm>
            <a:off x="471488" y="5396584"/>
            <a:ext cx="5915025" cy="691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/ɪ/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54FDA9E-5F1A-4AAC-8A93-847D423C6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510062"/>
              </p:ext>
            </p:extLst>
          </p:nvPr>
        </p:nvGraphicFramePr>
        <p:xfrm>
          <a:off x="381000" y="6088380"/>
          <a:ext cx="6172200" cy="336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420">
                <a:tc>
                  <a:txBody>
                    <a:bodyPr/>
                    <a:lstStyle/>
                    <a:p>
                      <a:r>
                        <a:rPr lang="en-US" sz="2700" dirty="0"/>
                        <a:t>i</a:t>
                      </a:r>
                      <a:r>
                        <a:rPr lang="en-US" sz="2700" dirty="0">
                          <a:sym typeface="Wingdings" pitchFamily="2" charset="2"/>
                        </a:rPr>
                        <a:t>	</a:t>
                      </a:r>
                    </a:p>
                    <a:p>
                      <a:endParaRPr lang="en-US" sz="2700" dirty="0">
                        <a:sym typeface="Wingdings" pitchFamily="2" charset="2"/>
                      </a:endParaRPr>
                    </a:p>
                    <a:p>
                      <a:endParaRPr lang="en-US" sz="2700" dirty="0">
                        <a:sym typeface="Wingdings" pitchFamily="2" charset="2"/>
                      </a:endParaRP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u	</a:t>
                      </a:r>
                    </a:p>
                    <a:p>
                      <a:r>
                        <a:rPr lang="en-US" sz="2700" dirty="0" err="1">
                          <a:sym typeface="Wingdings" pitchFamily="2" charset="2"/>
                        </a:rPr>
                        <a:t>ui</a:t>
                      </a:r>
                      <a:endParaRPr lang="en-US" sz="2700" dirty="0">
                        <a:sym typeface="Wingdings" pitchFamily="2" charset="2"/>
                      </a:endParaRPr>
                    </a:p>
                    <a:p>
                      <a:endParaRPr lang="en-US" sz="2700" dirty="0">
                        <a:sym typeface="Wingdings" pitchFamily="2" charset="2"/>
                      </a:endParaRPr>
                    </a:p>
                    <a:p>
                      <a:endParaRPr lang="en-US" sz="2700" dirty="0">
                        <a:sym typeface="Wingdings" pitchFamily="2" charset="2"/>
                      </a:endParaRP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y	</a:t>
                      </a:r>
                      <a:endParaRPr 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listen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dinner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swim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business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build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circuit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ym typeface="Wingdings" pitchFamily="2" charset="2"/>
                        </a:rPr>
                        <a:t>biscuit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system</a:t>
                      </a:r>
                      <a:endParaRPr 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142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28600"/>
            <a:ext cx="5915025" cy="539396"/>
          </a:xfrm>
        </p:spPr>
        <p:txBody>
          <a:bodyPr/>
          <a:lstStyle/>
          <a:p>
            <a:r>
              <a:rPr lang="en-US" dirty="0"/>
              <a:t>/i:/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7690"/>
              </p:ext>
            </p:extLst>
          </p:nvPr>
        </p:nvGraphicFramePr>
        <p:xfrm>
          <a:off x="533400" y="609600"/>
          <a:ext cx="5662204" cy="3418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8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ee</a:t>
                      </a:r>
                      <a:endParaRPr lang="en-US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ea</a:t>
                      </a:r>
                      <a:endParaRPr lang="en-US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ie</a:t>
                      </a:r>
                      <a:endParaRPr lang="en-US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ey</a:t>
                      </a:r>
                      <a:endParaRPr lang="en-US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eo</a:t>
                      </a:r>
                      <a:endParaRPr lang="en-US" sz="2200" dirty="0"/>
                    </a:p>
                  </a:txBody>
                  <a:tcPr marL="62913" marR="62913" marT="31457" marB="31457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ym typeface="Wingdings" pitchFamily="2" charset="2"/>
                        </a:rPr>
                        <a:t>agree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team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field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evening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museum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European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monkey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police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machine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people</a:t>
                      </a:r>
                    </a:p>
                  </a:txBody>
                  <a:tcPr marL="62913" marR="62913" marT="31457" marB="3145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200" dirty="0"/>
                    </a:p>
                  </a:txBody>
                  <a:tcPr marL="62913" marR="62913" marT="31457" marB="314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B3C4A-90CE-4FF7-9D4D-9BA9BDD4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137E3C-B59A-4F97-9F18-043550509557}"/>
              </a:ext>
            </a:extLst>
          </p:cNvPr>
          <p:cNvSpPr txBox="1">
            <a:spLocks/>
          </p:cNvSpPr>
          <p:nvPr/>
        </p:nvSpPr>
        <p:spPr>
          <a:xfrm>
            <a:off x="471488" y="4191000"/>
            <a:ext cx="5915025" cy="61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/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2543446-8BBD-4A96-AAE2-808F351F4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583034"/>
              </p:ext>
            </p:extLst>
          </p:nvPr>
        </p:nvGraphicFramePr>
        <p:xfrm>
          <a:off x="529046" y="4637494"/>
          <a:ext cx="5633628" cy="1403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7974">
                <a:tc>
                  <a:txBody>
                    <a:bodyPr/>
                    <a:lstStyle/>
                    <a:p>
                      <a:r>
                        <a:rPr lang="en-US" sz="2200" dirty="0"/>
                        <a:t>y</a:t>
                      </a:r>
                    </a:p>
                    <a:p>
                      <a:endParaRPr lang="en-US" sz="2200" dirty="0"/>
                    </a:p>
                    <a:p>
                      <a:r>
                        <a:rPr lang="en-US" sz="2200" dirty="0" err="1"/>
                        <a:t>ee</a:t>
                      </a:r>
                      <a:endParaRPr lang="en-US" sz="2200" dirty="0"/>
                    </a:p>
                  </a:txBody>
                  <a:tcPr marL="62596" marR="62596" marT="31298" marB="31298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ym typeface="Wingdings" pitchFamily="2" charset="2"/>
                        </a:rPr>
                        <a:t>happy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busy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sixty</a:t>
                      </a:r>
                    </a:p>
                    <a:p>
                      <a:r>
                        <a:rPr lang="en-US" sz="2200" dirty="0">
                          <a:sym typeface="Wingdings" pitchFamily="2" charset="2"/>
                        </a:rPr>
                        <a:t>coffee</a:t>
                      </a:r>
                      <a:endParaRPr lang="en-US" sz="2200" dirty="0"/>
                    </a:p>
                  </a:txBody>
                  <a:tcPr marL="62596" marR="62596" marT="31298" marB="3129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200" dirty="0"/>
                    </a:p>
                  </a:txBody>
                  <a:tcPr marL="62596" marR="62596" marT="31298" marB="31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8386FDD-4B60-4028-B5D7-50B41C15B8E3}"/>
              </a:ext>
            </a:extLst>
          </p:cNvPr>
          <p:cNvSpPr txBox="1">
            <a:spLocks/>
          </p:cNvSpPr>
          <p:nvPr/>
        </p:nvSpPr>
        <p:spPr>
          <a:xfrm>
            <a:off x="513806" y="6385386"/>
            <a:ext cx="5915025" cy="61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/ʊ/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6AE1291-6507-4A2E-A0A9-672C9B36A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973948"/>
              </p:ext>
            </p:extLst>
          </p:nvPr>
        </p:nvGraphicFramePr>
        <p:xfrm>
          <a:off x="609600" y="6934200"/>
          <a:ext cx="5345430" cy="2436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5141">
                <a:tc>
                  <a:txBody>
                    <a:bodyPr/>
                    <a:lstStyle/>
                    <a:p>
                      <a:r>
                        <a:rPr lang="en-US" sz="2600" cap="none" baseline="0" dirty="0"/>
                        <a:t>u</a:t>
                      </a:r>
                    </a:p>
                    <a:p>
                      <a:endParaRPr lang="en-US" sz="2600" cap="none" baseline="0" dirty="0"/>
                    </a:p>
                    <a:p>
                      <a:r>
                        <a:rPr lang="en-US" sz="2600" cap="none" baseline="0" dirty="0" err="1"/>
                        <a:t>oo</a:t>
                      </a:r>
                      <a:endParaRPr lang="en-US" sz="2600" cap="none" baseline="0" dirty="0"/>
                    </a:p>
                    <a:p>
                      <a:endParaRPr lang="en-US" sz="2600" cap="none" baseline="0" dirty="0"/>
                    </a:p>
                    <a:p>
                      <a:r>
                        <a:rPr lang="en-US" sz="2600" cap="none" baseline="0" dirty="0" err="1"/>
                        <a:t>ou</a:t>
                      </a:r>
                      <a:endParaRPr lang="en-US" sz="2600" cap="none" baseline="0" dirty="0"/>
                    </a:p>
                    <a:p>
                      <a:r>
                        <a:rPr lang="en-US" sz="2600" cap="none" baseline="0" dirty="0"/>
                        <a:t>O</a:t>
                      </a:r>
                    </a:p>
                  </a:txBody>
                  <a:tcPr marL="59393" marR="59393" marT="29697" marB="29697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ym typeface="Wingdings" pitchFamily="2" charset="2"/>
                        </a:rPr>
                        <a:t>full</a:t>
                      </a:r>
                    </a:p>
                    <a:p>
                      <a:r>
                        <a:rPr lang="en-US" sz="2600" dirty="0">
                          <a:sym typeface="Wingdings" pitchFamily="2" charset="2"/>
                        </a:rPr>
                        <a:t>sugar</a:t>
                      </a:r>
                    </a:p>
                    <a:p>
                      <a:r>
                        <a:rPr lang="en-US" sz="2600" dirty="0">
                          <a:sym typeface="Wingdings" pitchFamily="2" charset="2"/>
                        </a:rPr>
                        <a:t>book</a:t>
                      </a:r>
                    </a:p>
                    <a:p>
                      <a:r>
                        <a:rPr lang="en-US" sz="2600" dirty="0">
                          <a:sym typeface="Wingdings" pitchFamily="2" charset="2"/>
                        </a:rPr>
                        <a:t>foot</a:t>
                      </a:r>
                    </a:p>
                    <a:p>
                      <a:r>
                        <a:rPr lang="en-US" sz="2600" dirty="0">
                          <a:sym typeface="Wingdings" pitchFamily="2" charset="2"/>
                        </a:rPr>
                        <a:t>should</a:t>
                      </a:r>
                    </a:p>
                    <a:p>
                      <a:r>
                        <a:rPr lang="en-US" sz="2600" dirty="0">
                          <a:sym typeface="Wingdings" pitchFamily="2" charset="2"/>
                        </a:rPr>
                        <a:t>Woman</a:t>
                      </a:r>
                    </a:p>
                  </a:txBody>
                  <a:tcPr marL="59393" marR="59393" marT="29697" marB="2969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93" marR="59393" marT="29697" marB="29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5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920396"/>
          </a:xfrm>
        </p:spPr>
        <p:txBody>
          <a:bodyPr/>
          <a:lstStyle/>
          <a:p>
            <a:r>
              <a:rPr lang="en-US" dirty="0"/>
              <a:t>Introducing Syllables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600201"/>
            <a:ext cx="5915025" cy="1828800"/>
          </a:xfrm>
        </p:spPr>
        <p:txBody>
          <a:bodyPr>
            <a:normAutofit/>
          </a:bodyPr>
          <a:lstStyle/>
          <a:p>
            <a:r>
              <a:rPr lang="en-US" sz="3300" dirty="0"/>
              <a:t>C+V 		(go, my, know, weigh)</a:t>
            </a:r>
          </a:p>
          <a:p>
            <a:r>
              <a:rPr lang="en-US" sz="3300" dirty="0"/>
              <a:t>V+C 		(if, egg, ice, eight)</a:t>
            </a:r>
          </a:p>
          <a:p>
            <a:r>
              <a:rPr lang="en-US" sz="3300" dirty="0"/>
              <a:t>C+V+C (ten, nose, mouth, knife)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D8480-8651-4FAE-8D8A-58D4F10F4EA9}"/>
              </a:ext>
            </a:extLst>
          </p:cNvPr>
          <p:cNvSpPr txBox="1">
            <a:spLocks/>
          </p:cNvSpPr>
          <p:nvPr/>
        </p:nvSpPr>
        <p:spPr>
          <a:xfrm>
            <a:off x="431074" y="3381331"/>
            <a:ext cx="5955439" cy="920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Forming syllables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543A1E-7FDF-4562-A87B-F23AFD032105}"/>
              </a:ext>
            </a:extLst>
          </p:cNvPr>
          <p:cNvSpPr txBox="1">
            <a:spLocks/>
          </p:cNvSpPr>
          <p:nvPr/>
        </p:nvSpPr>
        <p:spPr>
          <a:xfrm>
            <a:off x="400050" y="4114800"/>
            <a:ext cx="2840934" cy="1653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3800" dirty="0"/>
              <a:t>high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3800" dirty="0"/>
              <a:t>rice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3800" dirty="0"/>
              <a:t>bought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3800" dirty="0"/>
              <a:t>eyes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3800" dirty="0"/>
              <a:t>key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3800" dirty="0"/>
              <a:t>day</a:t>
            </a:r>
            <a:endParaRPr lang="en-US" sz="3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D03159-0CE4-4CC9-8CDB-BFCC3D905A08}"/>
              </a:ext>
            </a:extLst>
          </p:cNvPr>
          <p:cNvSpPr txBox="1">
            <a:spLocks/>
          </p:cNvSpPr>
          <p:nvPr/>
        </p:nvSpPr>
        <p:spPr>
          <a:xfrm>
            <a:off x="3731316" y="4114800"/>
            <a:ext cx="2840934" cy="165372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7. through</a:t>
            </a:r>
          </a:p>
          <a:p>
            <a:pPr marL="0" indent="0">
              <a:buNone/>
            </a:pPr>
            <a:r>
              <a:rPr lang="en-US" sz="1800" dirty="0"/>
              <a:t>8. laugh</a:t>
            </a:r>
          </a:p>
          <a:p>
            <a:pPr marL="0" indent="0">
              <a:buNone/>
            </a:pPr>
            <a:r>
              <a:rPr lang="en-US" sz="1800" dirty="0"/>
              <a:t>9. two</a:t>
            </a:r>
          </a:p>
          <a:p>
            <a:pPr marL="0" indent="0">
              <a:buNone/>
            </a:pPr>
            <a:r>
              <a:rPr lang="en-US" sz="1800" dirty="0"/>
              <a:t>10. youth</a:t>
            </a:r>
          </a:p>
          <a:p>
            <a:pPr marL="0" indent="0">
              <a:buNone/>
            </a:pPr>
            <a:r>
              <a:rPr lang="en-US" sz="1800" dirty="0"/>
              <a:t>11. weigh</a:t>
            </a:r>
          </a:p>
          <a:p>
            <a:pPr marL="0" indent="0">
              <a:buNone/>
            </a:pPr>
            <a:r>
              <a:rPr lang="en-US" sz="1800" dirty="0"/>
              <a:t>12. rhyme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0D403E-E7D4-4554-AE36-946C834317C1}"/>
              </a:ext>
            </a:extLst>
          </p:cNvPr>
          <p:cNvSpPr txBox="1">
            <a:spLocks/>
          </p:cNvSpPr>
          <p:nvPr/>
        </p:nvSpPr>
        <p:spPr>
          <a:xfrm>
            <a:off x="471488" y="5998414"/>
            <a:ext cx="5915025" cy="630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syllables?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7574C1-7BC5-4430-BDAD-8FAEDE1BC701}"/>
              </a:ext>
            </a:extLst>
          </p:cNvPr>
          <p:cNvSpPr txBox="1">
            <a:spLocks/>
          </p:cNvSpPr>
          <p:nvPr/>
        </p:nvSpPr>
        <p:spPr>
          <a:xfrm>
            <a:off x="514350" y="6511528"/>
            <a:ext cx="2743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7213" indent="-557213">
              <a:buFont typeface="+mj-lt"/>
              <a:buAutoNum type="arabicPeriod"/>
            </a:pPr>
            <a:r>
              <a:rPr lang="en-US" sz="2400" dirty="0"/>
              <a:t>chocolate</a:t>
            </a:r>
          </a:p>
          <a:p>
            <a:pPr marL="557213" indent="-557213">
              <a:buFont typeface="+mj-lt"/>
              <a:buAutoNum type="arabicPeriod"/>
            </a:pPr>
            <a:r>
              <a:rPr lang="en-US" sz="2400" dirty="0"/>
              <a:t>different</a:t>
            </a:r>
          </a:p>
          <a:p>
            <a:pPr marL="557213" indent="-557213">
              <a:buFont typeface="+mj-lt"/>
              <a:buAutoNum type="arabicPeriod"/>
            </a:pPr>
            <a:r>
              <a:rPr lang="en-US" sz="2400" dirty="0"/>
              <a:t>interesting</a:t>
            </a:r>
          </a:p>
          <a:p>
            <a:pPr marL="557213" indent="-557213">
              <a:buFont typeface="+mj-lt"/>
              <a:buAutoNum type="arabicPeriod"/>
            </a:pPr>
            <a:r>
              <a:rPr lang="en-US" sz="2400" dirty="0"/>
              <a:t>general</a:t>
            </a:r>
          </a:p>
          <a:p>
            <a:pPr marL="557213" indent="-557213">
              <a:buFont typeface="+mj-lt"/>
              <a:buAutoNum type="arabicPeriod"/>
            </a:pPr>
            <a:r>
              <a:rPr lang="en-US" sz="2400" dirty="0"/>
              <a:t>comfortable</a:t>
            </a:r>
          </a:p>
          <a:p>
            <a:pPr marL="557213" indent="-557213">
              <a:buFont typeface="+mj-lt"/>
              <a:buAutoNum type="arabicPeriod"/>
            </a:pPr>
            <a:r>
              <a:rPr lang="en-US" sz="2400" dirty="0"/>
              <a:t>secretary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885274-DEBF-476B-BDAB-CF597B2F7EAB}"/>
              </a:ext>
            </a:extLst>
          </p:cNvPr>
          <p:cNvSpPr txBox="1">
            <a:spLocks/>
          </p:cNvSpPr>
          <p:nvPr/>
        </p:nvSpPr>
        <p:spPr>
          <a:xfrm>
            <a:off x="3657600" y="6511528"/>
            <a:ext cx="27432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7213" indent="-557213">
              <a:buFont typeface="+mj-lt"/>
              <a:buAutoNum type="arabicPeriod" startAt="7"/>
            </a:pPr>
            <a:r>
              <a:rPr lang="en-US" sz="2400" dirty="0"/>
              <a:t>vegetable</a:t>
            </a:r>
          </a:p>
          <a:p>
            <a:pPr marL="557213" indent="-557213">
              <a:buFont typeface="+mj-lt"/>
              <a:buAutoNum type="arabicPeriod" startAt="7"/>
            </a:pPr>
            <a:r>
              <a:rPr lang="en-US" sz="2400" dirty="0"/>
              <a:t>throw</a:t>
            </a:r>
          </a:p>
          <a:p>
            <a:pPr marL="557213" indent="-557213">
              <a:buFont typeface="+mj-lt"/>
              <a:buAutoNum type="arabicPeriod" startAt="7"/>
            </a:pPr>
            <a:r>
              <a:rPr lang="en-US" sz="2400" dirty="0"/>
              <a:t>splash</a:t>
            </a:r>
          </a:p>
          <a:p>
            <a:pPr marL="557213" indent="-557213">
              <a:buFont typeface="+mj-lt"/>
              <a:buAutoNum type="arabicPeriod" startAt="7"/>
            </a:pPr>
            <a:r>
              <a:rPr lang="en-US" sz="2400" dirty="0"/>
              <a:t>buffet</a:t>
            </a:r>
          </a:p>
          <a:p>
            <a:pPr marL="557213" indent="-557213">
              <a:buFont typeface="+mj-lt"/>
              <a:buAutoNum type="arabicPeriod" startAt="7"/>
            </a:pPr>
            <a:r>
              <a:rPr lang="en-US" sz="2400" dirty="0"/>
              <a:t>Canada</a:t>
            </a:r>
          </a:p>
          <a:p>
            <a:pPr marL="557213" indent="-557213">
              <a:buFont typeface="+mj-lt"/>
              <a:buAutoNum type="arabicPeriod" startAt="7"/>
            </a:pPr>
            <a:r>
              <a:rPr lang="en-US" sz="2400" dirty="0"/>
              <a:t>photograph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51097B-475D-4409-AD61-799237A6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615596"/>
          </a:xfrm>
        </p:spPr>
        <p:txBody>
          <a:bodyPr/>
          <a:lstStyle/>
          <a:p>
            <a:r>
              <a:rPr lang="en-US" dirty="0"/>
              <a:t>/ʌ/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816200"/>
              </p:ext>
            </p:extLst>
          </p:nvPr>
        </p:nvGraphicFramePr>
        <p:xfrm>
          <a:off x="600075" y="1143000"/>
          <a:ext cx="6172200" cy="372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180"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o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ou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Wingdings" pitchFamily="2" charset="2"/>
                        </a:rPr>
                        <a:t>much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number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study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uncle</a:t>
                      </a:r>
                    </a:p>
                    <a:p>
                      <a:r>
                        <a:rPr lang="en-US" sz="2400" dirty="0" err="1">
                          <a:sym typeface="Wingdings" pitchFamily="2" charset="2"/>
                        </a:rPr>
                        <a:t>colour</a:t>
                      </a:r>
                      <a:endParaRPr lang="en-US" sz="2400" dirty="0">
                        <a:sym typeface="Wingdings" pitchFamily="2" charset="2"/>
                      </a:endParaRP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front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month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nothing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touch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rough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rtl="0"/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CD008-E82F-48A2-B685-EDC3567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13660C-706E-4DF7-837F-E584DC01ADAB}"/>
              </a:ext>
            </a:extLst>
          </p:cNvPr>
          <p:cNvSpPr txBox="1">
            <a:spLocks/>
          </p:cNvSpPr>
          <p:nvPr/>
        </p:nvSpPr>
        <p:spPr>
          <a:xfrm>
            <a:off x="471488" y="5181600"/>
            <a:ext cx="5915025" cy="53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/u:/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33B537E-EFBE-44C4-9F4D-E3BFFDE85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271567"/>
              </p:ext>
            </p:extLst>
          </p:nvPr>
        </p:nvGraphicFramePr>
        <p:xfrm>
          <a:off x="471488" y="5804816"/>
          <a:ext cx="6172200" cy="377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0">
                <a:tc>
                  <a:txBody>
                    <a:bodyPr/>
                    <a:lstStyle/>
                    <a:p>
                      <a:r>
                        <a:rPr lang="en-US" sz="2700" dirty="0" err="1"/>
                        <a:t>oo</a:t>
                      </a:r>
                      <a:endParaRPr lang="en-US" sz="2700" dirty="0"/>
                    </a:p>
                    <a:p>
                      <a:r>
                        <a:rPr lang="en-US" sz="2700" dirty="0" err="1"/>
                        <a:t>ou</a:t>
                      </a:r>
                      <a:endParaRPr lang="en-US" sz="2700" dirty="0"/>
                    </a:p>
                    <a:p>
                      <a:endParaRPr lang="en-US" sz="2700" dirty="0"/>
                    </a:p>
                    <a:p>
                      <a:r>
                        <a:rPr lang="en-US" sz="2700" dirty="0" err="1"/>
                        <a:t>oe</a:t>
                      </a:r>
                      <a:endParaRPr lang="en-US" sz="2700" dirty="0"/>
                    </a:p>
                    <a:p>
                      <a:r>
                        <a:rPr lang="en-US" sz="2700" dirty="0"/>
                        <a:t>u</a:t>
                      </a:r>
                    </a:p>
                    <a:p>
                      <a:r>
                        <a:rPr lang="en-US" sz="2700" dirty="0" err="1"/>
                        <a:t>ue</a:t>
                      </a:r>
                      <a:endParaRPr lang="en-US" sz="2700" dirty="0"/>
                    </a:p>
                    <a:p>
                      <a:r>
                        <a:rPr lang="en-US" sz="2700" dirty="0" err="1"/>
                        <a:t>ew</a:t>
                      </a:r>
                      <a:endParaRPr lang="en-US" sz="2700" dirty="0"/>
                    </a:p>
                    <a:p>
                      <a:endParaRPr lang="en-US" sz="2700" dirty="0"/>
                    </a:p>
                    <a:p>
                      <a:r>
                        <a:rPr lang="en-US" sz="2700" dirty="0" err="1"/>
                        <a:t>ui</a:t>
                      </a:r>
                      <a:endParaRPr 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 err="1">
                          <a:sym typeface="Wingdings" pitchFamily="2" charset="2"/>
                        </a:rPr>
                        <a:t>google</a:t>
                      </a:r>
                      <a:endParaRPr lang="en-US" sz="2700" dirty="0"/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group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soup</a:t>
                      </a:r>
                      <a:endParaRPr lang="en-US" sz="2700" dirty="0"/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music</a:t>
                      </a:r>
                      <a:endParaRPr lang="en-US" sz="2700" dirty="0"/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cute</a:t>
                      </a:r>
                      <a:endParaRPr lang="en-US" sz="2700" dirty="0"/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Few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stew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juice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two</a:t>
                      </a:r>
                      <a:endParaRPr 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55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029200"/>
            <a:ext cx="5915025" cy="691796"/>
          </a:xfrm>
        </p:spPr>
        <p:txBody>
          <a:bodyPr/>
          <a:lstStyle/>
          <a:p>
            <a:r>
              <a:rPr lang="en-US" dirty="0"/>
              <a:t>/ɔ:/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78439"/>
              </p:ext>
            </p:extLst>
          </p:nvPr>
        </p:nvGraphicFramePr>
        <p:xfrm>
          <a:off x="533400" y="5610153"/>
          <a:ext cx="6172200" cy="409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9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al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au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aw</a:t>
                      </a:r>
                    </a:p>
                    <a:p>
                      <a:r>
                        <a:rPr lang="en-US" sz="2400" dirty="0" err="1">
                          <a:sym typeface="Wingdings" pitchFamily="2" charset="2"/>
                        </a:rPr>
                        <a:t>augh</a:t>
                      </a:r>
                      <a:endParaRPr lang="en-US" sz="2400" dirty="0">
                        <a:sym typeface="Wingdings" pitchFamily="2" charset="2"/>
                      </a:endParaRP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ought</a:t>
                      </a:r>
                    </a:p>
                    <a:p>
                      <a:r>
                        <a:rPr lang="en-US" sz="2400" dirty="0" err="1">
                          <a:sym typeface="Wingdings" pitchFamily="2" charset="2"/>
                        </a:rPr>
                        <a:t>ar</a:t>
                      </a:r>
                      <a:endParaRPr lang="en-US" sz="2400" dirty="0">
                        <a:sym typeface="Wingdings" pitchFamily="2" charset="2"/>
                      </a:endParaRP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or</a:t>
                      </a:r>
                    </a:p>
                    <a:p>
                      <a:r>
                        <a:rPr lang="en-US" sz="2400" dirty="0" err="1">
                          <a:sym typeface="Wingdings" pitchFamily="2" charset="2"/>
                        </a:rPr>
                        <a:t>oor</a:t>
                      </a:r>
                      <a:endParaRPr lang="en-US" sz="2400" dirty="0">
                        <a:sym typeface="Wingdings" pitchFamily="2" charset="2"/>
                      </a:endParaRP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ore	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Our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Wingdings" pitchFamily="2" charset="2"/>
                        </a:rPr>
                        <a:t>wall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talk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autumn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saw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caught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thought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warm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forty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floor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before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Four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>
                        <a:sym typeface="Wingdings" pitchFamily="2" charset="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29EFF5-A123-47D2-976E-3DD4E003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29888"/>
            <a:ext cx="1543050" cy="527403"/>
          </a:xfrm>
        </p:spPr>
        <p:txBody>
          <a:bodyPr/>
          <a:lstStyle/>
          <a:p>
            <a:fld id="{1EA755C7-0A4D-4AF8-8E48-EE6F7F8BBAC3}" type="slidenum">
              <a:rPr lang="en-US" smtClean="0"/>
              <a:t>21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DA49C6-ED49-4C0D-8E60-89D39F2F654C}"/>
              </a:ext>
            </a:extLst>
          </p:cNvPr>
          <p:cNvSpPr txBox="1">
            <a:spLocks/>
          </p:cNvSpPr>
          <p:nvPr/>
        </p:nvSpPr>
        <p:spPr>
          <a:xfrm>
            <a:off x="481013" y="451204"/>
            <a:ext cx="5915025" cy="61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/ɒ/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CBCF965-35AB-401E-BECC-3D00EAD05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75037"/>
              </p:ext>
            </p:extLst>
          </p:nvPr>
        </p:nvGraphicFramePr>
        <p:xfrm>
          <a:off x="609600" y="1104900"/>
          <a:ext cx="6172200" cy="377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0">
                <a:tc>
                  <a:txBody>
                    <a:bodyPr/>
                    <a:lstStyle/>
                    <a:p>
                      <a:r>
                        <a:rPr lang="en-US" sz="2700" dirty="0"/>
                        <a:t>o</a:t>
                      </a:r>
                    </a:p>
                    <a:p>
                      <a:endParaRPr lang="en-US" sz="2700" dirty="0"/>
                    </a:p>
                    <a:p>
                      <a:endParaRPr lang="en-US" sz="2700" dirty="0"/>
                    </a:p>
                    <a:p>
                      <a:endParaRPr lang="en-US" sz="2700" dirty="0"/>
                    </a:p>
                    <a:p>
                      <a:endParaRPr lang="en-US" sz="2700" dirty="0"/>
                    </a:p>
                    <a:p>
                      <a:r>
                        <a:rPr lang="en-US" sz="2700" dirty="0"/>
                        <a:t>(</a:t>
                      </a:r>
                      <a:r>
                        <a:rPr lang="en-US" sz="2700" dirty="0" err="1"/>
                        <a:t>qu</a:t>
                      </a:r>
                      <a:r>
                        <a:rPr lang="en-US" sz="2700" dirty="0"/>
                        <a:t>)a</a:t>
                      </a:r>
                    </a:p>
                    <a:p>
                      <a:endParaRPr lang="en-US" sz="2700" dirty="0"/>
                    </a:p>
                    <a:p>
                      <a:r>
                        <a:rPr lang="en-US" sz="2700" dirty="0"/>
                        <a:t>(w)a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ym typeface="Wingdings" pitchFamily="2" charset="2"/>
                        </a:rPr>
                        <a:t>box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chocolate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doctor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possible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wrong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quality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squad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watch</a:t>
                      </a:r>
                    </a:p>
                    <a:p>
                      <a:r>
                        <a:rPr lang="en-US" sz="2700" dirty="0">
                          <a:sym typeface="Wingdings" pitchFamily="2" charset="2"/>
                        </a:rPr>
                        <a:t>what</a:t>
                      </a:r>
                      <a:endParaRPr 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42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81000"/>
            <a:ext cx="5915025" cy="615596"/>
          </a:xfrm>
        </p:spPr>
        <p:txBody>
          <a:bodyPr/>
          <a:lstStyle/>
          <a:p>
            <a:r>
              <a:rPr lang="en-US" dirty="0"/>
              <a:t>/ɑ:/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900573"/>
              </p:ext>
            </p:extLst>
          </p:nvPr>
        </p:nvGraphicFramePr>
        <p:xfrm>
          <a:off x="484550" y="985710"/>
          <a:ext cx="6172200" cy="372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18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ar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Wingdings" pitchFamily="2" charset="2"/>
                        </a:rPr>
                        <a:t>afternoon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ask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answer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glass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tomato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park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start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aunt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laugh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half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2D478-11D0-41BC-9EC9-6997D05B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034991"/>
            <a:ext cx="1543050" cy="527403"/>
          </a:xfrm>
        </p:spPr>
        <p:txBody>
          <a:bodyPr/>
          <a:lstStyle/>
          <a:p>
            <a:fld id="{1EA755C7-0A4D-4AF8-8E48-EE6F7F8BBAC3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1B6C76-6B3B-41BF-8492-D128A3E6FEC5}"/>
              </a:ext>
            </a:extLst>
          </p:cNvPr>
          <p:cNvSpPr txBox="1">
            <a:spLocks/>
          </p:cNvSpPr>
          <p:nvPr/>
        </p:nvSpPr>
        <p:spPr>
          <a:xfrm>
            <a:off x="381000" y="4671060"/>
            <a:ext cx="5915025" cy="61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/ɜ:/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4FA2BC9-853F-45D8-A10A-7AB7DA214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607488"/>
              </p:ext>
            </p:extLst>
          </p:nvPr>
        </p:nvGraphicFramePr>
        <p:xfrm>
          <a:off x="485638" y="5362856"/>
          <a:ext cx="6172200" cy="409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9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er</a:t>
                      </a:r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ir</a:t>
                      </a:r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or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ur</a:t>
                      </a:r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our</a:t>
                      </a:r>
                    </a:p>
                    <a:p>
                      <a:r>
                        <a:rPr lang="en-US" sz="2400" dirty="0"/>
                        <a:t>ear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Wingdings" pitchFamily="2" charset="2"/>
                        </a:rPr>
                        <a:t>dessert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university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first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birthday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world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worst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turn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Thursday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journey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earth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Wingdings" pitchFamily="2" charset="2"/>
                        </a:rPr>
                        <a:t>learn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650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539396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eɪ</a:t>
            </a:r>
            <a:r>
              <a:rPr lang="en-US" dirty="0"/>
              <a:t>/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504752"/>
              </p:ext>
            </p:extLst>
          </p:nvPr>
        </p:nvGraphicFramePr>
        <p:xfrm>
          <a:off x="342900" y="1066800"/>
          <a:ext cx="6172200" cy="409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9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a_e</a:t>
                      </a:r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ai</a:t>
                      </a:r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ay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ey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ea</a:t>
                      </a:r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Eigh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Wingdings" pitchFamily="2" charset="2"/>
                        </a:rPr>
                        <a:t>age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came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rain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wait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play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say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grey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break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great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eight</a:t>
                      </a:r>
                    </a:p>
                    <a:p>
                      <a:r>
                        <a:rPr lang="en-US" sz="2400" dirty="0">
                          <a:sym typeface="Wingdings" pitchFamily="2" charset="2"/>
                        </a:rPr>
                        <a:t>weight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98A2-611F-4510-8C6D-F4D7CC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865B9E-7366-415F-A1B0-73542D00BFF8}"/>
              </a:ext>
            </a:extLst>
          </p:cNvPr>
          <p:cNvSpPr txBox="1">
            <a:spLocks/>
          </p:cNvSpPr>
          <p:nvPr/>
        </p:nvSpPr>
        <p:spPr>
          <a:xfrm>
            <a:off x="457200" y="5046064"/>
            <a:ext cx="5915025" cy="53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/aɪ/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0D48756-CEDD-45FB-9BB9-E9DD3F55C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572687"/>
              </p:ext>
            </p:extLst>
          </p:nvPr>
        </p:nvGraphicFramePr>
        <p:xfrm>
          <a:off x="457200" y="5585460"/>
          <a:ext cx="6172200" cy="409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940">
                <a:tc>
                  <a:txBody>
                    <a:bodyPr/>
                    <a:lstStyle/>
                    <a:p>
                      <a:r>
                        <a:rPr lang="en-US" sz="2400" dirty="0"/>
                        <a:t>i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ei</a:t>
                      </a:r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y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igh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like</a:t>
                      </a:r>
                    </a:p>
                    <a:p>
                      <a:r>
                        <a:rPr lang="en-US" sz="2400" dirty="0"/>
                        <a:t>time</a:t>
                      </a:r>
                    </a:p>
                    <a:p>
                      <a:r>
                        <a:rPr lang="en-US" sz="2400" dirty="0"/>
                        <a:t>white</a:t>
                      </a:r>
                    </a:p>
                    <a:p>
                      <a:r>
                        <a:rPr lang="en-US" sz="2400" dirty="0"/>
                        <a:t>die</a:t>
                      </a:r>
                    </a:p>
                    <a:p>
                      <a:r>
                        <a:rPr lang="en-US" sz="2400" dirty="0"/>
                        <a:t>lie</a:t>
                      </a:r>
                    </a:p>
                    <a:p>
                      <a:r>
                        <a:rPr lang="en-US" sz="2400" dirty="0"/>
                        <a:t>dry</a:t>
                      </a:r>
                    </a:p>
                    <a:p>
                      <a:r>
                        <a:rPr lang="en-US" sz="2400" dirty="0"/>
                        <a:t>Jul</a:t>
                      </a:r>
                    </a:p>
                    <a:p>
                      <a:r>
                        <a:rPr lang="en-US" sz="2400" dirty="0"/>
                        <a:t>why</a:t>
                      </a:r>
                    </a:p>
                    <a:p>
                      <a:r>
                        <a:rPr lang="en-US" sz="2400" dirty="0"/>
                        <a:t>high</a:t>
                      </a:r>
                    </a:p>
                    <a:p>
                      <a:r>
                        <a:rPr lang="en-US" sz="2400" dirty="0"/>
                        <a:t>night</a:t>
                      </a:r>
                    </a:p>
                    <a:p>
                      <a:r>
                        <a:rPr lang="en-US" sz="2400" dirty="0"/>
                        <a:t>right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67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152400"/>
            <a:ext cx="5915025" cy="463196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ɔɪ</a:t>
            </a:r>
            <a:r>
              <a:rPr lang="en-US" dirty="0"/>
              <a:t>/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827396"/>
              </p:ext>
            </p:extLst>
          </p:nvPr>
        </p:nvGraphicFramePr>
        <p:xfrm>
          <a:off x="485775" y="691796"/>
          <a:ext cx="4924425" cy="2462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2212">
                <a:tc>
                  <a:txBody>
                    <a:bodyPr/>
                    <a:lstStyle/>
                    <a:p>
                      <a:r>
                        <a:rPr lang="en-US" sz="2600" dirty="0" err="1"/>
                        <a:t>oi</a:t>
                      </a:r>
                      <a:endParaRPr lang="en-US" sz="2600" dirty="0"/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r>
                        <a:rPr lang="en-US" sz="2600" dirty="0" err="1"/>
                        <a:t>oy</a:t>
                      </a:r>
                      <a:endParaRPr lang="en-US" sz="2600" dirty="0"/>
                    </a:p>
                  </a:txBody>
                  <a:tcPr marL="54716" marR="54716" marT="27358" marB="2735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coin</a:t>
                      </a:r>
                    </a:p>
                    <a:p>
                      <a:r>
                        <a:rPr lang="en-US" sz="2600" dirty="0"/>
                        <a:t>point</a:t>
                      </a:r>
                    </a:p>
                    <a:p>
                      <a:r>
                        <a:rPr lang="en-US" sz="2600" dirty="0"/>
                        <a:t>voice</a:t>
                      </a:r>
                    </a:p>
                    <a:p>
                      <a:r>
                        <a:rPr lang="en-US" sz="2600" dirty="0"/>
                        <a:t>boy</a:t>
                      </a:r>
                    </a:p>
                    <a:p>
                      <a:r>
                        <a:rPr lang="en-US" sz="2600" dirty="0"/>
                        <a:t>enjoy</a:t>
                      </a:r>
                    </a:p>
                    <a:p>
                      <a:r>
                        <a:rPr lang="en-US" sz="2600" dirty="0"/>
                        <a:t>toy</a:t>
                      </a:r>
                    </a:p>
                  </a:txBody>
                  <a:tcPr marL="54716" marR="54716" marT="27358" marB="2735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600" dirty="0"/>
                    </a:p>
                  </a:txBody>
                  <a:tcPr marL="54716" marR="54716" marT="27358" marB="273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E7A28-FFFE-4F07-8E47-76918C8E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8806391"/>
            <a:ext cx="1543050" cy="527403"/>
          </a:xfrm>
        </p:spPr>
        <p:txBody>
          <a:bodyPr/>
          <a:lstStyle/>
          <a:p>
            <a:fld id="{1EA755C7-0A4D-4AF8-8E48-EE6F7F8BBAC3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FBE3B7-349B-4F9A-AAFB-D7662887042D}"/>
              </a:ext>
            </a:extLst>
          </p:cNvPr>
          <p:cNvSpPr txBox="1">
            <a:spLocks/>
          </p:cNvSpPr>
          <p:nvPr/>
        </p:nvSpPr>
        <p:spPr>
          <a:xfrm>
            <a:off x="471488" y="3130196"/>
            <a:ext cx="5915025" cy="61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/ʊə/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75E7973-0E67-4E15-8014-8321B1E4B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424995"/>
              </p:ext>
            </p:extLst>
          </p:nvPr>
        </p:nvGraphicFramePr>
        <p:xfrm>
          <a:off x="484550" y="3745792"/>
          <a:ext cx="6172200" cy="212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5980">
                <a:tc>
                  <a:txBody>
                    <a:bodyPr/>
                    <a:lstStyle/>
                    <a:p>
                      <a:r>
                        <a:rPr lang="en-US" sz="2700" dirty="0" err="1"/>
                        <a:t>oor</a:t>
                      </a:r>
                      <a:endParaRPr lang="en-US" sz="2700" dirty="0"/>
                    </a:p>
                    <a:p>
                      <a:endParaRPr lang="en-US" sz="2700" dirty="0"/>
                    </a:p>
                    <a:p>
                      <a:r>
                        <a:rPr lang="en-US" sz="2700" dirty="0" err="1"/>
                        <a:t>ure</a:t>
                      </a:r>
                      <a:endParaRPr 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poor</a:t>
                      </a:r>
                    </a:p>
                    <a:p>
                      <a:r>
                        <a:rPr lang="en-US" sz="2700" dirty="0"/>
                        <a:t>moor</a:t>
                      </a:r>
                    </a:p>
                    <a:p>
                      <a:r>
                        <a:rPr lang="en-US" sz="2700" dirty="0"/>
                        <a:t>cure</a:t>
                      </a:r>
                    </a:p>
                    <a:p>
                      <a:r>
                        <a:rPr lang="en-US" sz="2700" dirty="0"/>
                        <a:t>pure</a:t>
                      </a:r>
                    </a:p>
                    <a:p>
                      <a:r>
                        <a:rPr lang="en-US" sz="2700" dirty="0"/>
                        <a:t>lure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8F725FB-0B71-4E03-A409-D9BABC9C7E4D}"/>
              </a:ext>
            </a:extLst>
          </p:cNvPr>
          <p:cNvSpPr txBox="1">
            <a:spLocks/>
          </p:cNvSpPr>
          <p:nvPr/>
        </p:nvSpPr>
        <p:spPr>
          <a:xfrm>
            <a:off x="471488" y="5914209"/>
            <a:ext cx="5915025" cy="53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/ɪə/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D2507DA-4BC9-42B5-A8C7-559CDC27F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928496"/>
              </p:ext>
            </p:extLst>
          </p:nvPr>
        </p:nvGraphicFramePr>
        <p:xfrm>
          <a:off x="484550" y="6306665"/>
          <a:ext cx="5299364" cy="323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0">
                <a:tc>
                  <a:txBody>
                    <a:bodyPr/>
                    <a:lstStyle/>
                    <a:p>
                      <a:r>
                        <a:rPr lang="en-US" sz="2300" dirty="0" err="1"/>
                        <a:t>ea</a:t>
                      </a:r>
                      <a:endParaRPr lang="en-US" sz="2300" dirty="0"/>
                    </a:p>
                    <a:p>
                      <a:r>
                        <a:rPr lang="en-US" sz="2300" dirty="0"/>
                        <a:t>ear</a:t>
                      </a:r>
                    </a:p>
                    <a:p>
                      <a:endParaRPr lang="en-US" sz="2300" dirty="0"/>
                    </a:p>
                    <a:p>
                      <a:endParaRPr lang="en-US" sz="2300" dirty="0"/>
                    </a:p>
                    <a:p>
                      <a:endParaRPr lang="en-US" sz="2300" dirty="0"/>
                    </a:p>
                    <a:p>
                      <a:r>
                        <a:rPr lang="en-US" sz="2300" dirty="0" err="1"/>
                        <a:t>eer</a:t>
                      </a:r>
                      <a:endParaRPr lang="en-US" sz="2300" dirty="0"/>
                    </a:p>
                    <a:p>
                      <a:endParaRPr lang="en-US" sz="2300" dirty="0"/>
                    </a:p>
                    <a:p>
                      <a:r>
                        <a:rPr lang="en-US" sz="2300" dirty="0"/>
                        <a:t>ere</a:t>
                      </a:r>
                    </a:p>
                  </a:txBody>
                  <a:tcPr marL="58882" marR="58882" marT="29441" marB="2944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real</a:t>
                      </a:r>
                    </a:p>
                    <a:p>
                      <a:r>
                        <a:rPr lang="en-US" sz="2300" dirty="0"/>
                        <a:t>ear</a:t>
                      </a:r>
                    </a:p>
                    <a:p>
                      <a:r>
                        <a:rPr lang="en-US" sz="2300" dirty="0"/>
                        <a:t>beard</a:t>
                      </a:r>
                    </a:p>
                    <a:p>
                      <a:r>
                        <a:rPr lang="en-US" sz="2300" dirty="0"/>
                        <a:t>nearly</a:t>
                      </a:r>
                    </a:p>
                    <a:p>
                      <a:r>
                        <a:rPr lang="en-US" sz="2300" dirty="0"/>
                        <a:t>year</a:t>
                      </a:r>
                    </a:p>
                    <a:p>
                      <a:r>
                        <a:rPr lang="en-US" sz="2300" dirty="0"/>
                        <a:t>beer</a:t>
                      </a:r>
                    </a:p>
                    <a:p>
                      <a:r>
                        <a:rPr lang="en-US" sz="2300" dirty="0"/>
                        <a:t>cheer</a:t>
                      </a:r>
                    </a:p>
                    <a:p>
                      <a:r>
                        <a:rPr lang="en-US" sz="2300" dirty="0"/>
                        <a:t>here</a:t>
                      </a:r>
                    </a:p>
                    <a:p>
                      <a:r>
                        <a:rPr lang="en-US" sz="2300" dirty="0"/>
                        <a:t>we’re</a:t>
                      </a:r>
                    </a:p>
                  </a:txBody>
                  <a:tcPr marL="58882" marR="58882" marT="29441" marB="2944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300" dirty="0"/>
                    </a:p>
                  </a:txBody>
                  <a:tcPr marL="58882" marR="58882" marT="29441" marB="29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6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615596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eə</a:t>
            </a:r>
            <a:r>
              <a:rPr lang="en-US" dirty="0"/>
              <a:t>/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685756"/>
              </p:ext>
            </p:extLst>
          </p:nvPr>
        </p:nvGraphicFramePr>
        <p:xfrm>
          <a:off x="471488" y="1134291"/>
          <a:ext cx="6172200" cy="372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180">
                <a:tc>
                  <a:txBody>
                    <a:bodyPr/>
                    <a:lstStyle/>
                    <a:p>
                      <a:r>
                        <a:rPr lang="en-US" sz="3000" dirty="0"/>
                        <a:t>are</a:t>
                      </a:r>
                    </a:p>
                    <a:p>
                      <a:endParaRPr lang="en-US" sz="3000" dirty="0"/>
                    </a:p>
                    <a:p>
                      <a:r>
                        <a:rPr lang="en-US" sz="3000" dirty="0"/>
                        <a:t>air</a:t>
                      </a:r>
                    </a:p>
                    <a:p>
                      <a:endParaRPr lang="en-US" sz="3000" dirty="0"/>
                    </a:p>
                    <a:p>
                      <a:endParaRPr lang="en-US" sz="3000" dirty="0"/>
                    </a:p>
                    <a:p>
                      <a:r>
                        <a:rPr lang="en-US" sz="3000" dirty="0"/>
                        <a:t>ear</a:t>
                      </a:r>
                    </a:p>
                    <a:p>
                      <a:r>
                        <a:rPr lang="en-US" sz="3000" dirty="0"/>
                        <a:t>ere</a:t>
                      </a:r>
                    </a:p>
                    <a:p>
                      <a:r>
                        <a:rPr lang="en-US" sz="3000" dirty="0" err="1"/>
                        <a:t>aer</a:t>
                      </a:r>
                      <a:endParaRPr lang="en-US" sz="3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cure</a:t>
                      </a:r>
                    </a:p>
                    <a:p>
                      <a:r>
                        <a:rPr lang="en-US" sz="3000" dirty="0"/>
                        <a:t>square</a:t>
                      </a:r>
                    </a:p>
                    <a:p>
                      <a:r>
                        <a:rPr lang="en-US" sz="3000" dirty="0"/>
                        <a:t>air</a:t>
                      </a:r>
                    </a:p>
                    <a:p>
                      <a:r>
                        <a:rPr lang="en-US" sz="3000" dirty="0"/>
                        <a:t>chair</a:t>
                      </a:r>
                    </a:p>
                    <a:p>
                      <a:r>
                        <a:rPr lang="en-US" sz="3000" dirty="0"/>
                        <a:t>stair</a:t>
                      </a:r>
                    </a:p>
                    <a:p>
                      <a:r>
                        <a:rPr lang="en-US" sz="3000" dirty="0"/>
                        <a:t>wear</a:t>
                      </a:r>
                    </a:p>
                    <a:p>
                      <a:r>
                        <a:rPr lang="en-US" sz="3000" dirty="0"/>
                        <a:t>where</a:t>
                      </a:r>
                    </a:p>
                    <a:p>
                      <a:r>
                        <a:rPr lang="en-US" sz="3000" dirty="0" err="1"/>
                        <a:t>aeroplane</a:t>
                      </a:r>
                      <a:endParaRPr lang="en-US" sz="3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3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4FADF2-A0E9-469D-9363-E0756A1D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463196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əʊ</a:t>
            </a:r>
            <a:r>
              <a:rPr lang="en-US" dirty="0"/>
              <a:t>/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810909"/>
              </p:ext>
            </p:extLst>
          </p:nvPr>
        </p:nvGraphicFramePr>
        <p:xfrm>
          <a:off x="471488" y="990600"/>
          <a:ext cx="6172200" cy="372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180">
                <a:tc>
                  <a:txBody>
                    <a:bodyPr/>
                    <a:lstStyle/>
                    <a:p>
                      <a:r>
                        <a:rPr lang="en-US" sz="2400" dirty="0"/>
                        <a:t>o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o-e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ow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oa</a:t>
                      </a:r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oe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cold</a:t>
                      </a:r>
                    </a:p>
                    <a:p>
                      <a:r>
                        <a:rPr lang="en-US" sz="2400" dirty="0"/>
                        <a:t>post</a:t>
                      </a:r>
                    </a:p>
                    <a:p>
                      <a:r>
                        <a:rPr lang="en-US" sz="2400" dirty="0"/>
                        <a:t>dose</a:t>
                      </a:r>
                    </a:p>
                    <a:p>
                      <a:r>
                        <a:rPr lang="en-US" sz="2400" dirty="0"/>
                        <a:t>drove</a:t>
                      </a:r>
                    </a:p>
                    <a:p>
                      <a:r>
                        <a:rPr lang="en-US" sz="2400" dirty="0"/>
                        <a:t>know</a:t>
                      </a:r>
                    </a:p>
                    <a:p>
                      <a:r>
                        <a:rPr lang="en-US" sz="2400" dirty="0"/>
                        <a:t>show</a:t>
                      </a:r>
                    </a:p>
                    <a:p>
                      <a:r>
                        <a:rPr lang="en-US" sz="2400" dirty="0"/>
                        <a:t>boat</a:t>
                      </a:r>
                    </a:p>
                    <a:p>
                      <a:r>
                        <a:rPr lang="en-US" sz="2400" dirty="0"/>
                        <a:t>shoal</a:t>
                      </a:r>
                    </a:p>
                    <a:p>
                      <a:r>
                        <a:rPr lang="en-US" sz="2400" dirty="0"/>
                        <a:t>toe</a:t>
                      </a:r>
                    </a:p>
                    <a:p>
                      <a:r>
                        <a:rPr lang="en-US" sz="2400" dirty="0"/>
                        <a:t>roe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962B26-54AB-4197-A26D-1D8E7FAD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D9F64D-2F4C-417C-82CB-77BB1CB7E40D}"/>
              </a:ext>
            </a:extLst>
          </p:cNvPr>
          <p:cNvSpPr txBox="1">
            <a:spLocks/>
          </p:cNvSpPr>
          <p:nvPr/>
        </p:nvSpPr>
        <p:spPr>
          <a:xfrm>
            <a:off x="471488" y="4871893"/>
            <a:ext cx="5915025" cy="61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/aʊ/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5204BAD-D287-48F0-902A-59EBF017A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142378"/>
              </p:ext>
            </p:extLst>
          </p:nvPr>
        </p:nvGraphicFramePr>
        <p:xfrm>
          <a:off x="467134" y="5524500"/>
          <a:ext cx="6172200" cy="308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6100">
                <a:tc>
                  <a:txBody>
                    <a:bodyPr/>
                    <a:lstStyle/>
                    <a:p>
                      <a:r>
                        <a:rPr lang="en-US" sz="3300" dirty="0" err="1"/>
                        <a:t>ow</a:t>
                      </a:r>
                      <a:endParaRPr lang="en-US" sz="3300" dirty="0"/>
                    </a:p>
                    <a:p>
                      <a:endParaRPr lang="en-US" sz="3300" dirty="0"/>
                    </a:p>
                    <a:p>
                      <a:endParaRPr lang="en-US" sz="3300" dirty="0"/>
                    </a:p>
                    <a:p>
                      <a:r>
                        <a:rPr lang="en-US" sz="3300" dirty="0" err="1"/>
                        <a:t>ou</a:t>
                      </a:r>
                      <a:endParaRPr lang="en-US" sz="3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how</a:t>
                      </a:r>
                    </a:p>
                    <a:p>
                      <a:r>
                        <a:rPr lang="en-US" sz="3300" dirty="0"/>
                        <a:t>now</a:t>
                      </a:r>
                    </a:p>
                    <a:p>
                      <a:r>
                        <a:rPr lang="en-US" sz="3300" dirty="0"/>
                        <a:t>vowel</a:t>
                      </a:r>
                    </a:p>
                    <a:p>
                      <a:r>
                        <a:rPr lang="en-US" sz="3300" dirty="0"/>
                        <a:t>loud</a:t>
                      </a:r>
                    </a:p>
                    <a:p>
                      <a:r>
                        <a:rPr lang="en-US" sz="3300" dirty="0"/>
                        <a:t>mouth</a:t>
                      </a:r>
                    </a:p>
                    <a:p>
                      <a:r>
                        <a:rPr lang="en-US" sz="3300" dirty="0"/>
                        <a:t>sound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33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629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97202"/>
            <a:ext cx="6172200" cy="869598"/>
          </a:xfrm>
        </p:spPr>
        <p:txBody>
          <a:bodyPr>
            <a:noAutofit/>
          </a:bodyPr>
          <a:lstStyle/>
          <a:p>
            <a:r>
              <a:rPr lang="en-US" sz="2000" dirty="0"/>
              <a:t>/ə/ /æ/ /e/ /ɪ/ /</a:t>
            </a:r>
            <a:r>
              <a:rPr lang="en-US" sz="2000" dirty="0" err="1"/>
              <a:t>i</a:t>
            </a:r>
            <a:r>
              <a:rPr lang="en-US" sz="2000" dirty="0"/>
              <a:t>/ /i:/ /ʌ/ /ʊ/ /u/ /u:/ /ɒ/ /ɔ:/ /ɑ:/ /ɜ:/</a:t>
            </a:r>
            <a:br>
              <a:rPr lang="en-US" sz="2000" dirty="0"/>
            </a:br>
            <a:r>
              <a:rPr lang="en-US" sz="1800" dirty="0"/>
              <a:t>/eɪ/ /</a:t>
            </a:r>
            <a:r>
              <a:rPr lang="en-US" sz="1800" dirty="0" err="1"/>
              <a:t>aɪ</a:t>
            </a:r>
            <a:r>
              <a:rPr lang="en-US" sz="1800" dirty="0"/>
              <a:t>/ /</a:t>
            </a:r>
            <a:r>
              <a:rPr lang="en-US" sz="1800" dirty="0" err="1"/>
              <a:t>ɔɪ</a:t>
            </a:r>
            <a:r>
              <a:rPr lang="en-US" sz="1800" dirty="0"/>
              <a:t>/ /</a:t>
            </a:r>
            <a:r>
              <a:rPr lang="en-US" sz="1800" dirty="0" err="1"/>
              <a:t>ʊə</a:t>
            </a:r>
            <a:r>
              <a:rPr lang="en-US" sz="1800" dirty="0"/>
              <a:t>/ /</a:t>
            </a:r>
            <a:r>
              <a:rPr lang="en-US" sz="1800" dirty="0" err="1"/>
              <a:t>ɪə</a:t>
            </a:r>
            <a:r>
              <a:rPr lang="en-US" sz="1800" dirty="0"/>
              <a:t>/ /</a:t>
            </a:r>
            <a:r>
              <a:rPr lang="en-US" sz="1800" dirty="0" err="1"/>
              <a:t>eə</a:t>
            </a:r>
            <a:r>
              <a:rPr lang="en-US" sz="1800" dirty="0"/>
              <a:t>/ /</a:t>
            </a:r>
            <a:r>
              <a:rPr lang="en-US" sz="1800" dirty="0" err="1"/>
              <a:t>əʊ</a:t>
            </a:r>
            <a:r>
              <a:rPr lang="en-US" sz="1800" dirty="0"/>
              <a:t>/ /</a:t>
            </a:r>
            <a:r>
              <a:rPr lang="en-US" sz="1800" dirty="0" err="1"/>
              <a:t>aʊ</a:t>
            </a:r>
            <a:r>
              <a:rPr lang="en-US" sz="1800" dirty="0"/>
              <a:t>/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219200"/>
            <a:ext cx="6483949" cy="8489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 ate 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n app</a:t>
            </a:r>
            <a:r>
              <a:rPr lang="en-US" sz="2000" dirty="0"/>
              <a:t>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nd a b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nan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 in 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 cin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 in Can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f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t c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t s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t on the m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n’s bl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ck h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t.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It’s b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st to r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st, s</a:t>
            </a:r>
            <a:r>
              <a:rPr lang="en-US" sz="2000" dirty="0"/>
              <a:t>ai</a:t>
            </a:r>
            <a:r>
              <a:rPr lang="en-US" sz="2000" dirty="0">
                <a:solidFill>
                  <a:srgbClr val="FF0000"/>
                </a:solidFill>
              </a:rPr>
              <a:t>d the v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t to the p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t.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Alex</a:t>
            </a:r>
            <a:r>
              <a:rPr lang="en-US" sz="2000" dirty="0"/>
              <a:t>’</a:t>
            </a:r>
            <a:r>
              <a:rPr lang="en-US" sz="2000" dirty="0">
                <a:solidFill>
                  <a:srgbClr val="FF0000"/>
                </a:solidFill>
              </a:rPr>
              <a:t>s lett</a:t>
            </a:r>
            <a:r>
              <a:rPr lang="en-US" sz="2000" dirty="0"/>
              <a:t>u</a:t>
            </a:r>
            <a:r>
              <a:rPr lang="en-US" sz="2000" dirty="0">
                <a:solidFill>
                  <a:srgbClr val="FF0000"/>
                </a:solidFill>
              </a:rPr>
              <a:t>ces tast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d like cabb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ges.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v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 k</a:t>
            </a:r>
            <a:r>
              <a:rPr lang="en-US" sz="2000" dirty="0"/>
              <a:t>ee</a:t>
            </a:r>
            <a:r>
              <a:rPr lang="en-US" sz="2000" dirty="0">
                <a:solidFill>
                  <a:srgbClr val="FF0000"/>
                </a:solidFill>
              </a:rPr>
              <a:t>ps the ch</a:t>
            </a:r>
            <a:r>
              <a:rPr lang="en-US" sz="2000" dirty="0"/>
              <a:t>ee</a:t>
            </a:r>
            <a:r>
              <a:rPr lang="en-US" sz="2000" dirty="0">
                <a:solidFill>
                  <a:srgbClr val="FF0000"/>
                </a:solidFill>
              </a:rPr>
              <a:t>se in the fr</a:t>
            </a:r>
            <a:r>
              <a:rPr lang="en-US" sz="2000" dirty="0"/>
              <a:t>ee</a:t>
            </a:r>
            <a:r>
              <a:rPr lang="en-US" sz="2000" dirty="0">
                <a:solidFill>
                  <a:srgbClr val="FF0000"/>
                </a:solidFill>
              </a:rPr>
              <a:t>zer.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My m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ther’s br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ther’s my </a:t>
            </a:r>
            <a:r>
              <a:rPr lang="en-US" sz="2000" dirty="0"/>
              <a:t>u</a:t>
            </a:r>
            <a:r>
              <a:rPr lang="en-US" sz="2000" dirty="0">
                <a:solidFill>
                  <a:srgbClr val="FF0000"/>
                </a:solidFill>
              </a:rPr>
              <a:t>ncle, my </a:t>
            </a:r>
            <a:r>
              <a:rPr lang="en-US" sz="2000" dirty="0"/>
              <a:t>u</a:t>
            </a:r>
            <a:r>
              <a:rPr lang="en-US" sz="2000" dirty="0">
                <a:solidFill>
                  <a:srgbClr val="FF0000"/>
                </a:solidFill>
              </a:rPr>
              <a:t>ncle’s s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n’s my c</a:t>
            </a:r>
            <a:r>
              <a:rPr lang="en-US" sz="2000" dirty="0"/>
              <a:t>ou</a:t>
            </a:r>
            <a:r>
              <a:rPr lang="en-US" sz="2000" dirty="0">
                <a:solidFill>
                  <a:srgbClr val="FF0000"/>
                </a:solidFill>
              </a:rPr>
              <a:t>sin.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That c</a:t>
            </a:r>
            <a:r>
              <a:rPr lang="en-US" sz="2000" dirty="0"/>
              <a:t>oo</a:t>
            </a:r>
            <a:r>
              <a:rPr lang="en-US" sz="2000" dirty="0">
                <a:solidFill>
                  <a:srgbClr val="FF0000"/>
                </a:solidFill>
              </a:rPr>
              <a:t>k c</a:t>
            </a:r>
            <a:r>
              <a:rPr lang="en-US" sz="2000" dirty="0"/>
              <a:t>ou</a:t>
            </a:r>
            <a:r>
              <a:rPr lang="en-US" sz="2000" dirty="0">
                <a:solidFill>
                  <a:srgbClr val="FF0000"/>
                </a:solidFill>
              </a:rPr>
              <a:t>ldn’t c</a:t>
            </a:r>
            <a:r>
              <a:rPr lang="en-US" sz="2000" dirty="0"/>
              <a:t>oo</a:t>
            </a:r>
            <a:r>
              <a:rPr lang="en-US" sz="2000" dirty="0">
                <a:solidFill>
                  <a:srgbClr val="FF0000"/>
                </a:solidFill>
              </a:rPr>
              <a:t>k if he didn’t l</a:t>
            </a:r>
            <a:r>
              <a:rPr lang="en-US" sz="2000" dirty="0"/>
              <a:t>oo</a:t>
            </a:r>
            <a:r>
              <a:rPr lang="en-US" sz="2000" dirty="0">
                <a:solidFill>
                  <a:srgbClr val="FF0000"/>
                </a:solidFill>
              </a:rPr>
              <a:t>k at a c</a:t>
            </a:r>
            <a:r>
              <a:rPr lang="en-US" sz="2000" dirty="0"/>
              <a:t>oo</a:t>
            </a:r>
            <a:r>
              <a:rPr lang="en-US" sz="2000" dirty="0">
                <a:solidFill>
                  <a:srgbClr val="FF0000"/>
                </a:solidFill>
              </a:rPr>
              <a:t>k b</a:t>
            </a:r>
            <a:r>
              <a:rPr lang="en-US" sz="2000" dirty="0"/>
              <a:t>oo</a:t>
            </a:r>
            <a:r>
              <a:rPr lang="en-US" sz="2000" dirty="0">
                <a:solidFill>
                  <a:srgbClr val="FF0000"/>
                </a:solidFill>
              </a:rPr>
              <a:t>k.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ue</a:t>
            </a:r>
            <a:r>
              <a:rPr lang="en-US" sz="2000" dirty="0">
                <a:solidFill>
                  <a:srgbClr val="FF0000"/>
                </a:solidFill>
              </a:rPr>
              <a:t> kn</a:t>
            </a:r>
            <a:r>
              <a:rPr lang="en-US" sz="2000" dirty="0"/>
              <a:t>ew</a:t>
            </a:r>
            <a:r>
              <a:rPr lang="en-US" sz="2000" dirty="0">
                <a:solidFill>
                  <a:srgbClr val="FF0000"/>
                </a:solidFill>
              </a:rPr>
              <a:t> t</a:t>
            </a:r>
            <a:r>
              <a:rPr lang="en-US" sz="2000" dirty="0"/>
              <a:t>oo</a:t>
            </a:r>
            <a:r>
              <a:rPr lang="en-US" sz="2000" dirty="0">
                <a:solidFill>
                  <a:srgbClr val="FF0000"/>
                </a:solidFill>
              </a:rPr>
              <a:t> f</a:t>
            </a:r>
            <a:r>
              <a:rPr lang="en-US" sz="2000" dirty="0"/>
              <a:t>ew</a:t>
            </a:r>
            <a:r>
              <a:rPr lang="en-US" sz="2000" dirty="0">
                <a:solidFill>
                  <a:srgbClr val="FF0000"/>
                </a:solidFill>
              </a:rPr>
              <a:t> n</a:t>
            </a:r>
            <a:r>
              <a:rPr lang="en-US" sz="2000" dirty="0"/>
              <a:t>ew</a:t>
            </a:r>
            <a:r>
              <a:rPr lang="en-US" sz="2000" dirty="0">
                <a:solidFill>
                  <a:srgbClr val="FF0000"/>
                </a:solidFill>
              </a:rPr>
              <a:t> t</a:t>
            </a:r>
            <a:r>
              <a:rPr lang="en-US" sz="2000" dirty="0"/>
              <a:t>u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s on the fl</a:t>
            </a:r>
            <a:r>
              <a:rPr lang="en-US" sz="2000" dirty="0"/>
              <a:t>u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J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hn w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nts to w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tch W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lter w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sh the d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g.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</a:t>
            </a:r>
            <a:r>
              <a:rPr lang="en-US" sz="2000" dirty="0"/>
              <a:t>au</a:t>
            </a:r>
            <a:r>
              <a:rPr lang="en-US" sz="2000" dirty="0">
                <a:solidFill>
                  <a:srgbClr val="FF0000"/>
                </a:solidFill>
              </a:rPr>
              <a:t>ra’s d</a:t>
            </a:r>
            <a:r>
              <a:rPr lang="en-US" sz="2000" dirty="0"/>
              <a:t>au</a:t>
            </a:r>
            <a:r>
              <a:rPr lang="en-US" sz="2000" dirty="0">
                <a:solidFill>
                  <a:srgbClr val="FF0000"/>
                </a:solidFill>
              </a:rPr>
              <a:t>ghter b</a:t>
            </a:r>
            <a:r>
              <a:rPr lang="en-US" sz="2000" dirty="0"/>
              <a:t>ou</a:t>
            </a:r>
            <a:r>
              <a:rPr lang="en-US" sz="2000" dirty="0">
                <a:solidFill>
                  <a:srgbClr val="FF0000"/>
                </a:solidFill>
              </a:rPr>
              <a:t>ght a h</a:t>
            </a:r>
            <a:r>
              <a:rPr lang="en-US" sz="2000" dirty="0"/>
              <a:t>or</a:t>
            </a:r>
            <a:r>
              <a:rPr lang="en-US" sz="2000" dirty="0">
                <a:solidFill>
                  <a:srgbClr val="FF0000"/>
                </a:solidFill>
              </a:rPr>
              <a:t>se and c</a:t>
            </a:r>
            <a:r>
              <a:rPr lang="en-US" sz="2000" dirty="0"/>
              <a:t>al</a:t>
            </a:r>
            <a:r>
              <a:rPr lang="en-US" sz="2000" dirty="0">
                <a:solidFill>
                  <a:srgbClr val="FF0000"/>
                </a:solidFill>
              </a:rPr>
              <a:t>led it L</a:t>
            </a:r>
            <a:r>
              <a:rPr lang="en-US" sz="2000" dirty="0"/>
              <a:t>au</a:t>
            </a:r>
            <a:r>
              <a:rPr lang="en-US" sz="2000" dirty="0">
                <a:solidFill>
                  <a:srgbClr val="FF0000"/>
                </a:solidFill>
              </a:rPr>
              <a:t>ra.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It’s h</a:t>
            </a:r>
            <a:r>
              <a:rPr lang="en-US" sz="2000" dirty="0"/>
              <a:t>ar</a:t>
            </a:r>
            <a:r>
              <a:rPr lang="en-US" sz="2000" dirty="0">
                <a:solidFill>
                  <a:srgbClr val="FF0000"/>
                </a:solidFill>
              </a:rPr>
              <a:t>d to p</a:t>
            </a:r>
            <a:r>
              <a:rPr lang="en-US" sz="2000" dirty="0"/>
              <a:t>ar</a:t>
            </a:r>
            <a:r>
              <a:rPr lang="en-US" sz="2000" dirty="0">
                <a:solidFill>
                  <a:srgbClr val="FF0000"/>
                </a:solidFill>
              </a:rPr>
              <a:t>k a c</a:t>
            </a:r>
            <a:r>
              <a:rPr lang="en-US" sz="2000" dirty="0"/>
              <a:t>ar</a:t>
            </a:r>
            <a:r>
              <a:rPr lang="en-US" sz="2000" dirty="0">
                <a:solidFill>
                  <a:srgbClr val="FF0000"/>
                </a:solidFill>
              </a:rPr>
              <a:t> in a d</a:t>
            </a:r>
            <a:r>
              <a:rPr lang="en-US" sz="2000" dirty="0"/>
              <a:t>ar</a:t>
            </a:r>
            <a:r>
              <a:rPr lang="en-US" sz="2000" dirty="0">
                <a:solidFill>
                  <a:srgbClr val="FF0000"/>
                </a:solidFill>
              </a:rPr>
              <a:t>k c</a:t>
            </a:r>
            <a:r>
              <a:rPr lang="en-US" sz="2000" dirty="0"/>
              <a:t>ar</a:t>
            </a:r>
            <a:r>
              <a:rPr lang="en-US" sz="2000" dirty="0">
                <a:solidFill>
                  <a:srgbClr val="FF0000"/>
                </a:solidFill>
              </a:rPr>
              <a:t> p</a:t>
            </a:r>
            <a:r>
              <a:rPr lang="en-US" sz="2000" dirty="0"/>
              <a:t>ar</a:t>
            </a:r>
            <a:r>
              <a:rPr lang="en-US" sz="2000" dirty="0">
                <a:solidFill>
                  <a:srgbClr val="FF0000"/>
                </a:solidFill>
              </a:rPr>
              <a:t>k.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g</a:t>
            </a:r>
            <a:r>
              <a:rPr lang="en-US" sz="2000" dirty="0"/>
              <a:t>ir</a:t>
            </a:r>
            <a:r>
              <a:rPr lang="en-US" sz="2000" dirty="0">
                <a:solidFill>
                  <a:srgbClr val="FF0000"/>
                </a:solidFill>
              </a:rPr>
              <a:t>l h</a:t>
            </a:r>
            <a:r>
              <a:rPr lang="en-US" sz="2000" dirty="0"/>
              <a:t>ear</a:t>
            </a:r>
            <a:r>
              <a:rPr lang="en-US" sz="2000" dirty="0">
                <a:solidFill>
                  <a:srgbClr val="FF0000"/>
                </a:solidFill>
              </a:rPr>
              <a:t>d the n</a:t>
            </a:r>
            <a:r>
              <a:rPr lang="en-US" sz="2000" dirty="0"/>
              <a:t>ur</a:t>
            </a:r>
            <a:r>
              <a:rPr lang="en-US" sz="2000" dirty="0">
                <a:solidFill>
                  <a:srgbClr val="FF0000"/>
                </a:solidFill>
              </a:rPr>
              <a:t>se w</a:t>
            </a:r>
            <a:r>
              <a:rPr lang="en-US" sz="2000" dirty="0"/>
              <a:t>or</a:t>
            </a:r>
            <a:r>
              <a:rPr lang="en-US" sz="2000" dirty="0">
                <a:solidFill>
                  <a:srgbClr val="FF0000"/>
                </a:solidFill>
              </a:rPr>
              <a:t>k.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r</a:t>
            </a:r>
            <a:r>
              <a:rPr lang="en-US" sz="2000" dirty="0"/>
              <a:t>ai</a:t>
            </a:r>
            <a:r>
              <a:rPr lang="en-US" sz="2000" dirty="0">
                <a:solidFill>
                  <a:srgbClr val="FF0000"/>
                </a:solidFill>
              </a:rPr>
              <a:t>n in Sp</a:t>
            </a:r>
            <a:r>
              <a:rPr lang="en-US" sz="2000" dirty="0"/>
              <a:t>ai</a:t>
            </a:r>
            <a:r>
              <a:rPr lang="en-US" sz="2000" dirty="0">
                <a:solidFill>
                  <a:srgbClr val="FF0000"/>
                </a:solidFill>
              </a:rPr>
              <a:t>n falls m</a:t>
            </a:r>
            <a:r>
              <a:rPr lang="en-US" sz="2000" dirty="0"/>
              <a:t>ai</a:t>
            </a:r>
            <a:r>
              <a:rPr lang="en-US" sz="2000" dirty="0">
                <a:solidFill>
                  <a:srgbClr val="FF0000"/>
                </a:solidFill>
              </a:rPr>
              <a:t>nly on the pl</a:t>
            </a:r>
            <a:r>
              <a:rPr lang="en-US" sz="2000" dirty="0"/>
              <a:t>ai</a:t>
            </a:r>
            <a:r>
              <a:rPr lang="en-US" sz="2000" dirty="0">
                <a:solidFill>
                  <a:srgbClr val="FF0000"/>
                </a:solidFill>
              </a:rPr>
              <a:t>n.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i</a:t>
            </a:r>
            <a:r>
              <a:rPr lang="en-US" sz="2000" dirty="0">
                <a:solidFill>
                  <a:srgbClr val="FF0000"/>
                </a:solidFill>
              </a:rPr>
              <a:t>l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 crocod</a:t>
            </a:r>
            <a:r>
              <a:rPr lang="en-US" sz="2000" dirty="0"/>
              <a:t>i</a:t>
            </a:r>
            <a:r>
              <a:rPr lang="en-US" sz="2000" dirty="0">
                <a:solidFill>
                  <a:srgbClr val="FF0000"/>
                </a:solidFill>
              </a:rPr>
              <a:t>l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s have the w</a:t>
            </a:r>
            <a:r>
              <a:rPr lang="en-US" sz="2000" dirty="0"/>
              <a:t>i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st sm</a:t>
            </a:r>
            <a:r>
              <a:rPr lang="en-US" sz="2000" dirty="0"/>
              <a:t>i</a:t>
            </a:r>
            <a:r>
              <a:rPr lang="en-US" sz="2000" dirty="0">
                <a:solidFill>
                  <a:srgbClr val="FF0000"/>
                </a:solidFill>
              </a:rPr>
              <a:t>l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oy</a:t>
            </a:r>
            <a:r>
              <a:rPr lang="en-US" sz="2000" dirty="0">
                <a:solidFill>
                  <a:srgbClr val="FF0000"/>
                </a:solidFill>
              </a:rPr>
              <a:t> enj</a:t>
            </a:r>
            <a:r>
              <a:rPr lang="en-US" sz="2000" dirty="0"/>
              <a:t>oy</a:t>
            </a:r>
            <a:r>
              <a:rPr lang="en-US" sz="2000" dirty="0">
                <a:solidFill>
                  <a:srgbClr val="FF0000"/>
                </a:solidFill>
              </a:rPr>
              <a:t>s n</a:t>
            </a:r>
            <a:r>
              <a:rPr lang="en-US" sz="2000" dirty="0"/>
              <a:t>oi</a:t>
            </a:r>
            <a:r>
              <a:rPr lang="en-US" sz="2000" dirty="0">
                <a:solidFill>
                  <a:srgbClr val="FF0000"/>
                </a:solidFill>
              </a:rPr>
              <a:t>sy t</a:t>
            </a:r>
            <a:r>
              <a:rPr lang="en-US" sz="2000" dirty="0"/>
              <a:t>oy</a:t>
            </a:r>
            <a:r>
              <a:rPr lang="en-US" sz="2000" dirty="0">
                <a:solidFill>
                  <a:srgbClr val="FF0000"/>
                </a:solidFill>
              </a:rPr>
              <a:t>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rah and M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ry sh</a:t>
            </a:r>
            <a:r>
              <a:rPr lang="en-US" sz="2000" dirty="0"/>
              <a:t>are</a:t>
            </a:r>
            <a:r>
              <a:rPr lang="en-US" sz="2000" dirty="0">
                <a:solidFill>
                  <a:srgbClr val="FF0000"/>
                </a:solidFill>
              </a:rPr>
              <a:t> th</a:t>
            </a:r>
            <a:r>
              <a:rPr lang="en-US" sz="2000" dirty="0"/>
              <a:t>eir</a:t>
            </a:r>
            <a:r>
              <a:rPr lang="en-US" sz="2000" dirty="0">
                <a:solidFill>
                  <a:srgbClr val="FF0000"/>
                </a:solidFill>
              </a:rPr>
              <a:t> p</a:t>
            </a:r>
            <a:r>
              <a:rPr lang="en-US" sz="2000" dirty="0"/>
              <a:t>ear</a:t>
            </a:r>
            <a:r>
              <a:rPr lang="en-US" sz="2000" dirty="0">
                <a:solidFill>
                  <a:srgbClr val="FF0000"/>
                </a:solidFill>
              </a:rPr>
              <a:t>s f</a:t>
            </a:r>
            <a:r>
              <a:rPr lang="en-US" sz="2000" dirty="0"/>
              <a:t>air</a:t>
            </a:r>
            <a:r>
              <a:rPr lang="en-US" sz="2000" dirty="0">
                <a:solidFill>
                  <a:srgbClr val="FF0000"/>
                </a:solidFill>
              </a:rPr>
              <a:t>ly.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 kn</a:t>
            </a:r>
            <a:r>
              <a:rPr lang="en-US" sz="2000" dirty="0"/>
              <a:t>ow</a:t>
            </a:r>
            <a:r>
              <a:rPr lang="en-US" sz="2000" dirty="0">
                <a:solidFill>
                  <a:srgbClr val="FF0000"/>
                </a:solidFill>
              </a:rPr>
              <a:t>s J</a:t>
            </a:r>
            <a:r>
              <a:rPr lang="en-US" sz="2000" dirty="0"/>
              <a:t>oe</a:t>
            </a:r>
            <a:r>
              <a:rPr lang="en-US" sz="2000" dirty="0">
                <a:solidFill>
                  <a:srgbClr val="FF0000"/>
                </a:solidFill>
              </a:rPr>
              <a:t> ph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s S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phie, but S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phie and J</a:t>
            </a:r>
            <a:r>
              <a:rPr lang="en-US" sz="2000" dirty="0"/>
              <a:t>oe</a:t>
            </a:r>
            <a:r>
              <a:rPr lang="en-US" sz="2000" dirty="0">
                <a:solidFill>
                  <a:srgbClr val="FF0000"/>
                </a:solidFill>
              </a:rPr>
              <a:t> d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n’t kn</a:t>
            </a:r>
            <a:r>
              <a:rPr lang="en-US" sz="2000" dirty="0"/>
              <a:t>ow</a:t>
            </a:r>
            <a:r>
              <a:rPr lang="en-US" sz="2000" dirty="0">
                <a:solidFill>
                  <a:srgbClr val="FF0000"/>
                </a:solidFill>
              </a:rPr>
              <a:t> R</a:t>
            </a:r>
            <a:r>
              <a:rPr lang="en-US" sz="2000" dirty="0"/>
              <a:t>o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</a:t>
            </a:r>
            <a:r>
              <a:rPr lang="en-US" sz="2000" dirty="0">
                <a:solidFill>
                  <a:srgbClr val="FF0000"/>
                </a:solidFill>
              </a:rPr>
              <a:t> kn</a:t>
            </a:r>
            <a:r>
              <a:rPr lang="en-US" sz="2000" dirty="0"/>
              <a:t>ow</a:t>
            </a:r>
            <a:r>
              <a:rPr lang="en-US" sz="2000" dirty="0">
                <a:solidFill>
                  <a:srgbClr val="FF0000"/>
                </a:solidFill>
              </a:rPr>
              <a:t>s.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Mrs</a:t>
            </a:r>
            <a:r>
              <a:rPr lang="en-US" sz="2000" dirty="0">
                <a:solidFill>
                  <a:srgbClr val="FF0000"/>
                </a:solidFill>
              </a:rPr>
              <a:t> Br</a:t>
            </a:r>
            <a:r>
              <a:rPr lang="en-US" sz="2000" dirty="0"/>
              <a:t>ow</a:t>
            </a:r>
            <a:r>
              <a:rPr lang="en-US" sz="2000" dirty="0">
                <a:solidFill>
                  <a:srgbClr val="FF0000"/>
                </a:solidFill>
              </a:rPr>
              <a:t>n c</a:t>
            </a:r>
            <a:r>
              <a:rPr lang="en-US" sz="2000" dirty="0"/>
              <a:t>ou</a:t>
            </a:r>
            <a:r>
              <a:rPr lang="en-US" sz="2000" dirty="0">
                <a:solidFill>
                  <a:srgbClr val="FF0000"/>
                </a:solidFill>
              </a:rPr>
              <a:t>nted c</a:t>
            </a:r>
            <a:r>
              <a:rPr lang="en-US" sz="2000" dirty="0"/>
              <a:t>ow</a:t>
            </a:r>
            <a:r>
              <a:rPr lang="en-US" sz="2000" dirty="0">
                <a:solidFill>
                  <a:srgbClr val="FF0000"/>
                </a:solidFill>
              </a:rPr>
              <a:t>s coming d</a:t>
            </a:r>
            <a:r>
              <a:rPr lang="en-US" sz="2000" dirty="0"/>
              <a:t>ow</a:t>
            </a:r>
            <a:r>
              <a:rPr lang="en-US" sz="2000" dirty="0">
                <a:solidFill>
                  <a:srgbClr val="FF0000"/>
                </a:solidFill>
              </a:rPr>
              <a:t>n the m</a:t>
            </a:r>
            <a:r>
              <a:rPr lang="en-US" sz="2000" dirty="0"/>
              <a:t>ou</a:t>
            </a:r>
            <a:r>
              <a:rPr lang="en-US" sz="2000" dirty="0">
                <a:solidFill>
                  <a:srgbClr val="FF0000"/>
                </a:solidFill>
              </a:rPr>
              <a:t>ntain.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E76B-881F-4E86-9F02-83A59C19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A061-38E0-4DDC-943D-4E1C296B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04800"/>
            <a:ext cx="5915025" cy="9220200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Consonant-Vowel Linking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	apple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eagle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iguana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orange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umbrella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Consonant-Consonant Linking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	window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house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yard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lamp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ruler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Vowel-Vowel Linking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star in the sky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car on the road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brother and a sister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or three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or two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and 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and you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grey or blue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 or grey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+ Y = CH		I want you.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+ Y = J		I need you.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+ Y = SH		I miss you.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+ Y = ZH		It’s you.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846EF-AD32-4107-9A60-96AF1F79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767996"/>
          </a:xfrm>
        </p:spPr>
        <p:txBody>
          <a:bodyPr/>
          <a:lstStyle/>
          <a:p>
            <a:r>
              <a:rPr lang="en-US" dirty="0"/>
              <a:t>More Liaison Practice (C+V)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143000"/>
            <a:ext cx="5915025" cy="23159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Hold on.</a:t>
            </a:r>
          </a:p>
          <a:p>
            <a:r>
              <a:rPr lang="en-US" dirty="0"/>
              <a:t>Tell her I miss her.</a:t>
            </a:r>
          </a:p>
          <a:p>
            <a:r>
              <a:rPr lang="en-US" dirty="0"/>
              <a:t>Come on in.</a:t>
            </a:r>
          </a:p>
          <a:p>
            <a:r>
              <a:rPr lang="en-US" dirty="0"/>
              <a:t>Take it out.</a:t>
            </a:r>
          </a:p>
          <a:p>
            <a:r>
              <a:rPr lang="en-US" dirty="0"/>
              <a:t>Catch up on it.</a:t>
            </a:r>
          </a:p>
          <a:p>
            <a:r>
              <a:rPr lang="en-US" dirty="0"/>
              <a:t>Get up at eight.</a:t>
            </a:r>
          </a:p>
          <a:p>
            <a:r>
              <a:rPr lang="en-US" dirty="0"/>
              <a:t>Work until eleven.</a:t>
            </a:r>
          </a:p>
          <a:p>
            <a:r>
              <a:rPr lang="en-US" dirty="0"/>
              <a:t>Sleep in an armchair.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A4C2C-7A18-47DD-B60D-B741F0B7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4DB5E3-8FDB-4880-9F65-FB5C20496E3E}"/>
              </a:ext>
            </a:extLst>
          </p:cNvPr>
          <p:cNvSpPr txBox="1">
            <a:spLocks/>
          </p:cNvSpPr>
          <p:nvPr/>
        </p:nvSpPr>
        <p:spPr>
          <a:xfrm>
            <a:off x="471488" y="3621618"/>
            <a:ext cx="5915025" cy="920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More Liaison Practice (C+C)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F39D03-D522-4136-BA7D-9EC19008690E}"/>
              </a:ext>
            </a:extLst>
          </p:cNvPr>
          <p:cNvSpPr txBox="1">
            <a:spLocks/>
          </p:cNvSpPr>
          <p:nvPr/>
        </p:nvSpPr>
        <p:spPr>
          <a:xfrm>
            <a:off x="471488" y="4267200"/>
            <a:ext cx="5915025" cy="23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Guess what!</a:t>
            </a:r>
          </a:p>
          <a:p>
            <a:r>
              <a:rPr lang="en-US" dirty="0"/>
              <a:t>Home sweet home!</a:t>
            </a:r>
          </a:p>
          <a:p>
            <a:r>
              <a:rPr lang="en-US" dirty="0"/>
              <a:t>I hope you feel better soon!</a:t>
            </a:r>
          </a:p>
          <a:p>
            <a:r>
              <a:rPr lang="en-US" dirty="0"/>
              <a:t>Look at these lovely flowers.</a:t>
            </a:r>
          </a:p>
          <a:p>
            <a:r>
              <a:rPr lang="en-US" dirty="0"/>
              <a:t>I don’t know if I’m right or wrong.</a:t>
            </a:r>
          </a:p>
          <a:p>
            <a:r>
              <a:rPr lang="en-US" dirty="0"/>
              <a:t>Too much writing makes my wrist ache.</a:t>
            </a:r>
          </a:p>
          <a:p>
            <a:r>
              <a:rPr lang="en-US" dirty="0"/>
              <a:t>in the house, Was that a lie?, Shoot them up.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0C2287-7F7C-4687-96DE-A89DDA4C4036}"/>
              </a:ext>
            </a:extLst>
          </p:cNvPr>
          <p:cNvSpPr txBox="1">
            <a:spLocks/>
          </p:cNvSpPr>
          <p:nvPr/>
        </p:nvSpPr>
        <p:spPr>
          <a:xfrm>
            <a:off x="471488" y="6517218"/>
            <a:ext cx="5915025" cy="76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More Liaison Practice (V+V)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DCD513-D1CB-4EAE-BE6F-59C52A9DAAC5}"/>
              </a:ext>
            </a:extLst>
          </p:cNvPr>
          <p:cNvSpPr txBox="1">
            <a:spLocks/>
          </p:cNvSpPr>
          <p:nvPr/>
        </p:nvSpPr>
        <p:spPr>
          <a:xfrm>
            <a:off x="471488" y="7162800"/>
            <a:ext cx="5915025" cy="246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URL / AIM / BORN / TOM / ERIN</a:t>
            </a:r>
          </a:p>
          <a:p>
            <a:r>
              <a:rPr lang="en-US" dirty="0"/>
              <a:t>her age / after eight / four eyes</a:t>
            </a:r>
          </a:p>
          <a:p>
            <a:r>
              <a:rPr lang="en-US" dirty="0"/>
              <a:t>Go anywhere.</a:t>
            </a:r>
          </a:p>
          <a:p>
            <a:r>
              <a:rPr lang="en-US" dirty="0"/>
              <a:t>You are so honest.</a:t>
            </a:r>
          </a:p>
          <a:p>
            <a:r>
              <a:rPr lang="en-US" dirty="0"/>
              <a:t>Through our ears/my eyes.</a:t>
            </a:r>
          </a:p>
          <a:p>
            <a:r>
              <a:rPr lang="en-US" dirty="0"/>
              <a:t>I asked him.</a:t>
            </a:r>
          </a:p>
          <a:p>
            <a:r>
              <a:rPr lang="en-US" dirty="0"/>
              <a:t>To open your eyes.</a:t>
            </a:r>
          </a:p>
          <a:p>
            <a:r>
              <a:rPr lang="en-US" dirty="0"/>
              <a:t>Too often / Very often.</a:t>
            </a:r>
          </a:p>
        </p:txBody>
      </p:sp>
    </p:spTree>
    <p:extLst>
      <p:ext uri="{BB962C8B-B14F-4D97-AF65-F5344CB8AC3E}">
        <p14:creationId xmlns:p14="http://schemas.microsoft.com/office/powerpoint/2010/main" val="215088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615596"/>
          </a:xfrm>
        </p:spPr>
        <p:txBody>
          <a:bodyPr/>
          <a:lstStyle/>
          <a:p>
            <a:r>
              <a:rPr lang="en-US" dirty="0"/>
              <a:t>How many syllables?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929313" cy="3645915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kitchen/chicken</a:t>
            </a:r>
          </a:p>
          <a:p>
            <a:endParaRPr lang="en-US" dirty="0"/>
          </a:p>
          <a:p>
            <a:pPr marL="557213" indent="-557213">
              <a:buFont typeface="+mj-lt"/>
              <a:buAutoNum type="arabicPeriod"/>
            </a:pPr>
            <a:r>
              <a:rPr lang="en-US" sz="2700" dirty="0"/>
              <a:t>Richard checked the chicken in the kitchen.</a:t>
            </a:r>
          </a:p>
          <a:p>
            <a:pPr marL="557213" indent="-557213">
              <a:buFont typeface="+mj-lt"/>
              <a:buAutoNum type="arabicPeriod"/>
            </a:pPr>
            <a:r>
              <a:rPr lang="en-US" sz="2700" dirty="0"/>
              <a:t>She sells seashells on the seashore.</a:t>
            </a:r>
          </a:p>
          <a:p>
            <a:pPr marL="557213" indent="-557213">
              <a:buFont typeface="+mj-lt"/>
              <a:buAutoNum type="arabicPeriod"/>
            </a:pPr>
            <a:r>
              <a:rPr lang="en-US" sz="2700" dirty="0"/>
              <a:t>Walter walked towards the waiter.</a:t>
            </a:r>
          </a:p>
          <a:p>
            <a:pPr marL="557213" indent="-557213">
              <a:buFont typeface="+mj-lt"/>
              <a:buAutoNum type="arabicPeriod"/>
            </a:pPr>
            <a:r>
              <a:rPr lang="en-US" sz="2700" dirty="0"/>
              <a:t>Betty bought a bit of better butter.</a:t>
            </a:r>
          </a:p>
          <a:p>
            <a:pPr marL="557213" indent="-557213">
              <a:buFont typeface="+mj-lt"/>
              <a:buAutoNum type="arabicPeriod"/>
            </a:pPr>
            <a:r>
              <a:rPr lang="en-US" sz="2700" dirty="0"/>
              <a:t>The fat cat sat on the vet’s wet hat.</a:t>
            </a:r>
          </a:p>
          <a:p>
            <a:pPr marL="557213" indent="-557213">
              <a:buFont typeface="+mj-lt"/>
              <a:buAutoNum type="arabicPeriod"/>
            </a:pPr>
            <a:endParaRPr lang="en-US" sz="2700" dirty="0"/>
          </a:p>
          <a:p>
            <a:r>
              <a:rPr lang="en-US" sz="2800" dirty="0"/>
              <a:t>Antidisestablishmentarianism</a:t>
            </a:r>
          </a:p>
          <a:p>
            <a:endParaRPr lang="en-US" sz="2800" dirty="0"/>
          </a:p>
          <a:p>
            <a:r>
              <a:rPr lang="en-US" sz="2800" dirty="0"/>
              <a:t>pneumonoultramicroscopicsilicovolcanoconiosis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04F482-5D91-453A-9104-BD9365631AE8}"/>
              </a:ext>
            </a:extLst>
          </p:cNvPr>
          <p:cNvSpPr txBox="1">
            <a:spLocks/>
          </p:cNvSpPr>
          <p:nvPr/>
        </p:nvSpPr>
        <p:spPr>
          <a:xfrm>
            <a:off x="471488" y="4953000"/>
            <a:ext cx="5915025" cy="61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Forming Syllables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1A8433-2ADF-446B-9634-0AC629556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812907"/>
              </p:ext>
            </p:extLst>
          </p:nvPr>
        </p:nvGraphicFramePr>
        <p:xfrm>
          <a:off x="342900" y="5492396"/>
          <a:ext cx="61722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242">
                <a:tc>
                  <a:txBody>
                    <a:bodyPr/>
                    <a:lstStyle/>
                    <a:p>
                      <a:r>
                        <a:rPr lang="en-US" sz="3600" dirty="0"/>
                        <a:t>V </a:t>
                      </a:r>
                      <a:r>
                        <a:rPr lang="en-US" sz="3600" dirty="0">
                          <a:sym typeface="Wingdings" pitchFamily="2" charset="2"/>
                        </a:rPr>
                        <a:t></a:t>
                      </a:r>
                      <a:endParaRPr lang="en-US" sz="3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CV </a:t>
                      </a:r>
                      <a:r>
                        <a:rPr lang="en-US" sz="3600" dirty="0">
                          <a:sym typeface="Wingdings" pitchFamily="2" charset="2"/>
                        </a:rPr>
                        <a:t></a:t>
                      </a:r>
                      <a:endParaRPr lang="en-US" sz="3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CCV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42">
                <a:tc>
                  <a:txBody>
                    <a:bodyPr/>
                    <a:lstStyle/>
                    <a:p>
                      <a:r>
                        <a:rPr lang="en-US" sz="3600" dirty="0"/>
                        <a:t>oh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snow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42">
                <a:tc>
                  <a:txBody>
                    <a:bodyPr/>
                    <a:lstStyle/>
                    <a:p>
                      <a:r>
                        <a:rPr lang="en-US" sz="3600" dirty="0"/>
                        <a:t>oh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slow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242">
                <a:tc>
                  <a:txBody>
                    <a:bodyPr/>
                    <a:lstStyle/>
                    <a:p>
                      <a:r>
                        <a:rPr lang="en-US" sz="3600" dirty="0"/>
                        <a:t>eye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lie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242">
                <a:tc>
                  <a:txBody>
                    <a:bodyPr/>
                    <a:lstStyle/>
                    <a:p>
                      <a:r>
                        <a:rPr lang="en-US" sz="3600" dirty="0"/>
                        <a:t>air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where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swear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242">
                <a:tc>
                  <a:txBody>
                    <a:bodyPr/>
                    <a:lstStyle/>
                    <a:p>
                      <a:r>
                        <a:rPr lang="en-US" sz="3600" dirty="0"/>
                        <a:t>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law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floor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369E1-F2F0-491C-8279-20216DBC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22604"/>
            <a:ext cx="5915025" cy="615596"/>
          </a:xfrm>
        </p:spPr>
        <p:txBody>
          <a:bodyPr/>
          <a:lstStyle/>
          <a:p>
            <a:r>
              <a:rPr lang="en-US" dirty="0"/>
              <a:t>More Liaison Practice (T+Y</a:t>
            </a:r>
            <a:r>
              <a:rPr lang="en-US" dirty="0">
                <a:sym typeface="Wingdings" pitchFamily="2" charset="2"/>
              </a:rPr>
              <a:t>CH)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685800"/>
            <a:ext cx="5915025" cy="2438400"/>
          </a:xfrm>
        </p:spPr>
        <p:txBody>
          <a:bodyPr>
            <a:normAutofit/>
          </a:bodyPr>
          <a:lstStyle/>
          <a:p>
            <a:r>
              <a:rPr lang="en-US" dirty="0"/>
              <a:t>What’s your name?</a:t>
            </a:r>
          </a:p>
          <a:p>
            <a:r>
              <a:rPr lang="en-US" dirty="0"/>
              <a:t>Can’t you do it?</a:t>
            </a:r>
          </a:p>
          <a:p>
            <a:r>
              <a:rPr lang="en-US" dirty="0"/>
              <a:t>Don’t you like it?</a:t>
            </a:r>
          </a:p>
          <a:p>
            <a:r>
              <a:rPr lang="en-US" dirty="0"/>
              <a:t>Wouldn’t you? / Haven’t you?</a:t>
            </a:r>
          </a:p>
          <a:p>
            <a:r>
              <a:rPr lang="en-US" dirty="0"/>
              <a:t>Not yet.</a:t>
            </a:r>
          </a:p>
          <a:p>
            <a:r>
              <a:rPr lang="en-US" dirty="0"/>
              <a:t>I’ll let you know.</a:t>
            </a:r>
          </a:p>
          <a:p>
            <a:r>
              <a:rPr lang="en-US" dirty="0"/>
              <a:t>Can I get you a drink?</a:t>
            </a:r>
          </a:p>
          <a:p>
            <a:r>
              <a:rPr lang="en-US" dirty="0"/>
              <a:t>I thought you weren’t coming.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A704A-2396-4F21-AD56-588A2603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7657395"/>
            <a:ext cx="1543050" cy="527403"/>
          </a:xfrm>
        </p:spPr>
        <p:txBody>
          <a:bodyPr/>
          <a:lstStyle/>
          <a:p>
            <a:fld id="{1EA755C7-0A4D-4AF8-8E48-EE6F7F8BBAC3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9916C8-B647-45D8-A06C-5C82273C64A8}"/>
              </a:ext>
            </a:extLst>
          </p:cNvPr>
          <p:cNvSpPr txBox="1">
            <a:spLocks/>
          </p:cNvSpPr>
          <p:nvPr/>
        </p:nvSpPr>
        <p:spPr>
          <a:xfrm>
            <a:off x="471488" y="3042004"/>
            <a:ext cx="5915025" cy="53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More Liaison Practice (D+Y</a:t>
            </a:r>
            <a:r>
              <a:rPr lang="en-US">
                <a:sym typeface="Wingdings" pitchFamily="2" charset="2"/>
              </a:rPr>
              <a:t>J)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4477B5-7940-4EB0-8CD6-D5DB7E6B9EF7}"/>
              </a:ext>
            </a:extLst>
          </p:cNvPr>
          <p:cNvSpPr txBox="1">
            <a:spLocks/>
          </p:cNvSpPr>
          <p:nvPr/>
        </p:nvSpPr>
        <p:spPr>
          <a:xfrm>
            <a:off x="471488" y="3499204"/>
            <a:ext cx="5915025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Did you see it?</a:t>
            </a:r>
          </a:p>
          <a:p>
            <a:r>
              <a:rPr lang="en-US" dirty="0"/>
              <a:t>Could you tell me?</a:t>
            </a:r>
          </a:p>
          <a:p>
            <a:r>
              <a:rPr lang="en-US" dirty="0"/>
              <a:t>Where did you go?</a:t>
            </a:r>
          </a:p>
          <a:p>
            <a:r>
              <a:rPr lang="en-US" dirty="0"/>
              <a:t>Would you mind sharing your book?</a:t>
            </a:r>
          </a:p>
          <a:p>
            <a:r>
              <a:rPr lang="en-US" dirty="0"/>
              <a:t>We followed your instructions.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3A76AD-030A-4F30-B32F-DD09B6FF7A5B}"/>
              </a:ext>
            </a:extLst>
          </p:cNvPr>
          <p:cNvSpPr txBox="1">
            <a:spLocks/>
          </p:cNvSpPr>
          <p:nvPr/>
        </p:nvSpPr>
        <p:spPr>
          <a:xfrm>
            <a:off x="471488" y="4947004"/>
            <a:ext cx="5915025" cy="61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More Liaison Practice (S+Y</a:t>
            </a:r>
            <a:r>
              <a:rPr lang="en-US">
                <a:sym typeface="Wingdings" pitchFamily="2" charset="2"/>
              </a:rPr>
              <a:t>SH)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C41B3D-B4F7-4113-B1CD-78420E3E8C36}"/>
              </a:ext>
            </a:extLst>
          </p:cNvPr>
          <p:cNvSpPr txBox="1">
            <a:spLocks/>
          </p:cNvSpPr>
          <p:nvPr/>
        </p:nvSpPr>
        <p:spPr>
          <a:xfrm>
            <a:off x="443184" y="5440186"/>
            <a:ext cx="5915025" cy="193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Yes, you are.</a:t>
            </a:r>
          </a:p>
          <a:p>
            <a:r>
              <a:rPr lang="en-US" dirty="0"/>
              <a:t>Bless you!</a:t>
            </a:r>
          </a:p>
          <a:p>
            <a:r>
              <a:rPr lang="en-US" dirty="0"/>
              <a:t>Press your chest.</a:t>
            </a:r>
          </a:p>
          <a:p>
            <a:r>
              <a:rPr lang="en-US" dirty="0"/>
              <a:t>Can you dress yourself?</a:t>
            </a:r>
          </a:p>
          <a:p>
            <a:r>
              <a:rPr lang="en-US" dirty="0"/>
              <a:t>I’ll try to guess your age.</a:t>
            </a:r>
          </a:p>
          <a:p>
            <a:r>
              <a:rPr lang="en-US" dirty="0"/>
              <a:t>You will surely pass your exams.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B28035-7360-4BAC-BD2E-AABBC2C30C14}"/>
              </a:ext>
            </a:extLst>
          </p:cNvPr>
          <p:cNvSpPr txBox="1">
            <a:spLocks/>
          </p:cNvSpPr>
          <p:nvPr/>
        </p:nvSpPr>
        <p:spPr>
          <a:xfrm>
            <a:off x="471488" y="7156804"/>
            <a:ext cx="5915025" cy="61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Liaison Practice (Z+Y</a:t>
            </a:r>
            <a:r>
              <a:rPr lang="en-US" dirty="0">
                <a:sym typeface="Wingdings" pitchFamily="2" charset="2"/>
              </a:rPr>
              <a:t>ZH)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E0134B-9058-4811-878A-FCEBAD0ECC82}"/>
              </a:ext>
            </a:extLst>
          </p:cNvPr>
          <p:cNvSpPr txBox="1">
            <a:spLocks/>
          </p:cNvSpPr>
          <p:nvPr/>
        </p:nvSpPr>
        <p:spPr>
          <a:xfrm>
            <a:off x="471488" y="7666214"/>
            <a:ext cx="5915025" cy="185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How’s your family?</a:t>
            </a:r>
          </a:p>
          <a:p>
            <a:r>
              <a:rPr lang="en-US"/>
              <a:t>How was your trip?</a:t>
            </a:r>
          </a:p>
          <a:p>
            <a:r>
              <a:rPr lang="en-US"/>
              <a:t>Who’s your friend?</a:t>
            </a:r>
          </a:p>
          <a:p>
            <a:r>
              <a:rPr lang="en-US"/>
              <a:t>When’s your birthday?</a:t>
            </a:r>
          </a:p>
          <a:p>
            <a:r>
              <a:rPr lang="en-US"/>
              <a:t>She says you’re OK.</a:t>
            </a:r>
          </a:p>
          <a:p>
            <a:r>
              <a:rPr lang="en-US"/>
              <a:t>Who does your hair?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81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691796"/>
          </a:xfrm>
        </p:spPr>
        <p:txBody>
          <a:bodyPr>
            <a:normAutofit/>
          </a:bodyPr>
          <a:lstStyle/>
          <a:p>
            <a:r>
              <a:rPr lang="en-US" dirty="0"/>
              <a:t>Colloquial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13014"/>
            <a:ext cx="5915025" cy="2468386"/>
          </a:xfrm>
        </p:spPr>
        <p:txBody>
          <a:bodyPr>
            <a:normAutofit/>
          </a:bodyPr>
          <a:lstStyle/>
          <a:p>
            <a:r>
              <a:rPr lang="en-US" dirty="0"/>
              <a:t>got to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gotta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want to 	 </a:t>
            </a:r>
            <a:r>
              <a:rPr lang="en-US" dirty="0" err="1">
                <a:sym typeface="Wingdings" pitchFamily="2" charset="2"/>
              </a:rPr>
              <a:t>wanna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have to 	 </a:t>
            </a:r>
            <a:r>
              <a:rPr lang="en-US" dirty="0" err="1">
                <a:sym typeface="Wingdings" pitchFamily="2" charset="2"/>
              </a:rPr>
              <a:t>hafta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going to 	 </a:t>
            </a:r>
            <a:r>
              <a:rPr lang="en-US" dirty="0" err="1">
                <a:sym typeface="Wingdings" pitchFamily="2" charset="2"/>
              </a:rPr>
              <a:t>gonna</a:t>
            </a:r>
            <a:endParaRPr lang="en-US" dirty="0">
              <a:sym typeface="Wingdings" pitchFamily="2" charset="2"/>
            </a:endParaRPr>
          </a:p>
          <a:p>
            <a:r>
              <a:rPr lang="en-US" dirty="0" err="1"/>
              <a:t>Ving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Vin’</a:t>
            </a:r>
          </a:p>
          <a:p>
            <a:r>
              <a:rPr lang="en-US" dirty="0">
                <a:sym typeface="Wingdings" pitchFamily="2" charset="2"/>
              </a:rPr>
              <a:t>let me 	 </a:t>
            </a:r>
            <a:r>
              <a:rPr lang="en-US" dirty="0" err="1">
                <a:sym typeface="Wingdings" pitchFamily="2" charset="2"/>
              </a:rPr>
              <a:t>lemme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let you 	 </a:t>
            </a:r>
            <a:r>
              <a:rPr lang="en-US" dirty="0" err="1">
                <a:sym typeface="Wingdings" pitchFamily="2" charset="2"/>
              </a:rPr>
              <a:t>letcha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give me 	 </a:t>
            </a:r>
            <a:r>
              <a:rPr lang="en-US" dirty="0" err="1">
                <a:sym typeface="Wingdings" pitchFamily="2" charset="2"/>
              </a:rPr>
              <a:t>gimme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3C02A-AE4B-44F0-AA91-810C06A1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57E5100-853B-4240-BDFC-3005339A53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449576"/>
              </p:ext>
            </p:extLst>
          </p:nvPr>
        </p:nvGraphicFramePr>
        <p:xfrm>
          <a:off x="609600" y="3750310"/>
          <a:ext cx="5638800" cy="357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2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240">
                <a:tc>
                  <a:txBody>
                    <a:bodyPr/>
                    <a:lstStyle/>
                    <a:p>
                      <a:r>
                        <a:rPr lang="en-US" sz="1900" dirty="0" err="1">
                          <a:sym typeface="Wingdings" pitchFamily="2" charset="2"/>
                        </a:rPr>
                        <a:t>gotta</a:t>
                      </a:r>
                      <a:endParaRPr lang="en-US" sz="1900" dirty="0">
                        <a:sym typeface="Wingdings" pitchFamily="2" charset="2"/>
                      </a:endParaRP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wanna</a:t>
                      </a:r>
                      <a:endParaRPr lang="en-US" sz="1900" dirty="0">
                        <a:sym typeface="Wingdings" pitchFamily="2" charset="2"/>
                      </a:endParaRPr>
                    </a:p>
                    <a:p>
                      <a:endParaRPr lang="en-US" sz="1900" dirty="0">
                        <a:sym typeface="Wingdings" pitchFamily="2" charset="2"/>
                      </a:endParaRP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hafta</a:t>
                      </a:r>
                      <a:endParaRPr lang="en-US" sz="1900" dirty="0">
                        <a:sym typeface="Wingdings" pitchFamily="2" charset="2"/>
                      </a:endParaRPr>
                    </a:p>
                    <a:p>
                      <a:endParaRPr lang="en-US" sz="1900" dirty="0">
                        <a:sym typeface="Wingdings" pitchFamily="2" charset="2"/>
                      </a:endParaRP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gonna</a:t>
                      </a:r>
                      <a:endParaRPr lang="en-US" sz="1900" dirty="0">
                        <a:sym typeface="Wingdings" pitchFamily="2" charset="2"/>
                      </a:endParaRPr>
                    </a:p>
                    <a:p>
                      <a:endParaRPr lang="en-US" sz="1900" dirty="0">
                        <a:sym typeface="Wingdings" pitchFamily="2" charset="2"/>
                      </a:endParaRPr>
                    </a:p>
                    <a:p>
                      <a:r>
                        <a:rPr lang="en-US" sz="1900" dirty="0">
                          <a:sym typeface="Wingdings" pitchFamily="2" charset="2"/>
                        </a:rPr>
                        <a:t>Vin’</a:t>
                      </a:r>
                    </a:p>
                    <a:p>
                      <a:endParaRPr lang="en-US" sz="1900" dirty="0">
                        <a:sym typeface="Wingdings" pitchFamily="2" charset="2"/>
                      </a:endParaRP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lemme</a:t>
                      </a:r>
                      <a:endParaRPr lang="en-US" sz="1900" dirty="0">
                        <a:sym typeface="Wingdings" pitchFamily="2" charset="2"/>
                      </a:endParaRP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letcha</a:t>
                      </a:r>
                      <a:endParaRPr lang="en-US" sz="1900" dirty="0">
                        <a:sym typeface="Wingdings" pitchFamily="2" charset="2"/>
                      </a:endParaRP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gimme</a:t>
                      </a:r>
                      <a:endParaRPr lang="en-US" sz="1900" dirty="0"/>
                    </a:p>
                  </a:txBody>
                  <a:tcPr marL="62653" marR="62653" marT="31327" marB="31327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I’ve got</a:t>
                      </a:r>
                      <a:r>
                        <a:rPr lang="en-US" sz="1900" baseline="0" dirty="0"/>
                        <a:t> to</a:t>
                      </a:r>
                      <a:r>
                        <a:rPr lang="en-US" sz="1900" dirty="0"/>
                        <a:t> go./I’ve got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dirty="0"/>
                        <a:t>a book.</a:t>
                      </a:r>
                    </a:p>
                    <a:p>
                      <a:r>
                        <a:rPr lang="en-US" sz="1900" dirty="0"/>
                        <a:t>Do</a:t>
                      </a:r>
                      <a:r>
                        <a:rPr lang="en-US" sz="1900" baseline="0" dirty="0"/>
                        <a:t> you want to dance?/ Do you want a banana?</a:t>
                      </a:r>
                    </a:p>
                    <a:p>
                      <a:r>
                        <a:rPr lang="en-US" sz="1900" baseline="0" dirty="0"/>
                        <a:t>I have to work everyday./ I have to get up early.</a:t>
                      </a:r>
                    </a:p>
                    <a:p>
                      <a:r>
                        <a:rPr lang="en-US" sz="1900" baseline="0" dirty="0"/>
                        <a:t>I’m going to sell my bike./ You’re going  to make a big mistake.</a:t>
                      </a:r>
                    </a:p>
                    <a:p>
                      <a:r>
                        <a:rPr lang="en-US" sz="1900" baseline="0" dirty="0"/>
                        <a:t>What are you waiting for?/ I’m watching you.</a:t>
                      </a:r>
                    </a:p>
                    <a:p>
                      <a:r>
                        <a:rPr lang="en-US" sz="1900" baseline="0" dirty="0"/>
                        <a:t>Let me go./ Let me take a break.</a:t>
                      </a:r>
                    </a:p>
                    <a:p>
                      <a:r>
                        <a:rPr lang="en-US" sz="1900" baseline="0" dirty="0"/>
                        <a:t>I’ll let you know./ I won’t let you do that.</a:t>
                      </a:r>
                    </a:p>
                    <a:p>
                      <a:r>
                        <a:rPr lang="en-US" sz="1900" baseline="0" dirty="0"/>
                        <a:t>Give me a minute./ Give me a reason.</a:t>
                      </a:r>
                      <a:endParaRPr lang="en-US" sz="1900" dirty="0"/>
                    </a:p>
                  </a:txBody>
                  <a:tcPr marL="62653" marR="62653" marT="31327" marB="313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706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691796"/>
          </a:xfrm>
        </p:spPr>
        <p:txBody>
          <a:bodyPr>
            <a:normAutofit/>
          </a:bodyPr>
          <a:lstStyle/>
          <a:p>
            <a:r>
              <a:rPr lang="en-US" dirty="0"/>
              <a:t>Colloquial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066800"/>
            <a:ext cx="5915025" cy="2544586"/>
          </a:xfrm>
        </p:spPr>
        <p:txBody>
          <a:bodyPr>
            <a:normAutofit/>
          </a:bodyPr>
          <a:lstStyle/>
          <a:p>
            <a:r>
              <a:rPr lang="en-US" dirty="0"/>
              <a:t>How about…? 	</a:t>
            </a:r>
            <a:r>
              <a:rPr lang="en-US" dirty="0">
                <a:sym typeface="Wingdings" pitchFamily="2" charset="2"/>
              </a:rPr>
              <a:t> How ‘bout…?</a:t>
            </a:r>
          </a:p>
          <a:p>
            <a:r>
              <a:rPr lang="en-US" dirty="0"/>
              <a:t>because 		</a:t>
            </a:r>
            <a:r>
              <a:rPr lang="en-US" dirty="0">
                <a:sym typeface="Wingdings" pitchFamily="2" charset="2"/>
              </a:rPr>
              <a:t> ‘</a:t>
            </a:r>
            <a:r>
              <a:rPr lang="en-US" dirty="0" err="1">
                <a:sym typeface="Wingdings" pitchFamily="2" charset="2"/>
              </a:rPr>
              <a:t>cuz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should have 	 </a:t>
            </a:r>
            <a:r>
              <a:rPr lang="en-US" dirty="0" err="1">
                <a:sym typeface="Wingdings" pitchFamily="2" charset="2"/>
              </a:rPr>
              <a:t>shoulda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would have 	 </a:t>
            </a:r>
            <a:r>
              <a:rPr lang="en-US" dirty="0" err="1">
                <a:sym typeface="Wingdings" pitchFamily="2" charset="2"/>
              </a:rPr>
              <a:t>woulda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could have 	 </a:t>
            </a:r>
            <a:r>
              <a:rPr lang="en-US" dirty="0" err="1">
                <a:sym typeface="Wingdings" pitchFamily="2" charset="2"/>
              </a:rPr>
              <a:t>coulda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might have 	 </a:t>
            </a:r>
            <a:r>
              <a:rPr lang="en-US" dirty="0" err="1">
                <a:sym typeface="Wingdings" pitchFamily="2" charset="2"/>
              </a:rPr>
              <a:t>mighta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Let’s go 		 </a:t>
            </a:r>
            <a:r>
              <a:rPr lang="en-US" dirty="0" err="1">
                <a:sym typeface="Wingdings" pitchFamily="2" charset="2"/>
              </a:rPr>
              <a:t>Sko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Could we go? 	 </a:t>
            </a:r>
            <a:r>
              <a:rPr lang="en-US" dirty="0" err="1">
                <a:sym typeface="Wingdings" pitchFamily="2" charset="2"/>
              </a:rPr>
              <a:t>Kwee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gou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B0E29-381C-431A-8849-AA799CE4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9B364A1-D4F4-4F96-982F-29B43B608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2996"/>
              </p:ext>
            </p:extLst>
          </p:nvPr>
        </p:nvGraphicFramePr>
        <p:xfrm>
          <a:off x="561974" y="3803332"/>
          <a:ext cx="5915026" cy="2826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068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itchFamily="2" charset="2"/>
                        </a:rPr>
                        <a:t>How ‘bout…?</a:t>
                      </a:r>
                    </a:p>
                    <a:p>
                      <a:endParaRPr lang="en-US" sz="2000" dirty="0">
                        <a:sym typeface="Wingdings" pitchFamily="2" charset="2"/>
                      </a:endParaRPr>
                    </a:p>
                    <a:p>
                      <a:r>
                        <a:rPr lang="en-US" sz="2000" dirty="0">
                          <a:sym typeface="Wingdings" pitchFamily="2" charset="2"/>
                        </a:rPr>
                        <a:t>‘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cuz</a:t>
                      </a:r>
                      <a:endParaRPr lang="en-US" sz="2000" dirty="0">
                        <a:sym typeface="Wingdings" pitchFamily="2" charset="2"/>
                      </a:endParaRPr>
                    </a:p>
                    <a:p>
                      <a:r>
                        <a:rPr lang="en-US" sz="2000" dirty="0" err="1">
                          <a:sym typeface="Wingdings" pitchFamily="2" charset="2"/>
                        </a:rPr>
                        <a:t>shoulda</a:t>
                      </a:r>
                      <a:endParaRPr lang="en-US" sz="2000" dirty="0">
                        <a:sym typeface="Wingdings" pitchFamily="2" charset="2"/>
                      </a:endParaRPr>
                    </a:p>
                    <a:p>
                      <a:r>
                        <a:rPr lang="en-US" sz="2000" dirty="0" err="1">
                          <a:sym typeface="Wingdings" pitchFamily="2" charset="2"/>
                        </a:rPr>
                        <a:t>woulda</a:t>
                      </a:r>
                      <a:endParaRPr lang="en-US" sz="2000" dirty="0">
                        <a:sym typeface="Wingdings" pitchFamily="2" charset="2"/>
                      </a:endParaRPr>
                    </a:p>
                    <a:p>
                      <a:r>
                        <a:rPr lang="en-US" sz="2000" dirty="0" err="1">
                          <a:sym typeface="Wingdings" pitchFamily="2" charset="2"/>
                        </a:rPr>
                        <a:t>coulda</a:t>
                      </a:r>
                      <a:endParaRPr lang="en-US" sz="2000" dirty="0">
                        <a:sym typeface="Wingdings" pitchFamily="2" charset="2"/>
                      </a:endParaRPr>
                    </a:p>
                    <a:p>
                      <a:r>
                        <a:rPr lang="en-US" sz="2000" dirty="0" err="1">
                          <a:sym typeface="Wingdings" pitchFamily="2" charset="2"/>
                        </a:rPr>
                        <a:t>mighta</a:t>
                      </a:r>
                      <a:endParaRPr lang="en-US" sz="2000" dirty="0">
                        <a:sym typeface="Wingdings" pitchFamily="2" charset="2"/>
                      </a:endParaRPr>
                    </a:p>
                    <a:p>
                      <a:r>
                        <a:rPr lang="en-US" sz="2000" dirty="0" err="1">
                          <a:sym typeface="Wingdings" pitchFamily="2" charset="2"/>
                        </a:rPr>
                        <a:t>Sko</a:t>
                      </a:r>
                      <a:endParaRPr lang="en-US" sz="2000" dirty="0">
                        <a:sym typeface="Wingdings" pitchFamily="2" charset="2"/>
                      </a:endParaRPr>
                    </a:p>
                    <a:p>
                      <a:r>
                        <a:rPr lang="en-US" sz="2000" dirty="0" err="1">
                          <a:sym typeface="Wingdings" pitchFamily="2" charset="2"/>
                        </a:rPr>
                        <a:t>Kwee</a:t>
                      </a:r>
                      <a:r>
                        <a:rPr lang="en-US" sz="2000" dirty="0">
                          <a:sym typeface="Wingdings" pitchFamily="2" charset="2"/>
                        </a:rPr>
                        <a:t>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gou</a:t>
                      </a:r>
                      <a:r>
                        <a:rPr lang="en-US" sz="2000" dirty="0">
                          <a:sym typeface="Wingdings" pitchFamily="2" charset="2"/>
                        </a:rPr>
                        <a:t>?</a:t>
                      </a:r>
                      <a:endParaRPr lang="en-US" sz="2000" dirty="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about buy</a:t>
                      </a:r>
                      <a:r>
                        <a:rPr lang="en-US" sz="2000" baseline="0" dirty="0"/>
                        <a:t>ing it?/How about going there?</a:t>
                      </a:r>
                    </a:p>
                    <a:p>
                      <a:r>
                        <a:rPr lang="en-US" sz="2000" baseline="0" dirty="0"/>
                        <a:t>He has got to hurry because he’s late.</a:t>
                      </a:r>
                    </a:p>
                    <a:p>
                      <a:r>
                        <a:rPr lang="en-US" sz="2000" baseline="0" dirty="0"/>
                        <a:t>I </a:t>
                      </a:r>
                      <a:r>
                        <a:rPr lang="en-US" sz="2000" baseline="0" dirty="0" err="1"/>
                        <a:t>shoulda</a:t>
                      </a:r>
                      <a:r>
                        <a:rPr lang="en-US" sz="2000" baseline="0" dirty="0"/>
                        <a:t> bought you flowers.</a:t>
                      </a:r>
                    </a:p>
                    <a:p>
                      <a:r>
                        <a:rPr lang="en-US" sz="2000" baseline="0" dirty="0"/>
                        <a:t>I </a:t>
                      </a:r>
                      <a:r>
                        <a:rPr lang="en-US" sz="2000" baseline="0" dirty="0" err="1"/>
                        <a:t>woulda</a:t>
                      </a:r>
                      <a:r>
                        <a:rPr lang="en-US" sz="2000" baseline="0" dirty="0"/>
                        <a:t> told you earlier.</a:t>
                      </a:r>
                    </a:p>
                    <a:p>
                      <a:r>
                        <a:rPr lang="en-US" sz="2000" baseline="0" dirty="0"/>
                        <a:t>I </a:t>
                      </a:r>
                      <a:r>
                        <a:rPr lang="en-US" sz="2000" baseline="0" dirty="0" err="1"/>
                        <a:t>coulda</a:t>
                      </a:r>
                      <a:r>
                        <a:rPr lang="en-US" sz="2000" baseline="0" dirty="0"/>
                        <a:t> been a doctor.</a:t>
                      </a:r>
                    </a:p>
                    <a:p>
                      <a:r>
                        <a:rPr lang="en-US" sz="2000" baseline="0" dirty="0"/>
                        <a:t>I </a:t>
                      </a:r>
                      <a:r>
                        <a:rPr lang="en-US" sz="2000" baseline="0" dirty="0" err="1"/>
                        <a:t>mighta</a:t>
                      </a:r>
                      <a:r>
                        <a:rPr lang="en-US" sz="2000" baseline="0" dirty="0"/>
                        <a:t> known./ It </a:t>
                      </a:r>
                      <a:r>
                        <a:rPr lang="en-US" sz="2000" baseline="0" dirty="0" err="1"/>
                        <a:t>mighta</a:t>
                      </a:r>
                      <a:r>
                        <a:rPr lang="en-US" sz="2000" baseline="0" dirty="0"/>
                        <a:t> rained.</a:t>
                      </a:r>
                    </a:p>
                    <a:p>
                      <a:r>
                        <a:rPr lang="en-US" sz="2000" baseline="0" dirty="0"/>
                        <a:t>Let’s go./ Let’s go swimming.</a:t>
                      </a:r>
                    </a:p>
                    <a:p>
                      <a:r>
                        <a:rPr lang="en-US" sz="2000" baseline="0" dirty="0"/>
                        <a:t>Could we go?/ Could we go together?</a:t>
                      </a:r>
                      <a:endParaRPr lang="en-US" sz="2000" dirty="0"/>
                    </a:p>
                  </a:txBody>
                  <a:tcPr marL="65723" marR="65723" marT="32861" marB="328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3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615596"/>
          </a:xfrm>
        </p:spPr>
        <p:txBody>
          <a:bodyPr>
            <a:normAutofit/>
          </a:bodyPr>
          <a:lstStyle/>
          <a:p>
            <a:r>
              <a:rPr lang="en-US" dirty="0"/>
              <a:t>Colloquial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113014"/>
            <a:ext cx="5915025" cy="2468386"/>
          </a:xfrm>
        </p:spPr>
        <p:txBody>
          <a:bodyPr>
            <a:normAutofit/>
          </a:bodyPr>
          <a:lstStyle/>
          <a:p>
            <a:r>
              <a:rPr lang="en-US" dirty="0"/>
              <a:t>What are you doing?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Whatcha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doin</a:t>
            </a:r>
            <a:r>
              <a:rPr lang="en-US" dirty="0">
                <a:sym typeface="Wingdings" pitchFamily="2" charset="2"/>
              </a:rPr>
              <a:t>’?</a:t>
            </a:r>
          </a:p>
          <a:p>
            <a:r>
              <a:rPr lang="en-US" dirty="0">
                <a:sym typeface="Wingdings" pitchFamily="2" charset="2"/>
              </a:rPr>
              <a:t>What-you-may-call-it  Whatchamacallit</a:t>
            </a:r>
          </a:p>
          <a:p>
            <a:r>
              <a:rPr lang="en-US" dirty="0">
                <a:sym typeface="Wingdings" pitchFamily="2" charset="2"/>
              </a:rPr>
              <a:t>What-is-his-name  </a:t>
            </a:r>
            <a:r>
              <a:rPr lang="en-US" dirty="0" err="1">
                <a:sym typeface="Wingdings" pitchFamily="2" charset="2"/>
              </a:rPr>
              <a:t>Whatsizname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Why don’t you…?  </a:t>
            </a:r>
            <a:r>
              <a:rPr lang="en-US" dirty="0" err="1">
                <a:sym typeface="Wingdings" pitchFamily="2" charset="2"/>
              </a:rPr>
              <a:t>Whyncha</a:t>
            </a:r>
            <a:r>
              <a:rPr lang="en-US" dirty="0">
                <a:sym typeface="Wingdings" pitchFamily="2" charset="2"/>
              </a:rPr>
              <a:t>…?</a:t>
            </a:r>
          </a:p>
          <a:p>
            <a:r>
              <a:rPr lang="en-US" dirty="0">
                <a:sym typeface="Wingdings" pitchFamily="2" charset="2"/>
              </a:rPr>
              <a:t>I don’t know  </a:t>
            </a:r>
            <a:r>
              <a:rPr lang="en-US" dirty="0" err="1">
                <a:sym typeface="Wingdings" pitchFamily="2" charset="2"/>
              </a:rPr>
              <a:t>Dunno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Did you eat?  </a:t>
            </a:r>
            <a:r>
              <a:rPr lang="en-US" dirty="0" err="1">
                <a:sym typeface="Wingdings" pitchFamily="2" charset="2"/>
              </a:rPr>
              <a:t>Jeet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r>
              <a:rPr lang="en-US" dirty="0">
                <a:sym typeface="Wingdings" pitchFamily="2" charset="2"/>
              </a:rPr>
              <a:t>No, did you?  No, </a:t>
            </a:r>
            <a:r>
              <a:rPr lang="en-US" dirty="0" err="1">
                <a:sym typeface="Wingdings" pitchFamily="2" charset="2"/>
              </a:rPr>
              <a:t>joo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r>
              <a:rPr lang="en-US" dirty="0">
                <a:sym typeface="Wingdings" pitchFamily="2" charset="2"/>
              </a:rPr>
              <a:t>Do you know what I mean?  </a:t>
            </a:r>
            <a:r>
              <a:rPr lang="en-US" dirty="0" err="1">
                <a:sym typeface="Wingdings" pitchFamily="2" charset="2"/>
              </a:rPr>
              <a:t>Yall</a:t>
            </a:r>
            <a:r>
              <a:rPr lang="en-US" dirty="0">
                <a:sym typeface="Wingdings" pitchFamily="2" charset="2"/>
              </a:rPr>
              <a:t> I mean?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9C53E-FEF5-4ADE-BC7B-366A03F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B9869D-0F43-408E-A44A-F35DBED8C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83422"/>
              </p:ext>
            </p:extLst>
          </p:nvPr>
        </p:nvGraphicFramePr>
        <p:xfrm>
          <a:off x="533400" y="3717942"/>
          <a:ext cx="5695951" cy="2378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0484">
                <a:tc>
                  <a:txBody>
                    <a:bodyPr/>
                    <a:lstStyle/>
                    <a:p>
                      <a:r>
                        <a:rPr lang="en-US" sz="1900" dirty="0" err="1">
                          <a:sym typeface="Wingdings" pitchFamily="2" charset="2"/>
                        </a:rPr>
                        <a:t>Whatcha</a:t>
                      </a:r>
                      <a:r>
                        <a:rPr lang="en-US" sz="1900" dirty="0">
                          <a:sym typeface="Wingdings" pitchFamily="2" charset="2"/>
                        </a:rPr>
                        <a:t> </a:t>
                      </a:r>
                      <a:r>
                        <a:rPr lang="en-US" sz="1900" dirty="0" err="1">
                          <a:sym typeface="Wingdings" pitchFamily="2" charset="2"/>
                        </a:rPr>
                        <a:t>doin</a:t>
                      </a:r>
                      <a:r>
                        <a:rPr lang="en-US" sz="1900" dirty="0">
                          <a:sym typeface="Wingdings" pitchFamily="2" charset="2"/>
                        </a:rPr>
                        <a:t>’?</a:t>
                      </a:r>
                    </a:p>
                    <a:p>
                      <a:r>
                        <a:rPr lang="en-US" sz="1900" dirty="0">
                          <a:sym typeface="Wingdings" pitchFamily="2" charset="2"/>
                        </a:rPr>
                        <a:t>Whatchamacallit</a:t>
                      </a: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Whatsizname</a:t>
                      </a:r>
                      <a:endParaRPr lang="en-US" sz="1900" dirty="0">
                        <a:sym typeface="Wingdings" pitchFamily="2" charset="2"/>
                      </a:endParaRP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Whyncha</a:t>
                      </a:r>
                      <a:r>
                        <a:rPr lang="en-US" sz="1900" dirty="0">
                          <a:sym typeface="Wingdings" pitchFamily="2" charset="2"/>
                        </a:rPr>
                        <a:t>…?</a:t>
                      </a: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Dunno</a:t>
                      </a:r>
                      <a:endParaRPr lang="en-US" sz="1900" dirty="0">
                        <a:sym typeface="Wingdings" pitchFamily="2" charset="2"/>
                      </a:endParaRP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Jeet</a:t>
                      </a:r>
                      <a:r>
                        <a:rPr lang="en-US" sz="1900" dirty="0">
                          <a:sym typeface="Wingdings" pitchFamily="2" charset="2"/>
                        </a:rPr>
                        <a:t>?</a:t>
                      </a:r>
                    </a:p>
                    <a:p>
                      <a:r>
                        <a:rPr lang="en-US" sz="1900" dirty="0">
                          <a:sym typeface="Wingdings" pitchFamily="2" charset="2"/>
                        </a:rPr>
                        <a:t>No, </a:t>
                      </a:r>
                      <a:r>
                        <a:rPr lang="en-US" sz="1900" dirty="0" err="1">
                          <a:sym typeface="Wingdings" pitchFamily="2" charset="2"/>
                        </a:rPr>
                        <a:t>joo</a:t>
                      </a:r>
                      <a:r>
                        <a:rPr lang="en-US" sz="1900" dirty="0">
                          <a:sym typeface="Wingdings" pitchFamily="2" charset="2"/>
                        </a:rPr>
                        <a:t>?</a:t>
                      </a:r>
                    </a:p>
                    <a:p>
                      <a:r>
                        <a:rPr lang="en-US" sz="1900" dirty="0" err="1">
                          <a:sym typeface="Wingdings" pitchFamily="2" charset="2"/>
                        </a:rPr>
                        <a:t>Yall</a:t>
                      </a:r>
                      <a:r>
                        <a:rPr lang="en-US" sz="1900" dirty="0">
                          <a:sym typeface="Wingdings" pitchFamily="2" charset="2"/>
                        </a:rPr>
                        <a:t> I mean?</a:t>
                      </a:r>
                      <a:endParaRPr lang="en-US" sz="1900" dirty="0"/>
                    </a:p>
                  </a:txBody>
                  <a:tcPr marL="61578" marR="61578" marT="30789" marB="3078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What are you doing here?</a:t>
                      </a:r>
                      <a:r>
                        <a:rPr lang="en-US" sz="1900" dirty="0">
                          <a:sym typeface="Wingdings" pitchFamily="2" charset="2"/>
                        </a:rPr>
                        <a:t> </a:t>
                      </a:r>
                    </a:p>
                    <a:p>
                      <a:r>
                        <a:rPr lang="en-US" sz="1900" dirty="0">
                          <a:sym typeface="Wingdings" pitchFamily="2" charset="2"/>
                        </a:rPr>
                        <a:t>Where’s the what-you-may-call-it ?</a:t>
                      </a:r>
                    </a:p>
                    <a:p>
                      <a:r>
                        <a:rPr lang="en-US" sz="1900" dirty="0">
                          <a:sym typeface="Wingdings" pitchFamily="2" charset="2"/>
                        </a:rPr>
                        <a:t>Where’s what-is-his-name?</a:t>
                      </a:r>
                    </a:p>
                    <a:p>
                      <a:r>
                        <a:rPr lang="en-US" sz="1900" dirty="0">
                          <a:sym typeface="Wingdings" pitchFamily="2" charset="2"/>
                        </a:rPr>
                        <a:t>Why don’t you</a:t>
                      </a:r>
                      <a:r>
                        <a:rPr lang="en-US" sz="1900" baseline="0" dirty="0">
                          <a:sym typeface="Wingdings" pitchFamily="2" charset="2"/>
                        </a:rPr>
                        <a:t> get a job</a:t>
                      </a:r>
                      <a:r>
                        <a:rPr lang="en-US" sz="1900" dirty="0">
                          <a:sym typeface="Wingdings" pitchFamily="2" charset="2"/>
                        </a:rPr>
                        <a:t>?</a:t>
                      </a:r>
                    </a:p>
                    <a:p>
                      <a:r>
                        <a:rPr lang="en-US" sz="1900" dirty="0">
                          <a:sym typeface="Wingdings" pitchFamily="2" charset="2"/>
                        </a:rPr>
                        <a:t>I don’t know anything.</a:t>
                      </a:r>
                    </a:p>
                    <a:p>
                      <a:r>
                        <a:rPr lang="en-US" sz="1900" dirty="0">
                          <a:sym typeface="Wingdings" pitchFamily="2" charset="2"/>
                        </a:rPr>
                        <a:t>Did you eat</a:t>
                      </a:r>
                      <a:r>
                        <a:rPr lang="en-US" sz="1900" baseline="0" dirty="0">
                          <a:sym typeface="Wingdings" pitchFamily="2" charset="2"/>
                        </a:rPr>
                        <a:t> your lunch</a:t>
                      </a:r>
                      <a:r>
                        <a:rPr lang="en-US" sz="1900" dirty="0">
                          <a:sym typeface="Wingdings" pitchFamily="2" charset="2"/>
                        </a:rPr>
                        <a:t>?</a:t>
                      </a:r>
                    </a:p>
                    <a:p>
                      <a:r>
                        <a:rPr lang="en-US" sz="1900" dirty="0">
                          <a:sym typeface="Wingdings" pitchFamily="2" charset="2"/>
                        </a:rPr>
                        <a:t>No, did you?</a:t>
                      </a:r>
                    </a:p>
                    <a:p>
                      <a:r>
                        <a:rPr lang="en-US" sz="1900" dirty="0">
                          <a:sym typeface="Wingdings" pitchFamily="2" charset="2"/>
                        </a:rPr>
                        <a:t>Buddy, do you know what I mean?</a:t>
                      </a:r>
                      <a:endParaRPr lang="en-US" sz="1900" dirty="0"/>
                    </a:p>
                  </a:txBody>
                  <a:tcPr marL="61578" marR="61578" marT="30789" marB="307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31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304800"/>
            <a:ext cx="6286500" cy="4514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25" b="1" dirty="0">
                <a:latin typeface="Arial Narrow" panose="020B0606020202030204" pitchFamily="34" charset="0"/>
              </a:rPr>
              <a:t>When did the world begin?</a:t>
            </a:r>
          </a:p>
          <a:p>
            <a:pPr marL="0" indent="0" algn="ctr">
              <a:buNone/>
            </a:pPr>
            <a:endParaRPr lang="en-US" b="1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Narrow" panose="020B0606020202030204" pitchFamily="34" charset="0"/>
              </a:rPr>
              <a:t>'When did the world begin and how?'</a:t>
            </a:r>
          </a:p>
          <a:p>
            <a:pPr marL="0" indent="0" algn="ctr">
              <a:buNone/>
            </a:pPr>
            <a:r>
              <a:rPr lang="en-US" dirty="0">
                <a:latin typeface="Arial Narrow" panose="020B0606020202030204" pitchFamily="34" charset="0"/>
              </a:rPr>
              <a:t>I asked / </a:t>
            </a:r>
            <a:r>
              <a:rPr lang="en-US" b="1" dirty="0">
                <a:latin typeface="Arial Narrow" panose="020B0606020202030204" pitchFamily="34" charset="0"/>
              </a:rPr>
              <a:t>ə </a:t>
            </a:r>
            <a:r>
              <a:rPr lang="en-US" b="1" dirty="0" err="1">
                <a:latin typeface="Arial Narrow" panose="020B0606020202030204" pitchFamily="34" charset="0"/>
              </a:rPr>
              <a:t>læm</a:t>
            </a:r>
            <a:r>
              <a:rPr lang="en-US" b="1" dirty="0">
                <a:latin typeface="Arial Narrow" panose="020B0606020202030204" pitchFamily="34" charset="0"/>
              </a:rPr>
              <a:t> ə </a:t>
            </a:r>
            <a:r>
              <a:rPr lang="en-US" b="1" dirty="0" err="1">
                <a:latin typeface="Arial Narrow" panose="020B0606020202030204" pitchFamily="34" charset="0"/>
              </a:rPr>
              <a:t>ɡəʊt</a:t>
            </a:r>
            <a:r>
              <a:rPr lang="en-US" b="1" dirty="0">
                <a:latin typeface="Arial Narrow" panose="020B0606020202030204" pitchFamily="34" charset="0"/>
              </a:rPr>
              <a:t> ə </a:t>
            </a:r>
            <a:r>
              <a:rPr lang="en-US" b="1" dirty="0" err="1">
                <a:latin typeface="Arial Narrow" panose="020B0606020202030204" pitchFamily="34" charset="0"/>
              </a:rPr>
              <a:t>kaʊ</a:t>
            </a:r>
            <a:r>
              <a:rPr lang="en-US" dirty="0">
                <a:latin typeface="Arial Narrow" panose="020B0606020202030204" pitchFamily="34" charset="0"/>
              </a:rPr>
              <a:t> / </a:t>
            </a:r>
          </a:p>
          <a:p>
            <a:pPr marL="0" indent="0" algn="ctr">
              <a:buNone/>
            </a:pPr>
            <a:r>
              <a:rPr lang="en-US" dirty="0">
                <a:latin typeface="Arial Narrow" panose="020B0606020202030204" pitchFamily="34" charset="0"/>
              </a:rPr>
              <a:t>'What's it all about and why?'</a:t>
            </a:r>
          </a:p>
          <a:p>
            <a:pPr marL="0" indent="0" algn="ctr">
              <a:buNone/>
            </a:pPr>
            <a:r>
              <a:rPr lang="en-US" dirty="0">
                <a:latin typeface="Arial Narrow" panose="020B0606020202030204" pitchFamily="34" charset="0"/>
              </a:rPr>
              <a:t>I asked / </a:t>
            </a:r>
            <a:r>
              <a:rPr lang="en-US" b="1" dirty="0">
                <a:latin typeface="Arial Narrow" panose="020B0606020202030204" pitchFamily="34" charset="0"/>
              </a:rPr>
              <a:t>ə </a:t>
            </a:r>
            <a:r>
              <a:rPr lang="en-US" b="1" dirty="0" err="1">
                <a:latin typeface="Arial Narrow" panose="020B0606020202030204" pitchFamily="34" charset="0"/>
              </a:rPr>
              <a:t>pɪɡ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əz</a:t>
            </a:r>
            <a:r>
              <a:rPr lang="en-US" b="1" dirty="0">
                <a:latin typeface="Arial Narrow" panose="020B0606020202030204" pitchFamily="34" charset="0"/>
              </a:rPr>
              <a:t> hi: went </a:t>
            </a:r>
            <a:r>
              <a:rPr lang="en-US" b="1" dirty="0" err="1">
                <a:latin typeface="Arial Narrow" panose="020B0606020202030204" pitchFamily="34" charset="0"/>
              </a:rPr>
              <a:t>baɪ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/</a:t>
            </a:r>
          </a:p>
          <a:p>
            <a:pPr marL="0" indent="0" algn="ctr">
              <a:buNone/>
            </a:pPr>
            <a:r>
              <a:rPr lang="en-US" dirty="0">
                <a:latin typeface="Arial Narrow" panose="020B0606020202030204" pitchFamily="34" charset="0"/>
              </a:rPr>
              <a:t>'Where will the whole thing end and then?'</a:t>
            </a:r>
          </a:p>
          <a:p>
            <a:pPr marL="0" indent="0" algn="ctr">
              <a:buNone/>
            </a:pPr>
            <a:r>
              <a:rPr lang="en-US" dirty="0">
                <a:latin typeface="Arial Narrow" panose="020B0606020202030204" pitchFamily="34" charset="0"/>
              </a:rPr>
              <a:t>I asked /</a:t>
            </a:r>
            <a:r>
              <a:rPr lang="en-US" b="1" dirty="0">
                <a:latin typeface="Arial Narrow" panose="020B0606020202030204" pitchFamily="34" charset="0"/>
              </a:rPr>
              <a:t>ə </a:t>
            </a:r>
            <a:r>
              <a:rPr lang="en-US" b="1" dirty="0" err="1">
                <a:latin typeface="Arial Narrow" panose="020B0606020202030204" pitchFamily="34" charset="0"/>
              </a:rPr>
              <a:t>dʌk</a:t>
            </a:r>
            <a:r>
              <a:rPr lang="en-US" b="1" dirty="0">
                <a:latin typeface="Arial Narrow" panose="020B0606020202030204" pitchFamily="34" charset="0"/>
              </a:rPr>
              <a:t> ə </a:t>
            </a:r>
            <a:r>
              <a:rPr lang="en-US" b="1" dirty="0" err="1">
                <a:latin typeface="Arial Narrow" panose="020B0606020202030204" pitchFamily="34" charset="0"/>
              </a:rPr>
              <a:t>ɡuːs</a:t>
            </a:r>
            <a:r>
              <a:rPr lang="en-US" b="1" dirty="0">
                <a:latin typeface="Arial Narrow" panose="020B0606020202030204" pitchFamily="34" charset="0"/>
              </a:rPr>
              <a:t> ə hen </a:t>
            </a:r>
            <a:r>
              <a:rPr lang="en-US" dirty="0">
                <a:latin typeface="Arial Narrow" panose="020B0606020202030204" pitchFamily="34" charset="0"/>
              </a:rPr>
              <a:t>/</a:t>
            </a:r>
          </a:p>
          <a:p>
            <a:pPr marL="0" indent="0" algn="ctr">
              <a:buNone/>
            </a:pPr>
            <a:r>
              <a:rPr lang="en-US" dirty="0">
                <a:latin typeface="Arial Narrow" panose="020B0606020202030204" pitchFamily="34" charset="0"/>
              </a:rPr>
              <a:t>And I copied all their answers too,</a:t>
            </a:r>
          </a:p>
          <a:p>
            <a:pPr marL="0" indent="0" algn="ctr">
              <a:buNone/>
            </a:pPr>
            <a:r>
              <a:rPr lang="en-US" dirty="0">
                <a:latin typeface="Arial Narrow" panose="020B0606020202030204" pitchFamily="34" charset="0"/>
              </a:rPr>
              <a:t>/ </a:t>
            </a:r>
            <a:r>
              <a:rPr lang="en-US" b="1" dirty="0">
                <a:latin typeface="Arial Narrow" panose="020B0606020202030204" pitchFamily="34" charset="0"/>
              </a:rPr>
              <a:t>ə </a:t>
            </a:r>
            <a:r>
              <a:rPr lang="en-US" b="1" dirty="0" err="1">
                <a:latin typeface="Arial Narrow" panose="020B0606020202030204" pitchFamily="34" charset="0"/>
              </a:rPr>
              <a:t>kwæk</a:t>
            </a:r>
            <a:r>
              <a:rPr lang="en-US" b="1" dirty="0">
                <a:latin typeface="Arial Narrow" panose="020B0606020202030204" pitchFamily="34" charset="0"/>
              </a:rPr>
              <a:t> ə </a:t>
            </a:r>
            <a:r>
              <a:rPr lang="en-US" b="1" dirty="0" err="1">
                <a:latin typeface="Arial Narrow" panose="020B0606020202030204" pitchFamily="34" charset="0"/>
              </a:rPr>
              <a:t>bɑ</a:t>
            </a:r>
            <a:r>
              <a:rPr lang="en-US" b="1" dirty="0">
                <a:latin typeface="Arial Narrow" panose="020B0606020202030204" pitchFamily="34" charset="0"/>
              </a:rPr>
              <a:t>ː </a:t>
            </a:r>
            <a:r>
              <a:rPr lang="en-US" b="1" dirty="0" err="1">
                <a:latin typeface="Arial Narrow" panose="020B0606020202030204" pitchFamily="34" charset="0"/>
              </a:rPr>
              <a:t>ən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ɔɪŋk</a:t>
            </a:r>
            <a:r>
              <a:rPr lang="en-US" b="1" dirty="0">
                <a:latin typeface="Arial Narrow" panose="020B0606020202030204" pitchFamily="34" charset="0"/>
              </a:rPr>
              <a:t> ə mu: </a:t>
            </a:r>
            <a:r>
              <a:rPr lang="en-US" dirty="0">
                <a:latin typeface="Arial Narrow" panose="020B0606020202030204" pitchFamily="34" charset="0"/>
              </a:rPr>
              <a:t>/</a:t>
            </a:r>
          </a:p>
          <a:p>
            <a:pPr marL="0" indent="0" algn="r">
              <a:buNone/>
            </a:pPr>
            <a:endParaRPr lang="en-US" dirty="0">
              <a:latin typeface="Adobe Garamond Pro Bold" pitchFamily="18" charset="0"/>
            </a:endParaRPr>
          </a:p>
          <a:p>
            <a:pPr marL="0" indent="0" algn="r">
              <a:buNone/>
            </a:pPr>
            <a:r>
              <a:rPr lang="en-US" dirty="0">
                <a:latin typeface="Arno Pro Smbd SmText" pitchFamily="18" charset="0"/>
              </a:rPr>
              <a:t>by</a:t>
            </a:r>
            <a:r>
              <a:rPr lang="en-US" dirty="0"/>
              <a:t> </a:t>
            </a:r>
            <a:r>
              <a:rPr lang="en-US" i="1" dirty="0">
                <a:latin typeface="Adobe Garamond Pro Bold" pitchFamily="18" charset="0"/>
              </a:rPr>
              <a:t>Robert </a:t>
            </a:r>
            <a:r>
              <a:rPr lang="en-US" i="1" dirty="0" err="1">
                <a:latin typeface="Adobe Garamond Pro Bold" pitchFamily="18" charset="0"/>
              </a:rPr>
              <a:t>Clairmont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EBD99-D3B4-4A0F-A4ED-44B3BCC0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7D3440-8FDE-4789-96B2-F1A4F0718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90080"/>
              </p:ext>
            </p:extLst>
          </p:nvPr>
        </p:nvGraphicFramePr>
        <p:xfrm>
          <a:off x="838200" y="4724400"/>
          <a:ext cx="6629400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000" dirty="0"/>
                        <a:t>Beat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000" dirty="0"/>
                        <a:t>Beach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000" dirty="0"/>
                        <a:t>Boat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000" dirty="0"/>
                        <a:t>Bite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000" dirty="0"/>
                        <a:t>Bake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000" dirty="0"/>
                        <a:t>Back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000" dirty="0"/>
                        <a:t>Bike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000" dirty="0"/>
                        <a:t>Brooch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000" dirty="0"/>
                        <a:t>Bridge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000" dirty="0"/>
                        <a:t>blood		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bəʊt</a:t>
                      </a:r>
                      <a:r>
                        <a:rPr lang="en-US" sz="3000" dirty="0"/>
                        <a:t>/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beɪk</a:t>
                      </a:r>
                      <a:r>
                        <a:rPr lang="en-US" sz="3000" dirty="0"/>
                        <a:t>/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bi:t</a:t>
                      </a:r>
                      <a:r>
                        <a:rPr lang="en-US" sz="3000" dirty="0"/>
                        <a:t>/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baɪt</a:t>
                      </a:r>
                      <a:r>
                        <a:rPr lang="en-US" sz="3000" dirty="0"/>
                        <a:t>/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bi:ʧ</a:t>
                      </a:r>
                      <a:r>
                        <a:rPr lang="en-US" sz="3000" dirty="0"/>
                        <a:t>/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blʌd</a:t>
                      </a:r>
                      <a:r>
                        <a:rPr lang="en-US" sz="3000" dirty="0"/>
                        <a:t>/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bæk</a:t>
                      </a:r>
                      <a:r>
                        <a:rPr lang="en-US" sz="3000" dirty="0"/>
                        <a:t>/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bru:ʧ</a:t>
                      </a:r>
                      <a:r>
                        <a:rPr lang="en-US" sz="3000" dirty="0"/>
                        <a:t>/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baɪk</a:t>
                      </a:r>
                      <a:r>
                        <a:rPr lang="en-US" sz="3000" dirty="0"/>
                        <a:t>/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brɪʤ</a:t>
                      </a:r>
                      <a:r>
                        <a:rPr lang="en-US" sz="3000" dirty="0"/>
                        <a:t>/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04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476250"/>
            <a:ext cx="2971800" cy="4629150"/>
          </a:xfrm>
        </p:spPr>
        <p:txBody>
          <a:bodyPr>
            <a:noAutofit/>
          </a:bodyPr>
          <a:lstStyle/>
          <a:p>
            <a:pPr marL="385763" indent="-385763">
              <a:lnSpc>
                <a:spcPts val="2700"/>
              </a:lnSpc>
              <a:buFont typeface="+mj-lt"/>
              <a:buAutoNum type="arabicPeriod"/>
            </a:pPr>
            <a:r>
              <a:rPr lang="en-US" sz="3300" dirty="0"/>
              <a:t>fuel		</a:t>
            </a:r>
          </a:p>
          <a:p>
            <a:pPr marL="385763" indent="-385763">
              <a:lnSpc>
                <a:spcPts val="2700"/>
              </a:lnSpc>
              <a:buFont typeface="+mj-lt"/>
              <a:buAutoNum type="arabicPeriod"/>
            </a:pPr>
            <a:r>
              <a:rPr lang="en-US" sz="3300" dirty="0"/>
              <a:t>Few</a:t>
            </a:r>
          </a:p>
          <a:p>
            <a:pPr marL="385763" indent="-385763">
              <a:lnSpc>
                <a:spcPts val="2700"/>
              </a:lnSpc>
              <a:buFont typeface="+mj-lt"/>
              <a:buAutoNum type="arabicPeriod"/>
            </a:pPr>
            <a:r>
              <a:rPr lang="en-US" sz="3300" dirty="0"/>
              <a:t>bat	</a:t>
            </a:r>
          </a:p>
          <a:p>
            <a:pPr marL="385763" indent="-385763">
              <a:lnSpc>
                <a:spcPts val="2700"/>
              </a:lnSpc>
              <a:buFont typeface="+mj-lt"/>
              <a:buAutoNum type="arabicPeriod"/>
            </a:pPr>
            <a:r>
              <a:rPr lang="en-US" sz="3300" dirty="0"/>
              <a:t>bet	</a:t>
            </a:r>
          </a:p>
          <a:p>
            <a:pPr marL="385763" indent="-385763">
              <a:lnSpc>
                <a:spcPts val="2700"/>
              </a:lnSpc>
              <a:buFont typeface="+mj-lt"/>
              <a:buAutoNum type="arabicPeriod"/>
            </a:pPr>
            <a:r>
              <a:rPr lang="en-US" sz="3300" dirty="0"/>
              <a:t>loaf</a:t>
            </a:r>
          </a:p>
          <a:p>
            <a:pPr marL="385763" indent="-385763">
              <a:lnSpc>
                <a:spcPts val="2700"/>
              </a:lnSpc>
              <a:buFont typeface="+mj-lt"/>
              <a:buAutoNum type="arabicPeriod"/>
            </a:pPr>
            <a:r>
              <a:rPr lang="en-US" sz="3300" dirty="0"/>
              <a:t>life	</a:t>
            </a:r>
          </a:p>
          <a:p>
            <a:pPr marL="385763" indent="-385763">
              <a:lnSpc>
                <a:spcPts val="2700"/>
              </a:lnSpc>
              <a:buFont typeface="+mj-lt"/>
              <a:buAutoNum type="arabicPeriod"/>
            </a:pPr>
            <a:r>
              <a:rPr lang="en-US" sz="3300" dirty="0"/>
              <a:t>war</a:t>
            </a:r>
          </a:p>
          <a:p>
            <a:pPr marL="385763" indent="-385763">
              <a:lnSpc>
                <a:spcPts val="2700"/>
              </a:lnSpc>
              <a:buFont typeface="+mj-lt"/>
              <a:buAutoNum type="arabicPeriod"/>
            </a:pPr>
            <a:r>
              <a:rPr lang="en-US" sz="3300" dirty="0"/>
              <a:t>word</a:t>
            </a:r>
          </a:p>
          <a:p>
            <a:pPr marL="385763" indent="-385763">
              <a:lnSpc>
                <a:spcPts val="2700"/>
              </a:lnSpc>
              <a:buFont typeface="+mj-lt"/>
              <a:buAutoNum type="arabicPeriod"/>
            </a:pPr>
            <a:r>
              <a:rPr lang="en-US" sz="3300" dirty="0"/>
              <a:t>Bath</a:t>
            </a:r>
          </a:p>
          <a:p>
            <a:pPr marL="385763" indent="-385763">
              <a:lnSpc>
                <a:spcPts val="2700"/>
              </a:lnSpc>
              <a:buFont typeface="+mj-lt"/>
              <a:buAutoNum type="arabicPeriod"/>
            </a:pPr>
            <a:r>
              <a:rPr lang="en-US" sz="3300" dirty="0"/>
              <a:t>birth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86200" y="476250"/>
            <a:ext cx="2971800" cy="46291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ts val="2700"/>
              </a:lnSpc>
              <a:buFont typeface="+mj-lt"/>
              <a:buAutoNum type="alphaUcPeriod"/>
            </a:pPr>
            <a:r>
              <a:rPr lang="en-US" sz="3300" dirty="0"/>
              <a:t>/</a:t>
            </a:r>
            <a:r>
              <a:rPr lang="en-US" sz="3300" dirty="0" err="1"/>
              <a:t>bæt</a:t>
            </a:r>
            <a:r>
              <a:rPr lang="en-US" sz="3300" dirty="0"/>
              <a:t>/</a:t>
            </a:r>
          </a:p>
          <a:p>
            <a:pPr marL="385763" indent="-385763">
              <a:lnSpc>
                <a:spcPts val="2700"/>
              </a:lnSpc>
              <a:buFont typeface="+mj-lt"/>
              <a:buAutoNum type="alphaUcPeriod"/>
            </a:pPr>
            <a:r>
              <a:rPr lang="en-US" sz="3300" dirty="0"/>
              <a:t>/</a:t>
            </a:r>
            <a:r>
              <a:rPr lang="en-US" sz="3300" dirty="0" err="1"/>
              <a:t>fju</a:t>
            </a:r>
            <a:r>
              <a:rPr lang="en-US" sz="3300" dirty="0"/>
              <a:t>:/</a:t>
            </a:r>
          </a:p>
          <a:p>
            <a:pPr marL="385763" indent="-385763">
              <a:lnSpc>
                <a:spcPts val="2700"/>
              </a:lnSpc>
              <a:buFont typeface="+mj-lt"/>
              <a:buAutoNum type="alphaUcPeriod"/>
            </a:pPr>
            <a:r>
              <a:rPr lang="en-US" sz="3300" dirty="0"/>
              <a:t>/</a:t>
            </a:r>
            <a:r>
              <a:rPr lang="en-US" sz="3300" dirty="0" err="1"/>
              <a:t>wɔ</a:t>
            </a:r>
            <a:r>
              <a:rPr lang="en-US" sz="3300" dirty="0"/>
              <a:t>:/</a:t>
            </a:r>
          </a:p>
          <a:p>
            <a:pPr marL="385763" indent="-385763">
              <a:lnSpc>
                <a:spcPts val="2700"/>
              </a:lnSpc>
              <a:buFont typeface="+mj-lt"/>
              <a:buAutoNum type="alphaUcPeriod"/>
            </a:pPr>
            <a:r>
              <a:rPr lang="en-US" sz="3300" dirty="0"/>
              <a:t>/bet/</a:t>
            </a:r>
          </a:p>
          <a:p>
            <a:pPr marL="385763" indent="-385763">
              <a:lnSpc>
                <a:spcPts val="2700"/>
              </a:lnSpc>
              <a:buFont typeface="+mj-lt"/>
              <a:buAutoNum type="alphaUcPeriod"/>
            </a:pPr>
            <a:r>
              <a:rPr lang="en-US" sz="3300" dirty="0"/>
              <a:t>/’</a:t>
            </a:r>
            <a:r>
              <a:rPr lang="en-US" sz="3300" dirty="0" err="1"/>
              <a:t>fju:əl</a:t>
            </a:r>
            <a:r>
              <a:rPr lang="en-US" sz="3300" dirty="0"/>
              <a:t>/</a:t>
            </a:r>
          </a:p>
          <a:p>
            <a:pPr marL="385763" indent="-385763">
              <a:lnSpc>
                <a:spcPts val="2700"/>
              </a:lnSpc>
              <a:buFont typeface="+mj-lt"/>
              <a:buAutoNum type="alphaUcPeriod"/>
            </a:pPr>
            <a:r>
              <a:rPr lang="en-US" sz="3300" dirty="0"/>
              <a:t>/</a:t>
            </a:r>
            <a:r>
              <a:rPr lang="en-US" sz="3300" dirty="0" err="1"/>
              <a:t>ləʊf</a:t>
            </a:r>
            <a:r>
              <a:rPr lang="en-US" sz="3300" dirty="0"/>
              <a:t>/</a:t>
            </a:r>
          </a:p>
          <a:p>
            <a:pPr marL="385763" indent="-385763">
              <a:lnSpc>
                <a:spcPts val="2700"/>
              </a:lnSpc>
              <a:buFont typeface="+mj-lt"/>
              <a:buAutoNum type="alphaUcPeriod"/>
            </a:pPr>
            <a:r>
              <a:rPr lang="en-US" sz="3300" dirty="0"/>
              <a:t>/</a:t>
            </a:r>
            <a:r>
              <a:rPr lang="en-US" sz="3300" dirty="0" err="1"/>
              <a:t>bɑ:θ</a:t>
            </a:r>
            <a:r>
              <a:rPr lang="en-US" sz="3300" dirty="0"/>
              <a:t>/</a:t>
            </a:r>
          </a:p>
          <a:p>
            <a:pPr marL="385763" indent="-385763">
              <a:lnSpc>
                <a:spcPts val="2700"/>
              </a:lnSpc>
              <a:buFont typeface="+mj-lt"/>
              <a:buAutoNum type="alphaUcPeriod"/>
            </a:pPr>
            <a:r>
              <a:rPr lang="en-US" sz="3300" dirty="0"/>
              <a:t>/</a:t>
            </a:r>
            <a:r>
              <a:rPr lang="en-US" sz="3300" dirty="0" err="1"/>
              <a:t>laɪf</a:t>
            </a:r>
            <a:r>
              <a:rPr lang="en-US" sz="3300" dirty="0"/>
              <a:t>/</a:t>
            </a:r>
          </a:p>
          <a:p>
            <a:pPr marL="385763" indent="-385763">
              <a:lnSpc>
                <a:spcPts val="2700"/>
              </a:lnSpc>
              <a:buFont typeface="+mj-lt"/>
              <a:buAutoNum type="alphaUcPeriod"/>
            </a:pPr>
            <a:r>
              <a:rPr lang="en-US" sz="3300" dirty="0"/>
              <a:t>/</a:t>
            </a:r>
            <a:r>
              <a:rPr lang="en-US" sz="3300" dirty="0" err="1"/>
              <a:t>wɜ:d</a:t>
            </a:r>
            <a:r>
              <a:rPr lang="en-US" sz="3300" dirty="0"/>
              <a:t>/</a:t>
            </a:r>
          </a:p>
          <a:p>
            <a:pPr marL="385763" indent="-385763">
              <a:lnSpc>
                <a:spcPts val="2700"/>
              </a:lnSpc>
              <a:buFont typeface="+mj-lt"/>
              <a:buAutoNum type="alphaUcPeriod"/>
            </a:pPr>
            <a:r>
              <a:rPr lang="en-US" sz="3300" dirty="0"/>
              <a:t>/</a:t>
            </a:r>
            <a:r>
              <a:rPr lang="en-US" sz="3300" dirty="0" err="1"/>
              <a:t>bɜ:θ</a:t>
            </a:r>
            <a:r>
              <a:rPr lang="en-US" sz="3300" dirty="0"/>
              <a:t>/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952DEF-E9B5-4357-852F-6F622D50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850D41-80AD-433F-B9FD-11D8F8189C34}"/>
              </a:ext>
            </a:extLst>
          </p:cNvPr>
          <p:cNvSpPr txBox="1">
            <a:spLocks/>
          </p:cNvSpPr>
          <p:nvPr/>
        </p:nvSpPr>
        <p:spPr>
          <a:xfrm>
            <a:off x="381000" y="5559028"/>
            <a:ext cx="6400800" cy="4423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3.Odd one out.</a:t>
            </a:r>
          </a:p>
          <a:p>
            <a:r>
              <a:rPr lang="en-US" sz="3000" dirty="0"/>
              <a:t>/red/ 		/</a:t>
            </a:r>
            <a:r>
              <a:rPr lang="en-US" sz="3000" dirty="0" err="1"/>
              <a:t>gri:n</a:t>
            </a:r>
            <a:r>
              <a:rPr lang="en-US" sz="3000" dirty="0"/>
              <a:t>/ 		/’</a:t>
            </a:r>
            <a:r>
              <a:rPr lang="en-US" sz="3000" dirty="0" err="1"/>
              <a:t>teɪbl</a:t>
            </a:r>
            <a:r>
              <a:rPr lang="en-US" sz="3000" dirty="0"/>
              <a:t>/</a:t>
            </a:r>
          </a:p>
          <a:p>
            <a:r>
              <a:rPr lang="en-US" sz="3000" dirty="0"/>
              <a:t>/</a:t>
            </a:r>
            <a:r>
              <a:rPr lang="en-US" sz="3000" dirty="0" err="1"/>
              <a:t>pensl</a:t>
            </a:r>
            <a:r>
              <a:rPr lang="en-US" sz="3000" dirty="0"/>
              <a:t>/ 		/</a:t>
            </a:r>
            <a:r>
              <a:rPr lang="en-US" sz="3000" dirty="0" err="1"/>
              <a:t>eg</a:t>
            </a:r>
            <a:r>
              <a:rPr lang="en-US" sz="3000" dirty="0"/>
              <a:t>/ 			/</a:t>
            </a:r>
            <a:r>
              <a:rPr lang="en-US" sz="3000" dirty="0" err="1"/>
              <a:t>ɪ’reɪzə</a:t>
            </a:r>
            <a:r>
              <a:rPr lang="en-US" sz="3000" dirty="0"/>
              <a:t>(r)/</a:t>
            </a:r>
          </a:p>
          <a:p>
            <a:r>
              <a:rPr lang="en-US" sz="3000" dirty="0"/>
              <a:t>/</a:t>
            </a:r>
            <a:r>
              <a:rPr lang="en-US" sz="3000" dirty="0" err="1"/>
              <a:t>kæt</a:t>
            </a:r>
            <a:r>
              <a:rPr lang="en-US" sz="3000" dirty="0"/>
              <a:t>/ 		/’</a:t>
            </a:r>
            <a:r>
              <a:rPr lang="en-US" sz="3000" dirty="0" err="1"/>
              <a:t>fɑ:đə</a:t>
            </a:r>
            <a:r>
              <a:rPr lang="en-US" sz="3000" dirty="0"/>
              <a:t>(r)/ 	/</a:t>
            </a:r>
            <a:r>
              <a:rPr lang="en-US" sz="3000" dirty="0" err="1"/>
              <a:t>ni:s</a:t>
            </a:r>
            <a:r>
              <a:rPr lang="en-US" sz="3000" dirty="0"/>
              <a:t>/</a:t>
            </a:r>
          </a:p>
          <a:p>
            <a:r>
              <a:rPr lang="en-US" sz="3000" dirty="0"/>
              <a:t>/</a:t>
            </a:r>
            <a:r>
              <a:rPr lang="en-US" sz="3000" dirty="0" err="1"/>
              <a:t>leɪk</a:t>
            </a:r>
            <a:r>
              <a:rPr lang="en-US" sz="3000" dirty="0"/>
              <a:t>/ 		/’</a:t>
            </a:r>
            <a:r>
              <a:rPr lang="en-US" sz="3000" dirty="0" err="1"/>
              <a:t>rɪvə</a:t>
            </a:r>
            <a:r>
              <a:rPr lang="en-US" sz="3000" dirty="0"/>
              <a:t>(r)/ 		/</a:t>
            </a:r>
            <a:r>
              <a:rPr lang="en-US" sz="3000" dirty="0" err="1"/>
              <a:t>taʊn</a:t>
            </a:r>
            <a:r>
              <a:rPr lang="en-US" sz="3000" dirty="0"/>
              <a:t>/</a:t>
            </a:r>
          </a:p>
          <a:p>
            <a:r>
              <a:rPr lang="en-US" sz="3000" dirty="0"/>
              <a:t>/</a:t>
            </a:r>
            <a:r>
              <a:rPr lang="en-US" sz="3000" dirty="0" err="1"/>
              <a:t>ʤu’laɪ</a:t>
            </a:r>
            <a:r>
              <a:rPr lang="en-US" sz="3000" dirty="0"/>
              <a:t>/ 		/’</a:t>
            </a:r>
            <a:r>
              <a:rPr lang="en-US" sz="3000" dirty="0" err="1"/>
              <a:t>eɪprl</a:t>
            </a:r>
            <a:r>
              <a:rPr lang="en-US" sz="3000" dirty="0"/>
              <a:t>/ 		/’</a:t>
            </a:r>
            <a:r>
              <a:rPr lang="en-US" sz="3000" dirty="0" err="1"/>
              <a:t>wenzdeɪ</a:t>
            </a:r>
            <a:r>
              <a:rPr lang="en-US" sz="3000" dirty="0"/>
              <a:t>/</a:t>
            </a:r>
          </a:p>
          <a:p>
            <a:r>
              <a:rPr lang="en-US" sz="3000" dirty="0"/>
              <a:t>/’</a:t>
            </a:r>
            <a:r>
              <a:rPr lang="en-US" sz="3000" dirty="0" err="1"/>
              <a:t>krɪkɪt</a:t>
            </a:r>
            <a:r>
              <a:rPr lang="en-US" sz="3000" dirty="0"/>
              <a:t>/		/’</a:t>
            </a:r>
            <a:r>
              <a:rPr lang="en-US" sz="3000" dirty="0" err="1"/>
              <a:t>fʊtbɔ:l</a:t>
            </a:r>
            <a:r>
              <a:rPr lang="en-US" sz="3000" dirty="0"/>
              <a:t>/		/</a:t>
            </a:r>
            <a:r>
              <a:rPr lang="en-US" sz="3000" dirty="0" err="1"/>
              <a:t>pə’teɪtəʊ</a:t>
            </a:r>
            <a:r>
              <a:rPr lang="en-US" sz="3000" dirty="0"/>
              <a:t>/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94746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691796"/>
          </a:xfrm>
        </p:spPr>
        <p:txBody>
          <a:bodyPr/>
          <a:lstStyle/>
          <a:p>
            <a:r>
              <a:rPr lang="en-US" dirty="0" err="1"/>
              <a:t>ough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510564"/>
              </p:ext>
            </p:extLst>
          </p:nvPr>
        </p:nvGraphicFramePr>
        <p:xfrm>
          <a:off x="342900" y="1295400"/>
          <a:ext cx="6172200" cy="336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420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2700" dirty="0" err="1">
                          <a:solidFill>
                            <a:srgbClr val="FF0000"/>
                          </a:solidFill>
                        </a:rPr>
                        <a:t>ʌf</a:t>
                      </a:r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  <a:p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2700" dirty="0" err="1">
                          <a:solidFill>
                            <a:srgbClr val="FF0000"/>
                          </a:solidFill>
                        </a:rPr>
                        <a:t>ɒf</a:t>
                      </a:r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 </a:t>
                      </a:r>
                    </a:p>
                    <a:p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2700" dirty="0" err="1">
                          <a:solidFill>
                            <a:srgbClr val="FF0000"/>
                          </a:solidFill>
                        </a:rPr>
                        <a:t>aʊ</a:t>
                      </a:r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  <a:p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2700" dirty="0" err="1">
                          <a:solidFill>
                            <a:srgbClr val="FF0000"/>
                          </a:solidFill>
                        </a:rPr>
                        <a:t>əʊ</a:t>
                      </a:r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/ɔ:/</a:t>
                      </a:r>
                    </a:p>
                    <a:p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/u:/</a:t>
                      </a:r>
                    </a:p>
                    <a:p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/ə/</a:t>
                      </a:r>
                    </a:p>
                    <a:p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2700" dirty="0" err="1">
                          <a:solidFill>
                            <a:srgbClr val="FF0000"/>
                          </a:solidFill>
                        </a:rPr>
                        <a:t>ʌp</a:t>
                      </a:r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tough,</a:t>
                      </a:r>
                      <a:r>
                        <a:rPr lang="en-US" sz="2700" baseline="0" dirty="0"/>
                        <a:t> </a:t>
                      </a:r>
                      <a:r>
                        <a:rPr lang="en-US" sz="2700" dirty="0"/>
                        <a:t>enough, rough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trough, cough</a:t>
                      </a:r>
                    </a:p>
                    <a:p>
                      <a:r>
                        <a:rPr lang="en-US" sz="2700" dirty="0"/>
                        <a:t>bough, plough,</a:t>
                      </a:r>
                      <a:r>
                        <a:rPr lang="en-US" sz="2700" baseline="0" dirty="0"/>
                        <a:t> drought</a:t>
                      </a:r>
                    </a:p>
                    <a:p>
                      <a:r>
                        <a:rPr lang="en-US" sz="2700" baseline="0" dirty="0"/>
                        <a:t>though, dough</a:t>
                      </a:r>
                    </a:p>
                    <a:p>
                      <a:r>
                        <a:rPr lang="en-US" sz="2700" baseline="0" dirty="0"/>
                        <a:t>thought, fought, ought</a:t>
                      </a:r>
                    </a:p>
                    <a:p>
                      <a:r>
                        <a:rPr lang="en-US" sz="2700" baseline="0" dirty="0"/>
                        <a:t>through, slough</a:t>
                      </a:r>
                    </a:p>
                    <a:p>
                      <a:r>
                        <a:rPr lang="en-US" sz="2700" baseline="0" dirty="0"/>
                        <a:t>thorough</a:t>
                      </a:r>
                    </a:p>
                    <a:p>
                      <a:r>
                        <a:rPr lang="en-US" sz="2700" baseline="0" dirty="0"/>
                        <a:t>hiccough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AAD8D4-0A55-4366-8A23-4F65DDB2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EEAB165-EA06-406E-8FD4-61BF07480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820652"/>
              </p:ext>
            </p:extLst>
          </p:nvPr>
        </p:nvGraphicFramePr>
        <p:xfrm>
          <a:off x="419100" y="5189220"/>
          <a:ext cx="6743700" cy="4183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3380">
                <a:tc>
                  <a:txBody>
                    <a:bodyPr/>
                    <a:lstStyle/>
                    <a:p>
                      <a:pPr marL="742950" lvl="0" indent="-742950">
                        <a:buFont typeface="+mj-lt"/>
                        <a:buAutoNum type="arabicPeriod"/>
                      </a:pPr>
                      <a:r>
                        <a:rPr lang="en-US" sz="2700" dirty="0"/>
                        <a:t>/</a:t>
                      </a:r>
                      <a:r>
                        <a:rPr lang="en-US" sz="2700" dirty="0" err="1"/>
                        <a:t>skju:l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/>
                      </a:pPr>
                      <a:r>
                        <a:rPr lang="en-US" sz="2700" dirty="0"/>
                        <a:t>/</a:t>
                      </a:r>
                      <a:r>
                        <a:rPr lang="en-US" sz="2700" dirty="0" err="1"/>
                        <a:t>đi:z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/>
                      </a:pPr>
                      <a:r>
                        <a:rPr lang="en-US" sz="2700" dirty="0"/>
                        <a:t>/’</a:t>
                      </a:r>
                      <a:r>
                        <a:rPr lang="en-US" sz="2700" dirty="0" err="1"/>
                        <a:t>sɜ:kɪt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/>
                      </a:pPr>
                      <a:r>
                        <a:rPr lang="en-US" sz="2700" dirty="0"/>
                        <a:t>/’</a:t>
                      </a:r>
                      <a:r>
                        <a:rPr lang="en-US" sz="2700" dirty="0" err="1"/>
                        <a:t>bæleɪ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/>
                      </a:pPr>
                      <a:r>
                        <a:rPr lang="en-US" sz="2700" dirty="0"/>
                        <a:t>/</a:t>
                      </a:r>
                      <a:r>
                        <a:rPr lang="en-US" sz="2700" dirty="0" err="1"/>
                        <a:t>skwi:z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/>
                      </a:pPr>
                      <a:r>
                        <a:rPr lang="en-US" sz="2700" dirty="0"/>
                        <a:t>/</a:t>
                      </a:r>
                      <a:r>
                        <a:rPr lang="en-US" sz="2700" dirty="0" err="1"/>
                        <a:t>ʤʌʤ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/>
                      </a:pPr>
                      <a:r>
                        <a:rPr lang="en-US" sz="2700" dirty="0"/>
                        <a:t>/</a:t>
                      </a:r>
                      <a:r>
                        <a:rPr lang="en-US" sz="2700" dirty="0" err="1"/>
                        <a:t>ʧɑ:ʤ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/>
                      </a:pPr>
                      <a:r>
                        <a:rPr lang="en-US" sz="2700" dirty="0"/>
                        <a:t>/’</a:t>
                      </a:r>
                      <a:r>
                        <a:rPr lang="en-US" sz="2700" dirty="0" err="1"/>
                        <a:t>θɪətə</a:t>
                      </a:r>
                      <a:r>
                        <a:rPr lang="en-US" sz="2700" dirty="0"/>
                        <a:t>(r)/</a:t>
                      </a:r>
                    </a:p>
                    <a:p>
                      <a:pPr marL="742950" lvl="0" indent="-742950">
                        <a:buFont typeface="+mj-lt"/>
                        <a:buAutoNum type="arabicPeriod"/>
                      </a:pPr>
                      <a:r>
                        <a:rPr lang="en-US" sz="2700" dirty="0"/>
                        <a:t>/</a:t>
                      </a:r>
                      <a:r>
                        <a:rPr lang="en-US" sz="2700" dirty="0" err="1"/>
                        <a:t>θɪŋk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/>
                      </a:pPr>
                      <a:r>
                        <a:rPr lang="en-US" sz="2700" dirty="0"/>
                        <a:t>/’</a:t>
                      </a:r>
                      <a:r>
                        <a:rPr lang="en-US" sz="2700" dirty="0" err="1"/>
                        <a:t>ʃəʊldə</a:t>
                      </a:r>
                      <a:r>
                        <a:rPr lang="en-US" sz="2700" dirty="0"/>
                        <a:t>(r)/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742950" lvl="0" indent="-742950">
                        <a:buFont typeface="+mj-lt"/>
                        <a:buAutoNum type="arabicPeriod" startAt="11"/>
                      </a:pPr>
                      <a:r>
                        <a:rPr lang="en-US" sz="2700" dirty="0"/>
                        <a:t>/’</a:t>
                      </a:r>
                      <a:r>
                        <a:rPr lang="en-US" sz="2700" dirty="0" err="1"/>
                        <a:t>bju:tɪfl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 startAt="11"/>
                      </a:pPr>
                      <a:r>
                        <a:rPr lang="en-US" sz="2700" dirty="0"/>
                        <a:t>/‘</a:t>
                      </a:r>
                      <a:r>
                        <a:rPr lang="en-US" sz="2700" dirty="0" err="1"/>
                        <a:t>traɪʌmf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 startAt="11"/>
                      </a:pPr>
                      <a:r>
                        <a:rPr lang="en-US" sz="2700" dirty="0"/>
                        <a:t>/</a:t>
                      </a:r>
                      <a:r>
                        <a:rPr lang="en-US" sz="2700" dirty="0" err="1"/>
                        <a:t>selə’breɪʃn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 startAt="11"/>
                      </a:pPr>
                      <a:r>
                        <a:rPr lang="en-US" sz="2700" dirty="0"/>
                        <a:t>/</a:t>
                      </a:r>
                      <a:r>
                        <a:rPr lang="en-US" sz="2700" dirty="0" err="1"/>
                        <a:t>ɔ:təmə’bi:l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 startAt="11"/>
                      </a:pPr>
                      <a:r>
                        <a:rPr lang="en-US" sz="2700" dirty="0"/>
                        <a:t>/’</a:t>
                      </a:r>
                      <a:r>
                        <a:rPr lang="en-US" sz="2700" dirty="0" err="1"/>
                        <a:t>veʤtəbl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 startAt="11"/>
                      </a:pPr>
                      <a:r>
                        <a:rPr lang="en-US" sz="2700" dirty="0"/>
                        <a:t>/’</a:t>
                      </a:r>
                      <a:r>
                        <a:rPr lang="en-US" sz="2700" dirty="0" err="1"/>
                        <a:t>kʌmftəbl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 startAt="11"/>
                      </a:pPr>
                      <a:r>
                        <a:rPr lang="en-US" sz="2700" dirty="0"/>
                        <a:t>/’</a:t>
                      </a:r>
                      <a:r>
                        <a:rPr lang="en-US" sz="2700" dirty="0" err="1"/>
                        <a:t>bɪznəs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 startAt="11"/>
                      </a:pPr>
                      <a:r>
                        <a:rPr lang="en-US" sz="2700" dirty="0"/>
                        <a:t>/</a:t>
                      </a:r>
                      <a:r>
                        <a:rPr lang="en-US" sz="2700" dirty="0" err="1"/>
                        <a:t>ɪnvɪ’teɪʃn</a:t>
                      </a:r>
                      <a:r>
                        <a:rPr lang="en-US" sz="2700" dirty="0"/>
                        <a:t>/</a:t>
                      </a:r>
                    </a:p>
                    <a:p>
                      <a:pPr marL="742950" lvl="0" indent="-742950">
                        <a:buFont typeface="+mj-lt"/>
                        <a:buAutoNum type="arabicPeriod" startAt="11"/>
                      </a:pPr>
                      <a:r>
                        <a:rPr lang="en-US" sz="2700" dirty="0"/>
                        <a:t>/’</a:t>
                      </a:r>
                      <a:r>
                        <a:rPr lang="en-US" sz="2700" dirty="0" err="1"/>
                        <a:t>meʒə</a:t>
                      </a:r>
                      <a:r>
                        <a:rPr lang="en-US" sz="2700" dirty="0"/>
                        <a:t>(r)/</a:t>
                      </a:r>
                    </a:p>
                    <a:p>
                      <a:pPr marL="742950" lvl="0" indent="-742950">
                        <a:buFont typeface="+mj-lt"/>
                        <a:buAutoNum type="arabicPeriod" startAt="11"/>
                      </a:pPr>
                      <a:r>
                        <a:rPr lang="en-US" sz="2700" dirty="0"/>
                        <a:t>/</a:t>
                      </a:r>
                      <a:r>
                        <a:rPr lang="en-US" sz="2700" dirty="0" err="1"/>
                        <a:t>gi’tɑ</a:t>
                      </a:r>
                      <a:r>
                        <a:rPr lang="en-US" sz="2700" dirty="0"/>
                        <a:t>:(r)/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22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172200" cy="594122"/>
          </a:xfrm>
        </p:spPr>
        <p:txBody>
          <a:bodyPr>
            <a:normAutofit/>
          </a:bodyPr>
          <a:lstStyle/>
          <a:p>
            <a:r>
              <a:rPr lang="en-US" dirty="0"/>
              <a:t>Write the phonetic scripts.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693047"/>
              </p:ext>
            </p:extLst>
          </p:nvPr>
        </p:nvGraphicFramePr>
        <p:xfrm>
          <a:off x="514350" y="1360170"/>
          <a:ext cx="6572250" cy="4148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8852">
                <a:tc>
                  <a:txBody>
                    <a:bodyPr/>
                    <a:lstStyle/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ewe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quay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freeze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smile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village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television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cloud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plastic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farmer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computer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pliers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shrink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journey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vision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without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swing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half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walk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chair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cure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12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five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3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lucky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3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youth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3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tourist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3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shout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3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chef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3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cute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3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3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thing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3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agile</a:t>
                      </a:r>
                    </a:p>
                    <a:p>
                      <a:pPr marL="457200" marR="0" lvl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3"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careful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99B95-4237-4A15-9B0D-EC57CCBD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50" y="259318"/>
            <a:ext cx="5124450" cy="594122"/>
          </a:xfrm>
        </p:spPr>
        <p:txBody>
          <a:bodyPr>
            <a:normAutofit/>
          </a:bodyPr>
          <a:lstStyle/>
          <a:p>
            <a:r>
              <a:rPr lang="en-US" dirty="0"/>
              <a:t>Final Sounds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725809"/>
              </p:ext>
            </p:extLst>
          </p:nvPr>
        </p:nvGraphicFramePr>
        <p:xfrm>
          <a:off x="1200150" y="853440"/>
          <a:ext cx="4686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21">
                <a:tc>
                  <a:txBody>
                    <a:bodyPr/>
                    <a:lstStyle/>
                    <a:p>
                      <a:r>
                        <a:rPr lang="en-US" sz="2000" dirty="0"/>
                        <a:t>VC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VCC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739">
                <a:tc>
                  <a:txBody>
                    <a:bodyPr/>
                    <a:lstStyle/>
                    <a:p>
                      <a:r>
                        <a:rPr lang="en-US" sz="2000" dirty="0"/>
                        <a:t>bell</a:t>
                      </a:r>
                    </a:p>
                    <a:p>
                      <a:r>
                        <a:rPr lang="en-US" sz="2000" dirty="0"/>
                        <a:t>chain</a:t>
                      </a:r>
                    </a:p>
                    <a:p>
                      <a:r>
                        <a:rPr lang="en-US" sz="2000" dirty="0"/>
                        <a:t>rain</a:t>
                      </a:r>
                    </a:p>
                    <a:p>
                      <a:r>
                        <a:rPr lang="en-US" sz="2000" dirty="0"/>
                        <a:t>hell</a:t>
                      </a:r>
                    </a:p>
                    <a:p>
                      <a:r>
                        <a:rPr lang="en-US" sz="2000" dirty="0"/>
                        <a:t>fill</a:t>
                      </a:r>
                    </a:p>
                    <a:p>
                      <a:r>
                        <a:rPr lang="en-US" sz="2000" dirty="0"/>
                        <a:t>ten</a:t>
                      </a:r>
                    </a:p>
                    <a:p>
                      <a:r>
                        <a:rPr lang="en-US" sz="2000" dirty="0"/>
                        <a:t>learn</a:t>
                      </a:r>
                    </a:p>
                    <a:p>
                      <a:r>
                        <a:rPr lang="en-US" sz="2000" dirty="0"/>
                        <a:t>wool</a:t>
                      </a:r>
                    </a:p>
                    <a:p>
                      <a:r>
                        <a:rPr lang="en-US" sz="2000" dirty="0"/>
                        <a:t>hole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belt</a:t>
                      </a:r>
                    </a:p>
                    <a:p>
                      <a:r>
                        <a:rPr lang="en-US" sz="2000" dirty="0"/>
                        <a:t>change</a:t>
                      </a:r>
                    </a:p>
                    <a:p>
                      <a:r>
                        <a:rPr lang="en-US" sz="2000" dirty="0"/>
                        <a:t>range</a:t>
                      </a:r>
                    </a:p>
                    <a:p>
                      <a:r>
                        <a:rPr lang="en-US" sz="2000" dirty="0"/>
                        <a:t>help</a:t>
                      </a:r>
                    </a:p>
                    <a:p>
                      <a:r>
                        <a:rPr lang="en-US" sz="2000" dirty="0"/>
                        <a:t>film</a:t>
                      </a:r>
                    </a:p>
                    <a:p>
                      <a:r>
                        <a:rPr lang="en-US" sz="2000" dirty="0"/>
                        <a:t>tenth</a:t>
                      </a:r>
                    </a:p>
                    <a:p>
                      <a:r>
                        <a:rPr lang="en-US" sz="2000" dirty="0"/>
                        <a:t>learnt</a:t>
                      </a:r>
                    </a:p>
                    <a:p>
                      <a:r>
                        <a:rPr lang="en-US" sz="2000" dirty="0"/>
                        <a:t>wolf</a:t>
                      </a:r>
                    </a:p>
                    <a:p>
                      <a:r>
                        <a:rPr lang="en-US" sz="2000" dirty="0"/>
                        <a:t>hold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3A1BD25-7928-4ECF-92B4-54FC4A69383B}"/>
              </a:ext>
            </a:extLst>
          </p:cNvPr>
          <p:cNvSpPr txBox="1">
            <a:spLocks/>
          </p:cNvSpPr>
          <p:nvPr/>
        </p:nvSpPr>
        <p:spPr>
          <a:xfrm>
            <a:off x="1143000" y="4419600"/>
            <a:ext cx="577215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Sound Extension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C7CB7BB-A175-41BA-A048-19EC573F46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701438"/>
              </p:ext>
            </p:extLst>
          </p:nvPr>
        </p:nvGraphicFramePr>
        <p:xfrm>
          <a:off x="1143000" y="4933950"/>
          <a:ext cx="617220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2700" dirty="0"/>
                        <a:t>Formation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Word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380">
                <a:tc>
                  <a:txBody>
                    <a:bodyPr/>
                    <a:lstStyle/>
                    <a:p>
                      <a:r>
                        <a:rPr lang="en-US" sz="2700" dirty="0"/>
                        <a:t>V</a:t>
                      </a:r>
                    </a:p>
                    <a:p>
                      <a:r>
                        <a:rPr lang="en-US" sz="2700" dirty="0"/>
                        <a:t>CV</a:t>
                      </a:r>
                    </a:p>
                    <a:p>
                      <a:r>
                        <a:rPr lang="en-US" sz="2700" dirty="0"/>
                        <a:t>VC</a:t>
                      </a:r>
                    </a:p>
                    <a:p>
                      <a:r>
                        <a:rPr lang="en-US" sz="2700" dirty="0"/>
                        <a:t>CVC</a:t>
                      </a:r>
                    </a:p>
                    <a:p>
                      <a:r>
                        <a:rPr lang="en-US" sz="2700" dirty="0"/>
                        <a:t>VCC</a:t>
                      </a:r>
                    </a:p>
                    <a:p>
                      <a:r>
                        <a:rPr lang="en-US" sz="2700" dirty="0"/>
                        <a:t>CCV</a:t>
                      </a:r>
                    </a:p>
                    <a:p>
                      <a:r>
                        <a:rPr lang="en-US" sz="2700" dirty="0"/>
                        <a:t>CVCC</a:t>
                      </a:r>
                    </a:p>
                    <a:p>
                      <a:r>
                        <a:rPr lang="en-US" sz="2700" dirty="0"/>
                        <a:t>CCVC</a:t>
                      </a:r>
                    </a:p>
                    <a:p>
                      <a:r>
                        <a:rPr lang="en-US" sz="2700" dirty="0"/>
                        <a:t>CCVCC</a:t>
                      </a:r>
                    </a:p>
                    <a:p>
                      <a:r>
                        <a:rPr lang="en-US" sz="2700" dirty="0"/>
                        <a:t>CCCVC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Eye</a:t>
                      </a:r>
                    </a:p>
                    <a:p>
                      <a:r>
                        <a:rPr lang="en-US" sz="2700" dirty="0"/>
                        <a:t>My</a:t>
                      </a:r>
                    </a:p>
                    <a:p>
                      <a:r>
                        <a:rPr lang="en-US" sz="2700" dirty="0"/>
                        <a:t>Ice</a:t>
                      </a:r>
                    </a:p>
                    <a:p>
                      <a:r>
                        <a:rPr lang="en-US" sz="2700" dirty="0"/>
                        <a:t>Mile</a:t>
                      </a:r>
                    </a:p>
                    <a:p>
                      <a:r>
                        <a:rPr lang="en-US" sz="2700" dirty="0"/>
                        <a:t>Iced</a:t>
                      </a:r>
                    </a:p>
                    <a:p>
                      <a:r>
                        <a:rPr lang="en-US" sz="2700" dirty="0"/>
                        <a:t>Sky</a:t>
                      </a:r>
                    </a:p>
                    <a:p>
                      <a:r>
                        <a:rPr lang="en-US" sz="2700" dirty="0"/>
                        <a:t>Wild</a:t>
                      </a:r>
                    </a:p>
                    <a:p>
                      <a:r>
                        <a:rPr lang="en-US" sz="2700" dirty="0"/>
                        <a:t>Smile</a:t>
                      </a:r>
                    </a:p>
                    <a:p>
                      <a:r>
                        <a:rPr lang="en-US" sz="2700" dirty="0"/>
                        <a:t>Blind</a:t>
                      </a:r>
                    </a:p>
                    <a:p>
                      <a:r>
                        <a:rPr lang="en-US" sz="2700" dirty="0"/>
                        <a:t>strike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0E4C01-8620-4E13-8D58-582B9302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60704"/>
            <a:ext cx="5915025" cy="539396"/>
          </a:xfrm>
        </p:spPr>
        <p:txBody>
          <a:bodyPr/>
          <a:lstStyle/>
          <a:p>
            <a:r>
              <a:rPr lang="en-US" dirty="0"/>
              <a:t>Clusters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894986"/>
              </p:ext>
            </p:extLst>
          </p:nvPr>
        </p:nvGraphicFramePr>
        <p:xfrm>
          <a:off x="533400" y="800101"/>
          <a:ext cx="6172199" cy="2644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087">
                <a:tc>
                  <a:txBody>
                    <a:bodyPr/>
                    <a:lstStyle/>
                    <a:p>
                      <a:r>
                        <a:rPr lang="en-US" sz="2000" dirty="0"/>
                        <a:t>‘S’ + C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scan,</a:t>
                      </a:r>
                      <a:r>
                        <a:rPr lang="en-US" sz="2000" baseline="0" dirty="0"/>
                        <a:t> skip, slow, smell, spoon, stop, swim, square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 + CC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sphere, school, spring, scream, stripe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254">
                <a:tc>
                  <a:txBody>
                    <a:bodyPr/>
                    <a:lstStyle/>
                    <a:p>
                      <a:r>
                        <a:rPr lang="en-US" sz="2000" dirty="0"/>
                        <a:t>C + ‘l’, ‘r’, ‘w’, /w/,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/j/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flag, glue, black, crop, dream, proud, twin, sweep, queen, few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720248B-257A-44A6-BB58-33583180453D}"/>
              </a:ext>
            </a:extLst>
          </p:cNvPr>
          <p:cNvSpPr txBox="1">
            <a:spLocks/>
          </p:cNvSpPr>
          <p:nvPr/>
        </p:nvSpPr>
        <p:spPr>
          <a:xfrm>
            <a:off x="419100" y="3581400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Squeezed-out syllables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C41A55C-155E-4346-8734-F5442B423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903410"/>
              </p:ext>
            </p:extLst>
          </p:nvPr>
        </p:nvGraphicFramePr>
        <p:xfrm>
          <a:off x="476250" y="4248150"/>
          <a:ext cx="6229350" cy="3657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actually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aspirin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broccoli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camera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comfortable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corporal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desperate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diamond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diaper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different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emerald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vegetable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beverage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bakery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catholic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nursery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onion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every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family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finally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general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groceries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interest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jewelry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mathematics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probably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separate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several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liberal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conference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coverage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history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accidentally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basically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7AAB676-ABA1-4A07-9513-17E97481DE83}"/>
              </a:ext>
            </a:extLst>
          </p:cNvPr>
          <p:cNvSpPr txBox="1">
            <a:spLocks/>
          </p:cNvSpPr>
          <p:nvPr/>
        </p:nvSpPr>
        <p:spPr>
          <a:xfrm>
            <a:off x="471488" y="8204554"/>
            <a:ext cx="5915025" cy="53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Inserted Syllables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19D7761-4821-44DD-A6C5-0A6C70CB5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525131"/>
              </p:ext>
            </p:extLst>
          </p:nvPr>
        </p:nvGraphicFramePr>
        <p:xfrm>
          <a:off x="504825" y="8671559"/>
          <a:ext cx="617220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158">
                <a:tc>
                  <a:txBody>
                    <a:bodyPr/>
                    <a:lstStyle/>
                    <a:p>
                      <a:r>
                        <a:rPr lang="en-US" sz="2400" dirty="0"/>
                        <a:t>fill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fool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fail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r>
                        <a:rPr lang="en-US" sz="2400" dirty="0"/>
                        <a:t>fell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furl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4148B-F975-47D3-AB3B-D5EBEA40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539396"/>
          </a:xfrm>
        </p:spPr>
        <p:txBody>
          <a:bodyPr/>
          <a:lstStyle/>
          <a:p>
            <a:r>
              <a:rPr lang="en-US" dirty="0"/>
              <a:t>3 Ways to 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066800"/>
            <a:ext cx="5915025" cy="1782586"/>
          </a:xfrm>
        </p:spPr>
        <p:txBody>
          <a:bodyPr>
            <a:normAutofit/>
          </a:bodyPr>
          <a:lstStyle/>
          <a:p>
            <a:r>
              <a:rPr lang="en-US" sz="3300" dirty="0"/>
              <a:t>1/ </a:t>
            </a:r>
            <a:r>
              <a:rPr lang="en-US" sz="3300" dirty="0" err="1"/>
              <a:t>streeeeeetch</a:t>
            </a:r>
            <a:endParaRPr lang="en-US" sz="3300" dirty="0"/>
          </a:p>
          <a:p>
            <a:r>
              <a:rPr lang="en-US" sz="3300" dirty="0"/>
              <a:t>2/ louder </a:t>
            </a:r>
          </a:p>
          <a:p>
            <a:r>
              <a:rPr lang="en-US" sz="3300" dirty="0"/>
              <a:t>3/ -----</a:t>
            </a:r>
            <a:r>
              <a:rPr lang="en-US" sz="3300" baseline="60000" dirty="0"/>
              <a:t>pitch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27632"/>
            <a:ext cx="3105788" cy="166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DACA72-38CD-4855-B7F6-8BB23A07BFF0}"/>
              </a:ext>
            </a:extLst>
          </p:cNvPr>
          <p:cNvSpPr txBox="1">
            <a:spLocks/>
          </p:cNvSpPr>
          <p:nvPr/>
        </p:nvSpPr>
        <p:spPr>
          <a:xfrm>
            <a:off x="342900" y="2971800"/>
            <a:ext cx="6172200" cy="36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Syllable Stress (2-syllable N/V)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1D745-2376-4CBA-9041-B281BBFDEE00}"/>
              </a:ext>
            </a:extLst>
          </p:cNvPr>
          <p:cNvSpPr txBox="1">
            <a:spLocks/>
          </p:cNvSpPr>
          <p:nvPr/>
        </p:nvSpPr>
        <p:spPr>
          <a:xfrm>
            <a:off x="342900" y="3505200"/>
            <a:ext cx="1657350" cy="2968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accent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conflict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contest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contract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contrast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convert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convict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desert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4023F6-3BD0-4295-A642-002C3544FE8F}"/>
              </a:ext>
            </a:extLst>
          </p:cNvPr>
          <p:cNvSpPr txBox="1">
            <a:spLocks/>
          </p:cNvSpPr>
          <p:nvPr/>
        </p:nvSpPr>
        <p:spPr>
          <a:xfrm>
            <a:off x="2514600" y="3505200"/>
            <a:ext cx="1885950" cy="36004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9"/>
            </a:pPr>
            <a:r>
              <a:rPr lang="en-US" sz="2000" dirty="0"/>
              <a:t>discharge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2000" dirty="0"/>
              <a:t>insult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2000" dirty="0"/>
              <a:t>object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2000" dirty="0"/>
              <a:t>permit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2000" dirty="0"/>
              <a:t>present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2000" dirty="0"/>
              <a:t>produce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2000" dirty="0"/>
              <a:t>progress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2000" dirty="0"/>
              <a:t>project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527A0-1BDE-4128-8BF3-9E089FF1A762}"/>
              </a:ext>
            </a:extLst>
          </p:cNvPr>
          <p:cNvSpPr txBox="1">
            <a:spLocks/>
          </p:cNvSpPr>
          <p:nvPr/>
        </p:nvSpPr>
        <p:spPr>
          <a:xfrm>
            <a:off x="4857750" y="3505200"/>
            <a:ext cx="1885950" cy="36004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17"/>
            </a:pPr>
            <a:r>
              <a:rPr lang="en-US" sz="2000" dirty="0"/>
              <a:t>protest</a:t>
            </a:r>
          </a:p>
          <a:p>
            <a:pPr marL="385763" indent="-385763">
              <a:buFont typeface="+mj-lt"/>
              <a:buAutoNum type="arabicPeriod" startAt="17"/>
            </a:pPr>
            <a:r>
              <a:rPr lang="en-US" sz="2000" dirty="0"/>
              <a:t>rebel</a:t>
            </a:r>
          </a:p>
          <a:p>
            <a:pPr marL="385763" indent="-385763">
              <a:buFont typeface="+mj-lt"/>
              <a:buAutoNum type="arabicPeriod" startAt="17"/>
            </a:pPr>
            <a:r>
              <a:rPr lang="en-US" sz="2000" dirty="0"/>
              <a:t>record</a:t>
            </a:r>
          </a:p>
          <a:p>
            <a:pPr marL="385763" indent="-385763">
              <a:buFont typeface="+mj-lt"/>
              <a:buAutoNum type="arabicPeriod" startAt="17"/>
            </a:pPr>
            <a:r>
              <a:rPr lang="en-US" sz="2000" dirty="0"/>
              <a:t>refuse</a:t>
            </a:r>
          </a:p>
          <a:p>
            <a:pPr marL="385763" indent="-385763">
              <a:buFont typeface="+mj-lt"/>
              <a:buAutoNum type="arabicPeriod" startAt="17"/>
            </a:pPr>
            <a:r>
              <a:rPr lang="en-US" sz="2000" dirty="0"/>
              <a:t>reject</a:t>
            </a:r>
          </a:p>
          <a:p>
            <a:pPr marL="385763" indent="-385763">
              <a:buFont typeface="+mj-lt"/>
              <a:buAutoNum type="arabicPeriod" startAt="17"/>
            </a:pPr>
            <a:r>
              <a:rPr lang="en-US" sz="2000" dirty="0"/>
              <a:t>subject</a:t>
            </a:r>
          </a:p>
          <a:p>
            <a:pPr marL="385763" indent="-385763">
              <a:buFont typeface="+mj-lt"/>
              <a:buAutoNum type="arabicPeriod" startAt="17"/>
            </a:pPr>
            <a:r>
              <a:rPr lang="en-US" sz="2000" dirty="0"/>
              <a:t>survey</a:t>
            </a:r>
          </a:p>
          <a:p>
            <a:pPr marL="385763" indent="-385763">
              <a:buFont typeface="+mj-lt"/>
              <a:buAutoNum type="arabicPeriod" startAt="17"/>
            </a:pPr>
            <a:r>
              <a:rPr lang="en-US" sz="2000" dirty="0"/>
              <a:t>suspect</a:t>
            </a:r>
          </a:p>
          <a:p>
            <a:pPr marL="385763" indent="-385763">
              <a:buFont typeface="+mj-lt"/>
              <a:buAutoNum type="arabicPeriod" startAt="17"/>
            </a:pP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25DAC5-CBB2-4803-A976-D4200BEC3B64}"/>
              </a:ext>
            </a:extLst>
          </p:cNvPr>
          <p:cNvSpPr txBox="1">
            <a:spLocks/>
          </p:cNvSpPr>
          <p:nvPr/>
        </p:nvSpPr>
        <p:spPr>
          <a:xfrm>
            <a:off x="342900" y="6740128"/>
            <a:ext cx="6172200" cy="36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Syllable Stress (N &amp; Adj/V)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940CD0-182F-4A15-976B-82F7520133A6}"/>
              </a:ext>
            </a:extLst>
          </p:cNvPr>
          <p:cNvSpPr txBox="1">
            <a:spLocks/>
          </p:cNvSpPr>
          <p:nvPr/>
        </p:nvSpPr>
        <p:spPr>
          <a:xfrm>
            <a:off x="342900" y="7086600"/>
            <a:ext cx="222885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sz="1600" dirty="0"/>
              <a:t>advocate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animate</a:t>
            </a:r>
            <a:endParaRPr lang="en-US" sz="1600" dirty="0"/>
          </a:p>
          <a:p>
            <a:pPr marL="385763" indent="-385763">
              <a:buFont typeface="+mj-lt"/>
              <a:buAutoNum type="arabicPeriod"/>
            </a:pPr>
            <a:r>
              <a:rPr lang="en-US" sz="1600" dirty="0"/>
              <a:t>alternate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600" dirty="0"/>
              <a:t>appropriate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600" dirty="0"/>
              <a:t>approximate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600" dirty="0"/>
              <a:t>articulate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600" dirty="0"/>
              <a:t>associate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600" dirty="0"/>
              <a:t>deliberate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7B9F28-852A-4858-93DF-E86EADB3BB1B}"/>
              </a:ext>
            </a:extLst>
          </p:cNvPr>
          <p:cNvSpPr txBox="1">
            <a:spLocks/>
          </p:cNvSpPr>
          <p:nvPr/>
        </p:nvSpPr>
        <p:spPr>
          <a:xfrm>
            <a:off x="3486150" y="7086600"/>
            <a:ext cx="2228850" cy="24384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9"/>
            </a:pPr>
            <a:r>
              <a:rPr lang="en-US" sz="1600" dirty="0"/>
              <a:t>duplicate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1600" dirty="0"/>
              <a:t>elaborate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1600" dirty="0"/>
              <a:t>estimate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1600" dirty="0"/>
              <a:t>graduate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1600" dirty="0"/>
              <a:t>intimate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1600" dirty="0"/>
              <a:t>moderate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1600" dirty="0"/>
              <a:t>predicate</a:t>
            </a:r>
          </a:p>
          <a:p>
            <a:pPr marL="385763" indent="-385763">
              <a:buFont typeface="+mj-lt"/>
              <a:buAutoNum type="arabicPeriod" startAt="9"/>
            </a:pPr>
            <a:r>
              <a:rPr lang="en-US" sz="1600" dirty="0"/>
              <a:t>separate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66071-743C-4314-8E99-5FE2E9A7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3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172200" cy="628650"/>
          </a:xfrm>
        </p:spPr>
        <p:txBody>
          <a:bodyPr/>
          <a:lstStyle/>
          <a:p>
            <a:r>
              <a:rPr lang="en-US" dirty="0"/>
              <a:t>Sentence Stress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888808"/>
              </p:ext>
            </p:extLst>
          </p:nvPr>
        </p:nvGraphicFramePr>
        <p:xfrm>
          <a:off x="457200" y="1009650"/>
          <a:ext cx="61722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r>
                        <a:rPr lang="en-US" sz="2700" dirty="0"/>
                        <a:t>Content Words</a:t>
                      </a:r>
                    </a:p>
                    <a:p>
                      <a:r>
                        <a:rPr lang="en-US" sz="2700" dirty="0"/>
                        <a:t>(Stressed)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Function Words</a:t>
                      </a:r>
                    </a:p>
                    <a:p>
                      <a:r>
                        <a:rPr lang="en-US" sz="2700" dirty="0"/>
                        <a:t>(Unstressed)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980">
                <a:tc>
                  <a:txBody>
                    <a:bodyPr/>
                    <a:lstStyle/>
                    <a:p>
                      <a:r>
                        <a:rPr lang="en-US" sz="2700" dirty="0"/>
                        <a:t>Nouns</a:t>
                      </a:r>
                    </a:p>
                    <a:p>
                      <a:r>
                        <a:rPr lang="en-US" sz="2700" dirty="0"/>
                        <a:t>Adjectives</a:t>
                      </a:r>
                    </a:p>
                    <a:p>
                      <a:r>
                        <a:rPr lang="en-US" sz="2700" dirty="0"/>
                        <a:t>Verbs</a:t>
                      </a:r>
                    </a:p>
                    <a:p>
                      <a:r>
                        <a:rPr lang="en-US" sz="2700" dirty="0"/>
                        <a:t>Adverbs</a:t>
                      </a:r>
                    </a:p>
                    <a:p>
                      <a:r>
                        <a:rPr lang="en-US" sz="2700" dirty="0"/>
                        <a:t>(-)Aux</a:t>
                      </a:r>
                      <a:r>
                        <a:rPr lang="en-US" sz="2700" baseline="0" dirty="0"/>
                        <a:t> Verbs</a:t>
                      </a:r>
                      <a:endParaRPr lang="en-US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Pronouns</a:t>
                      </a:r>
                    </a:p>
                    <a:p>
                      <a:r>
                        <a:rPr lang="en-US" sz="2700" dirty="0"/>
                        <a:t>Determiners</a:t>
                      </a:r>
                    </a:p>
                    <a:p>
                      <a:r>
                        <a:rPr lang="en-US" sz="2700" dirty="0"/>
                        <a:t>Prepositions</a:t>
                      </a:r>
                    </a:p>
                    <a:p>
                      <a:r>
                        <a:rPr lang="en-US" sz="2700" dirty="0"/>
                        <a:t>Conjunctions</a:t>
                      </a:r>
                    </a:p>
                    <a:p>
                      <a:r>
                        <a:rPr lang="en-US" sz="2700" dirty="0"/>
                        <a:t>(+)Aux</a:t>
                      </a:r>
                      <a:r>
                        <a:rPr lang="en-US" sz="2700" baseline="0" dirty="0"/>
                        <a:t> Verbs</a:t>
                      </a:r>
                      <a:endParaRPr lang="en-US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4F812D-5B28-4C56-B4C6-588735810EB3}"/>
              </a:ext>
            </a:extLst>
          </p:cNvPr>
          <p:cNvSpPr txBox="1">
            <a:spLocks/>
          </p:cNvSpPr>
          <p:nvPr/>
        </p:nvSpPr>
        <p:spPr>
          <a:xfrm>
            <a:off x="342900" y="4724400"/>
            <a:ext cx="65151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 bought a blue car on Tuesday.</a:t>
            </a:r>
          </a:p>
          <a:p>
            <a:r>
              <a:rPr lang="en-US" sz="2400" dirty="0"/>
              <a:t>The kids are at the park.</a:t>
            </a:r>
          </a:p>
          <a:p>
            <a:r>
              <a:rPr lang="en-US" sz="2400" dirty="0"/>
              <a:t>Why aren’t you doing your homework?</a:t>
            </a:r>
          </a:p>
          <a:p>
            <a:r>
              <a:rPr lang="en-US" sz="2400" dirty="0"/>
              <a:t>He bought a red car for his daughter.</a:t>
            </a:r>
          </a:p>
          <a:p>
            <a:r>
              <a:rPr lang="en-US" sz="2400" dirty="0"/>
              <a:t>We aren’t familiar with this new computer </a:t>
            </a:r>
            <a:r>
              <a:rPr lang="en-US" sz="2400" dirty="0" err="1"/>
              <a:t>programme</a:t>
            </a:r>
            <a:r>
              <a:rPr lang="en-US" sz="2400" dirty="0"/>
              <a:t>.</a:t>
            </a:r>
          </a:p>
          <a:p>
            <a:r>
              <a:rPr lang="en-US" sz="2400" dirty="0"/>
              <a:t>The athlete ran quickly and won the competition.</a:t>
            </a:r>
          </a:p>
          <a:p>
            <a:r>
              <a:rPr lang="en-US" sz="2400" dirty="0"/>
              <a:t>She doesn’t know the answer.</a:t>
            </a:r>
          </a:p>
          <a:p>
            <a:r>
              <a:rPr lang="en-US" sz="2400" dirty="0"/>
              <a:t>They’ll ask the teacher for help.</a:t>
            </a:r>
          </a:p>
          <a:p>
            <a:r>
              <a:rPr lang="en-US" sz="2400" dirty="0"/>
              <a:t>I can’t speak French.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90489E-874E-4D26-A872-62EE0F5C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BCAD18-B5E2-4CBE-B3A1-B6F9533E2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33185"/>
              </p:ext>
            </p:extLst>
          </p:nvPr>
        </p:nvGraphicFramePr>
        <p:xfrm>
          <a:off x="419554" y="1371600"/>
          <a:ext cx="5554980" cy="59353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97380">
                  <a:extLst>
                    <a:ext uri="{9D8B030D-6E8A-4147-A177-3AD203B41FA5}">
                      <a16:colId xmlns:a16="http://schemas.microsoft.com/office/drawing/2014/main" val="285109604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937376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34023000"/>
                    </a:ext>
                  </a:extLst>
                </a:gridCol>
              </a:tblGrid>
              <a:tr h="224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Voiceless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Voiced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53289"/>
                  </a:ext>
                </a:extLst>
              </a:tr>
              <a:tr h="35857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/p/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/k/ 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/s/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/t/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/f/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/ʃ/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/ʧ/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/θ/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/b/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/g/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/z/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/d/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/v/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/ʒ/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/ʤ/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/đ/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Nasal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/m/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/n/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/ŋ/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Liquid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/l/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/r/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Glottal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/h/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/w/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/j/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76480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C594ECAE-83E5-4408-B682-BFFEF0C3F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" y="805763"/>
            <a:ext cx="19221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Consonants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482F76-6E9F-43F5-B844-9636DFF4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8FB3D-8ACB-4227-82C4-0F27AD11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55C7-0A4D-4AF8-8E48-EE6F7F8BBAC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00F72F-D09E-4FA9-BEFC-7B2BBC83F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80783"/>
              </p:ext>
            </p:extLst>
          </p:nvPr>
        </p:nvGraphicFramePr>
        <p:xfrm>
          <a:off x="567196" y="1219200"/>
          <a:ext cx="5828026" cy="83345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913698">
                  <a:extLst>
                    <a:ext uri="{9D8B030D-6E8A-4147-A177-3AD203B41FA5}">
                      <a16:colId xmlns:a16="http://schemas.microsoft.com/office/drawing/2014/main" val="3719276293"/>
                    </a:ext>
                  </a:extLst>
                </a:gridCol>
                <a:gridCol w="2914328">
                  <a:extLst>
                    <a:ext uri="{9D8B030D-6E8A-4147-A177-3AD203B41FA5}">
                      <a16:colId xmlns:a16="http://schemas.microsoft.com/office/drawing/2014/main" val="3906829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Monophthongs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98" marR="68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Diphthongs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98" marR="68098" marT="0" marB="0"/>
                </a:tc>
                <a:extLst>
                  <a:ext uri="{0D108BD9-81ED-4DB2-BD59-A6C34878D82A}">
                    <a16:rowId xmlns:a16="http://schemas.microsoft.com/office/drawing/2014/main" val="461227561"/>
                  </a:ext>
                </a:extLst>
              </a:tr>
              <a:tr h="60555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/ə/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/æ/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/e/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/ɪ/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/i/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/i:/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/ʌ/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/ʊ/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/u/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/u:/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/ɒ/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/ɔ:/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/ɑ:/ 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/ɜ:/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98" marR="680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eɪ</a:t>
                      </a:r>
                      <a:r>
                        <a:rPr lang="en-US" sz="2000" dirty="0">
                          <a:effectLst/>
                        </a:rPr>
                        <a:t>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aɪ</a:t>
                      </a:r>
                      <a:r>
                        <a:rPr lang="en-US" sz="2000" dirty="0">
                          <a:effectLst/>
                        </a:rPr>
                        <a:t>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ɔɪ</a:t>
                      </a:r>
                      <a:r>
                        <a:rPr lang="en-US" sz="2000" dirty="0">
                          <a:effectLst/>
                        </a:rPr>
                        <a:t>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ʊə</a:t>
                      </a:r>
                      <a:r>
                        <a:rPr lang="en-US" sz="2000" dirty="0">
                          <a:effectLst/>
                        </a:rPr>
                        <a:t>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ɪə</a:t>
                      </a:r>
                      <a:r>
                        <a:rPr lang="en-US" sz="2000" dirty="0">
                          <a:effectLst/>
                        </a:rPr>
                        <a:t>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eə</a:t>
                      </a:r>
                      <a:r>
                        <a:rPr lang="en-US" sz="2000" dirty="0">
                          <a:effectLst/>
                        </a:rPr>
                        <a:t>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əʊ</a:t>
                      </a:r>
                      <a:r>
                        <a:rPr lang="en-US" sz="2000" dirty="0">
                          <a:effectLst/>
                        </a:rPr>
                        <a:t>/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aʊ</a:t>
                      </a:r>
                      <a:r>
                        <a:rPr lang="en-US" sz="2000" dirty="0">
                          <a:effectLst/>
                        </a:rPr>
                        <a:t>/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98" marR="68098" marT="0" marB="0"/>
                </a:tc>
                <a:extLst>
                  <a:ext uri="{0D108BD9-81ED-4DB2-BD59-A6C34878D82A}">
                    <a16:rowId xmlns:a16="http://schemas.microsoft.com/office/drawing/2014/main" val="106918218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1DC0C08-15B3-44FA-B784-2ED29EB3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7" y="454968"/>
            <a:ext cx="1098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Vowels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8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44938</TotalTime>
  <Words>3621</Words>
  <Application>Microsoft Office PowerPoint</Application>
  <PresentationFormat>A4 Paper (210x297 mm)</PresentationFormat>
  <Paragraphs>1186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Adobe Garamond Pro Bold</vt:lpstr>
      <vt:lpstr>Arno Pro Smbd SmText</vt:lpstr>
      <vt:lpstr>Zawgyi-One</vt:lpstr>
      <vt:lpstr>Arial</vt:lpstr>
      <vt:lpstr>Arial Narrow</vt:lpstr>
      <vt:lpstr>Calibri</vt:lpstr>
      <vt:lpstr>Calibri Light</vt:lpstr>
      <vt:lpstr>Wingdings</vt:lpstr>
      <vt:lpstr>Office Theme</vt:lpstr>
      <vt:lpstr>PHONETICS /fə’netɪks/</vt:lpstr>
      <vt:lpstr>Introducing Syllables</vt:lpstr>
      <vt:lpstr>How many syllables?</vt:lpstr>
      <vt:lpstr>Final Sounds</vt:lpstr>
      <vt:lpstr>Clusters</vt:lpstr>
      <vt:lpstr>3 Ways to Stress</vt:lpstr>
      <vt:lpstr>Sentence Stress</vt:lpstr>
      <vt:lpstr>PowerPoint Presentation</vt:lpstr>
      <vt:lpstr>PowerPoint Presentation</vt:lpstr>
      <vt:lpstr>Consonants</vt:lpstr>
      <vt:lpstr>Consonants (Tongue Twisters)</vt:lpstr>
      <vt:lpstr>PowerPoint Presentation</vt:lpstr>
      <vt:lpstr>PowerPoint Presentation</vt:lpstr>
      <vt:lpstr>PowerPoint Presentation</vt:lpstr>
      <vt:lpstr>Diphthongs</vt:lpstr>
      <vt:lpstr>PowerPoint Presentation</vt:lpstr>
      <vt:lpstr>/ə/</vt:lpstr>
      <vt:lpstr>/e/</vt:lpstr>
      <vt:lpstr>/i:/</vt:lpstr>
      <vt:lpstr>/ʌ/</vt:lpstr>
      <vt:lpstr>/ɔ:/</vt:lpstr>
      <vt:lpstr>/ɑ:/</vt:lpstr>
      <vt:lpstr>/eɪ/</vt:lpstr>
      <vt:lpstr>/ɔɪ/</vt:lpstr>
      <vt:lpstr>/eə/</vt:lpstr>
      <vt:lpstr>/əʊ/</vt:lpstr>
      <vt:lpstr>/ə/ /æ/ /e/ /ɪ/ /i/ /i:/ /ʌ/ /ʊ/ /u/ /u:/ /ɒ/ /ɔ:/ /ɑ:/ /ɜ:/ /eɪ/ /aɪ/ /ɔɪ/ /ʊə/ /ɪə/ /eə/ /əʊ/ /aʊ/</vt:lpstr>
      <vt:lpstr>PowerPoint Presentation</vt:lpstr>
      <vt:lpstr>More Liaison Practice (C+V)</vt:lpstr>
      <vt:lpstr>More Liaison Practice (T+YCH)</vt:lpstr>
      <vt:lpstr>Colloquial Reductions</vt:lpstr>
      <vt:lpstr>Colloquial Reductions</vt:lpstr>
      <vt:lpstr>Colloquial Reductions</vt:lpstr>
      <vt:lpstr>PowerPoint Presentation</vt:lpstr>
      <vt:lpstr>PowerPoint Presentation</vt:lpstr>
      <vt:lpstr>ough</vt:lpstr>
      <vt:lpstr>Write the phonetic scripts.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Rachel Alfred</cp:lastModifiedBy>
  <cp:revision>291</cp:revision>
  <cp:lastPrinted>2019-02-04T03:24:22Z</cp:lastPrinted>
  <dcterms:created xsi:type="dcterms:W3CDTF">2018-12-07T23:25:34Z</dcterms:created>
  <dcterms:modified xsi:type="dcterms:W3CDTF">2023-07-24T10:34:49Z</dcterms:modified>
</cp:coreProperties>
</file>