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751" r:id="rId2"/>
    <p:sldId id="756" r:id="rId3"/>
    <p:sldId id="379" r:id="rId4"/>
    <p:sldId id="380" r:id="rId5"/>
    <p:sldId id="381" r:id="rId6"/>
    <p:sldId id="382" r:id="rId7"/>
    <p:sldId id="383" r:id="rId8"/>
    <p:sldId id="384" r:id="rId9"/>
    <p:sldId id="385" r:id="rId10"/>
    <p:sldId id="758" r:id="rId11"/>
    <p:sldId id="759" r:id="rId12"/>
    <p:sldId id="760" r:id="rId13"/>
    <p:sldId id="761" r:id="rId14"/>
    <p:sldId id="762" r:id="rId15"/>
    <p:sldId id="763" r:id="rId16"/>
    <p:sldId id="764" r:id="rId17"/>
    <p:sldId id="765" r:id="rId18"/>
    <p:sldId id="766" r:id="rId19"/>
    <p:sldId id="767" r:id="rId20"/>
    <p:sldId id="768" r:id="rId21"/>
    <p:sldId id="769" r:id="rId22"/>
    <p:sldId id="386" r:id="rId23"/>
    <p:sldId id="387" r:id="rId24"/>
    <p:sldId id="757" r:id="rId25"/>
    <p:sldId id="745" r:id="rId26"/>
    <p:sldId id="280" r:id="rId27"/>
    <p:sldId id="388" r:id="rId28"/>
    <p:sldId id="389" r:id="rId29"/>
    <p:sldId id="746" r:id="rId30"/>
    <p:sldId id="390" r:id="rId31"/>
    <p:sldId id="391" r:id="rId32"/>
    <p:sldId id="392" r:id="rId33"/>
    <p:sldId id="393" r:id="rId34"/>
    <p:sldId id="394" r:id="rId35"/>
    <p:sldId id="74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E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94"/>
  </p:normalViewPr>
  <p:slideViewPr>
    <p:cSldViewPr snapToGrid="0">
      <p:cViewPr varScale="1">
        <p:scale>
          <a:sx n="91" d="100"/>
          <a:sy n="91" d="100"/>
        </p:scale>
        <p:origin x="1266" y="78"/>
      </p:cViewPr>
      <p:guideLst/>
    </p:cSldViewPr>
  </p:slideViewPr>
  <p:notesTextViewPr>
    <p:cViewPr>
      <p:scale>
        <a:sx n="1" d="1"/>
        <a:sy n="1" d="1"/>
      </p:scale>
      <p:origin x="0" y="0"/>
    </p:cViewPr>
  </p:notesTextViewPr>
  <p:sorterViewPr>
    <p:cViewPr>
      <p:scale>
        <a:sx n="125" d="100"/>
        <a:sy n="125" d="100"/>
      </p:scale>
      <p:origin x="0" y="-206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7507C-A503-4796-B9DF-7CCEEDB8D626}" type="datetimeFigureOut">
              <a:rPr lang="en-US" smtClean="0"/>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4CA12E-21A7-492A-A634-7528F5361327}" type="slidenum">
              <a:rPr lang="en-US" smtClean="0"/>
              <a:t>‹#›</a:t>
            </a:fld>
            <a:endParaRPr lang="en-US"/>
          </a:p>
        </p:txBody>
      </p:sp>
    </p:spTree>
    <p:extLst>
      <p:ext uri="{BB962C8B-B14F-4D97-AF65-F5344CB8AC3E}">
        <p14:creationId xmlns:p14="http://schemas.microsoft.com/office/powerpoint/2010/main" val="236870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4CA12E-21A7-492A-A634-7528F5361327}" type="slidenum">
              <a:rPr lang="en-US" smtClean="0"/>
              <a:t>10</a:t>
            </a:fld>
            <a:endParaRPr lang="en-US"/>
          </a:p>
        </p:txBody>
      </p:sp>
    </p:spTree>
    <p:extLst>
      <p:ext uri="{BB962C8B-B14F-4D97-AF65-F5344CB8AC3E}">
        <p14:creationId xmlns:p14="http://schemas.microsoft.com/office/powerpoint/2010/main" val="812544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Non-linear decision boundary</a:t>
            </a:r>
          </a:p>
          <a:p>
            <a:r>
              <a:rPr lang="en-US" dirty="0"/>
              <a:t>Kernel trick</a:t>
            </a:r>
          </a:p>
        </p:txBody>
      </p:sp>
      <p:sp>
        <p:nvSpPr>
          <p:cNvPr id="4" name="Slide Number Placeholder 3"/>
          <p:cNvSpPr>
            <a:spLocks noGrp="1"/>
          </p:cNvSpPr>
          <p:nvPr>
            <p:ph type="sldNum" sz="quarter" idx="5"/>
          </p:nvPr>
        </p:nvSpPr>
        <p:spPr/>
        <p:txBody>
          <a:bodyPr/>
          <a:lstStyle/>
          <a:p>
            <a:fld id="{554CA12E-21A7-492A-A634-7528F5361327}" type="slidenum">
              <a:rPr lang="en-US" smtClean="0"/>
              <a:t>22</a:t>
            </a:fld>
            <a:endParaRPr lang="en-US"/>
          </a:p>
        </p:txBody>
      </p:sp>
    </p:spTree>
    <p:extLst>
      <p:ext uri="{BB962C8B-B14F-4D97-AF65-F5344CB8AC3E}">
        <p14:creationId xmlns:p14="http://schemas.microsoft.com/office/powerpoint/2010/main" val="13358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n &lt; p?</a:t>
            </a:r>
          </a:p>
        </p:txBody>
      </p:sp>
      <p:sp>
        <p:nvSpPr>
          <p:cNvPr id="4" name="Slide Number Placeholder 3"/>
          <p:cNvSpPr>
            <a:spLocks noGrp="1"/>
          </p:cNvSpPr>
          <p:nvPr>
            <p:ph type="sldNum" sz="quarter" idx="5"/>
          </p:nvPr>
        </p:nvSpPr>
        <p:spPr/>
        <p:txBody>
          <a:bodyPr/>
          <a:lstStyle/>
          <a:p>
            <a:fld id="{554CA12E-21A7-492A-A634-7528F5361327}" type="slidenum">
              <a:rPr lang="en-US" smtClean="0"/>
              <a:t>23</a:t>
            </a:fld>
            <a:endParaRPr lang="en-US"/>
          </a:p>
        </p:txBody>
      </p:sp>
    </p:spTree>
    <p:extLst>
      <p:ext uri="{BB962C8B-B14F-4D97-AF65-F5344CB8AC3E}">
        <p14:creationId xmlns:p14="http://schemas.microsoft.com/office/powerpoint/2010/main" val="296613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A2FB-5AF9-E53F-90F4-FC316FDB8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00C38-2B4A-7B4B-45D8-866759458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CDED86-2326-DB90-56E4-FAC16F8D952D}"/>
              </a:ext>
            </a:extLst>
          </p:cNvPr>
          <p:cNvSpPr>
            <a:spLocks noGrp="1"/>
          </p:cNvSpPr>
          <p:nvPr>
            <p:ph type="dt" sz="half" idx="10"/>
          </p:nvPr>
        </p:nvSpPr>
        <p:spPr/>
        <p:txBody>
          <a:bodyPr/>
          <a:lstStyle/>
          <a:p>
            <a:fld id="{104D77CD-7919-4E84-B9AF-BFDC6E70C15A}" type="datetime1">
              <a:rPr lang="en-US" smtClean="0"/>
              <a:t>10/29/2024</a:t>
            </a:fld>
            <a:endParaRPr lang="en-US"/>
          </a:p>
        </p:txBody>
      </p:sp>
      <p:sp>
        <p:nvSpPr>
          <p:cNvPr id="5" name="Footer Placeholder 4">
            <a:extLst>
              <a:ext uri="{FF2B5EF4-FFF2-40B4-BE49-F238E27FC236}">
                <a16:creationId xmlns:a16="http://schemas.microsoft.com/office/drawing/2014/main" id="{10A28DDA-0F31-54F8-3EB2-D56E9996D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20AE5-08D9-63F4-B824-4312DB663D4F}"/>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700164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2265-1FB7-2038-8127-CEF8055E99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5F3A16-A85D-4515-49E5-9DD27A7F89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3138B-8262-F24F-16C6-082242D75492}"/>
              </a:ext>
            </a:extLst>
          </p:cNvPr>
          <p:cNvSpPr>
            <a:spLocks noGrp="1"/>
          </p:cNvSpPr>
          <p:nvPr>
            <p:ph type="dt" sz="half" idx="10"/>
          </p:nvPr>
        </p:nvSpPr>
        <p:spPr/>
        <p:txBody>
          <a:bodyPr/>
          <a:lstStyle/>
          <a:p>
            <a:fld id="{E2A1E911-EC95-4CF1-837F-38C02DBD7D5A}" type="datetime1">
              <a:rPr lang="en-US" smtClean="0"/>
              <a:t>10/29/2024</a:t>
            </a:fld>
            <a:endParaRPr lang="en-US"/>
          </a:p>
        </p:txBody>
      </p:sp>
      <p:sp>
        <p:nvSpPr>
          <p:cNvPr id="5" name="Footer Placeholder 4">
            <a:extLst>
              <a:ext uri="{FF2B5EF4-FFF2-40B4-BE49-F238E27FC236}">
                <a16:creationId xmlns:a16="http://schemas.microsoft.com/office/drawing/2014/main" id="{B4B7E463-46F1-D6AC-E99E-C2C3315C5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73F34-1CBC-D4FC-5FC1-CEC0A4D6ACE4}"/>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47475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736C6-C9FA-B909-6816-0B57A20BDB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3BEAB1-7838-60BE-88B8-510537B23A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18781-9160-7124-6337-7188C9B9B97A}"/>
              </a:ext>
            </a:extLst>
          </p:cNvPr>
          <p:cNvSpPr>
            <a:spLocks noGrp="1"/>
          </p:cNvSpPr>
          <p:nvPr>
            <p:ph type="dt" sz="half" idx="10"/>
          </p:nvPr>
        </p:nvSpPr>
        <p:spPr/>
        <p:txBody>
          <a:bodyPr/>
          <a:lstStyle/>
          <a:p>
            <a:fld id="{D168C677-27FD-411C-85E0-7127D52E38FA}" type="datetime1">
              <a:rPr lang="en-US" smtClean="0"/>
              <a:t>10/29/2024</a:t>
            </a:fld>
            <a:endParaRPr lang="en-US"/>
          </a:p>
        </p:txBody>
      </p:sp>
      <p:sp>
        <p:nvSpPr>
          <p:cNvPr id="5" name="Footer Placeholder 4">
            <a:extLst>
              <a:ext uri="{FF2B5EF4-FFF2-40B4-BE49-F238E27FC236}">
                <a16:creationId xmlns:a16="http://schemas.microsoft.com/office/drawing/2014/main" id="{4BFB5E70-1F9E-5105-A278-0F1D9711F7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8EB7EF-12CD-9F11-6238-D2D3C7104E1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52425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AD211-A8F2-7733-5E52-49106C1D7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B993E0-AD4D-F7BC-F1BF-73324719D9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4B5A81-6E7A-DF6F-8FCC-03C21D5E932B}"/>
              </a:ext>
            </a:extLst>
          </p:cNvPr>
          <p:cNvSpPr>
            <a:spLocks noGrp="1"/>
          </p:cNvSpPr>
          <p:nvPr>
            <p:ph type="dt" sz="half" idx="10"/>
          </p:nvPr>
        </p:nvSpPr>
        <p:spPr/>
        <p:txBody>
          <a:bodyPr/>
          <a:lstStyle/>
          <a:p>
            <a:fld id="{27D0272F-7470-4F64-83C5-474F67F49E04}" type="datetime1">
              <a:rPr lang="en-US" smtClean="0"/>
              <a:t>10/29/2024</a:t>
            </a:fld>
            <a:endParaRPr lang="en-US"/>
          </a:p>
        </p:txBody>
      </p:sp>
      <p:sp>
        <p:nvSpPr>
          <p:cNvPr id="5" name="Footer Placeholder 4">
            <a:extLst>
              <a:ext uri="{FF2B5EF4-FFF2-40B4-BE49-F238E27FC236}">
                <a16:creationId xmlns:a16="http://schemas.microsoft.com/office/drawing/2014/main" id="{E6C2A13F-8D1C-4381-4A04-F2493E9C2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1EF4F-08EA-6852-ABCA-DD7136092E72}"/>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1444915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964A-16DC-BC69-BD7F-90A7519FA7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331110-0E21-9D8D-86B6-B2774008D8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0781FE-1697-EE4F-9660-ECD5EAB989E5}"/>
              </a:ext>
            </a:extLst>
          </p:cNvPr>
          <p:cNvSpPr>
            <a:spLocks noGrp="1"/>
          </p:cNvSpPr>
          <p:nvPr>
            <p:ph type="dt" sz="half" idx="10"/>
          </p:nvPr>
        </p:nvSpPr>
        <p:spPr/>
        <p:txBody>
          <a:bodyPr/>
          <a:lstStyle/>
          <a:p>
            <a:fld id="{15CF9CF8-0CAC-4BE8-A7A2-5F5B7A72168F}" type="datetime1">
              <a:rPr lang="en-US" smtClean="0"/>
              <a:t>10/29/2024</a:t>
            </a:fld>
            <a:endParaRPr lang="en-US"/>
          </a:p>
        </p:txBody>
      </p:sp>
      <p:sp>
        <p:nvSpPr>
          <p:cNvPr id="5" name="Footer Placeholder 4">
            <a:extLst>
              <a:ext uri="{FF2B5EF4-FFF2-40B4-BE49-F238E27FC236}">
                <a16:creationId xmlns:a16="http://schemas.microsoft.com/office/drawing/2014/main" id="{67812872-C434-8A3A-9569-6E498D0D7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56549-C66F-C6FF-CA08-0751B4AEB461}"/>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339124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6AE2-E566-11BF-C9F8-9FF0B6D6B5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A7D38-3975-F63F-FBFF-D270F6BAE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C91EF1-F803-4AAC-7A97-F7623DCC2E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C52A51-FCB5-9003-3D1E-12308EB233B9}"/>
              </a:ext>
            </a:extLst>
          </p:cNvPr>
          <p:cNvSpPr>
            <a:spLocks noGrp="1"/>
          </p:cNvSpPr>
          <p:nvPr>
            <p:ph type="dt" sz="half" idx="10"/>
          </p:nvPr>
        </p:nvSpPr>
        <p:spPr/>
        <p:txBody>
          <a:bodyPr/>
          <a:lstStyle/>
          <a:p>
            <a:fld id="{84A6507D-6F21-4216-908F-148BB4D8DA45}" type="datetime1">
              <a:rPr lang="en-US" smtClean="0"/>
              <a:t>10/29/2024</a:t>
            </a:fld>
            <a:endParaRPr lang="en-US"/>
          </a:p>
        </p:txBody>
      </p:sp>
      <p:sp>
        <p:nvSpPr>
          <p:cNvPr id="6" name="Footer Placeholder 5">
            <a:extLst>
              <a:ext uri="{FF2B5EF4-FFF2-40B4-BE49-F238E27FC236}">
                <a16:creationId xmlns:a16="http://schemas.microsoft.com/office/drawing/2014/main" id="{AF82BA14-07C7-6F96-A157-0FF2B68DF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8E064-F729-F783-A99D-75DBD74192C5}"/>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85664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827-C95B-496C-9824-6C7158F64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391C92-2CA4-E118-31D1-AA44D91BE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BEEC34-33C7-8567-4068-4FE4C93A9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75FD0-F1AB-67AB-5437-94B0EBCA60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AABB4-8D7C-ACAE-54FD-EBAD12F187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44344-8A53-F27F-E8A6-E47B16C367DB}"/>
              </a:ext>
            </a:extLst>
          </p:cNvPr>
          <p:cNvSpPr>
            <a:spLocks noGrp="1"/>
          </p:cNvSpPr>
          <p:nvPr>
            <p:ph type="dt" sz="half" idx="10"/>
          </p:nvPr>
        </p:nvSpPr>
        <p:spPr/>
        <p:txBody>
          <a:bodyPr/>
          <a:lstStyle/>
          <a:p>
            <a:fld id="{F3CE21F9-7827-4D2F-BBEA-B5E01C088137}" type="datetime1">
              <a:rPr lang="en-US" smtClean="0"/>
              <a:t>10/29/2024</a:t>
            </a:fld>
            <a:endParaRPr lang="en-US"/>
          </a:p>
        </p:txBody>
      </p:sp>
      <p:sp>
        <p:nvSpPr>
          <p:cNvPr id="8" name="Footer Placeholder 7">
            <a:extLst>
              <a:ext uri="{FF2B5EF4-FFF2-40B4-BE49-F238E27FC236}">
                <a16:creationId xmlns:a16="http://schemas.microsoft.com/office/drawing/2014/main" id="{ED5F488E-D588-0EA4-B81E-059EA0FCD5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2088CD-D18B-3214-92DC-72938A455BE3}"/>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248801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11B49-924C-9028-5D3E-95C9607C70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34B96-6BDA-EC81-37D4-7F07F62E628C}"/>
              </a:ext>
            </a:extLst>
          </p:cNvPr>
          <p:cNvSpPr>
            <a:spLocks noGrp="1"/>
          </p:cNvSpPr>
          <p:nvPr>
            <p:ph type="dt" sz="half" idx="10"/>
          </p:nvPr>
        </p:nvSpPr>
        <p:spPr/>
        <p:txBody>
          <a:bodyPr/>
          <a:lstStyle/>
          <a:p>
            <a:fld id="{89FDAAA9-D41F-4CB5-9251-3C9A56DD34F4}" type="datetime1">
              <a:rPr lang="en-US" smtClean="0"/>
              <a:t>10/29/2024</a:t>
            </a:fld>
            <a:endParaRPr lang="en-US"/>
          </a:p>
        </p:txBody>
      </p:sp>
      <p:sp>
        <p:nvSpPr>
          <p:cNvPr id="4" name="Footer Placeholder 3">
            <a:extLst>
              <a:ext uri="{FF2B5EF4-FFF2-40B4-BE49-F238E27FC236}">
                <a16:creationId xmlns:a16="http://schemas.microsoft.com/office/drawing/2014/main" id="{80589382-E57C-17DE-7439-73732D13E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91411A-2C3F-96F6-436B-450AB2F1D8D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70690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EBE5C1-8867-8F50-AE6A-FAEFE6818D85}"/>
              </a:ext>
            </a:extLst>
          </p:cNvPr>
          <p:cNvSpPr>
            <a:spLocks noGrp="1"/>
          </p:cNvSpPr>
          <p:nvPr>
            <p:ph type="dt" sz="half" idx="10"/>
          </p:nvPr>
        </p:nvSpPr>
        <p:spPr/>
        <p:txBody>
          <a:bodyPr/>
          <a:lstStyle/>
          <a:p>
            <a:fld id="{1BBCB6C2-C925-4E13-B265-971C25C96FD4}" type="datetime1">
              <a:rPr lang="en-US" smtClean="0"/>
              <a:t>10/29/2024</a:t>
            </a:fld>
            <a:endParaRPr lang="en-US"/>
          </a:p>
        </p:txBody>
      </p:sp>
      <p:sp>
        <p:nvSpPr>
          <p:cNvPr id="3" name="Footer Placeholder 2">
            <a:extLst>
              <a:ext uri="{FF2B5EF4-FFF2-40B4-BE49-F238E27FC236}">
                <a16:creationId xmlns:a16="http://schemas.microsoft.com/office/drawing/2014/main" id="{3333C368-9E95-DB7A-480C-AD618E9032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45B094-DE3E-C49F-322F-F101C68CA80C}"/>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60220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6551-3CD1-F9A0-43DA-019FEF2C4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21E26-8EE2-388E-FF37-E5AD54681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2A8653-22AD-F709-DDEE-E388718B24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A3B78-DCA3-BD49-7F96-086CBA1EBA95}"/>
              </a:ext>
            </a:extLst>
          </p:cNvPr>
          <p:cNvSpPr>
            <a:spLocks noGrp="1"/>
          </p:cNvSpPr>
          <p:nvPr>
            <p:ph type="dt" sz="half" idx="10"/>
          </p:nvPr>
        </p:nvSpPr>
        <p:spPr/>
        <p:txBody>
          <a:bodyPr/>
          <a:lstStyle/>
          <a:p>
            <a:fld id="{B8DFDEF3-E787-4928-8E2A-4D818ED87F0E}" type="datetime1">
              <a:rPr lang="en-US" smtClean="0"/>
              <a:t>10/29/2024</a:t>
            </a:fld>
            <a:endParaRPr lang="en-US"/>
          </a:p>
        </p:txBody>
      </p:sp>
      <p:sp>
        <p:nvSpPr>
          <p:cNvPr id="6" name="Footer Placeholder 5">
            <a:extLst>
              <a:ext uri="{FF2B5EF4-FFF2-40B4-BE49-F238E27FC236}">
                <a16:creationId xmlns:a16="http://schemas.microsoft.com/office/drawing/2014/main" id="{060ECC57-90C2-00EB-68BC-0FEB7532F5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797A38-A418-B9EC-3726-9882A3036BF3}"/>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60631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870D-64EC-6D97-725B-5D07328FA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776148-DD4E-E5B4-D419-9B09CA741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D79E65-1ECD-D00A-80B2-ED80037C7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73744-A1C7-7FAB-EFD0-CB7AF2AD6117}"/>
              </a:ext>
            </a:extLst>
          </p:cNvPr>
          <p:cNvSpPr>
            <a:spLocks noGrp="1"/>
          </p:cNvSpPr>
          <p:nvPr>
            <p:ph type="dt" sz="half" idx="10"/>
          </p:nvPr>
        </p:nvSpPr>
        <p:spPr/>
        <p:txBody>
          <a:bodyPr/>
          <a:lstStyle/>
          <a:p>
            <a:fld id="{C1AF5581-BE26-4289-8CB6-7C61F3B07B0F}" type="datetime1">
              <a:rPr lang="en-US" smtClean="0"/>
              <a:t>10/29/2024</a:t>
            </a:fld>
            <a:endParaRPr lang="en-US"/>
          </a:p>
        </p:txBody>
      </p:sp>
      <p:sp>
        <p:nvSpPr>
          <p:cNvPr id="6" name="Footer Placeholder 5">
            <a:extLst>
              <a:ext uri="{FF2B5EF4-FFF2-40B4-BE49-F238E27FC236}">
                <a16:creationId xmlns:a16="http://schemas.microsoft.com/office/drawing/2014/main" id="{777F5D74-2B45-58D0-248F-82705F62A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47D207-EE78-BEF2-81D8-1EB2BCEB1D17}"/>
              </a:ext>
            </a:extLst>
          </p:cNvPr>
          <p:cNvSpPr>
            <a:spLocks noGrp="1"/>
          </p:cNvSpPr>
          <p:nvPr>
            <p:ph type="sldNum" sz="quarter" idx="12"/>
          </p:nvPr>
        </p:nvSpPr>
        <p:spPr/>
        <p:txBody>
          <a:bodyPr/>
          <a:lstStyle/>
          <a:p>
            <a:fld id="{76A60B19-F01B-4521-99EF-BED7A89139F2}" type="slidenum">
              <a:rPr lang="en-US" smtClean="0"/>
              <a:t>‹#›</a:t>
            </a:fld>
            <a:endParaRPr lang="en-US"/>
          </a:p>
        </p:txBody>
      </p:sp>
    </p:spTree>
    <p:extLst>
      <p:ext uri="{BB962C8B-B14F-4D97-AF65-F5344CB8AC3E}">
        <p14:creationId xmlns:p14="http://schemas.microsoft.com/office/powerpoint/2010/main" val="354797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B21E8-EB15-E719-FFCA-CFA69DB18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2ADCF8-D1A5-21F1-9DBA-651B2F2093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98FEC-26F5-9ECF-576E-CE1BB487D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85D76E-3887-4F61-A1A0-17880ECE475A}" type="datetime1">
              <a:rPr lang="en-US" smtClean="0"/>
              <a:t>10/29/2024</a:t>
            </a:fld>
            <a:endParaRPr lang="en-US"/>
          </a:p>
        </p:txBody>
      </p:sp>
      <p:sp>
        <p:nvSpPr>
          <p:cNvPr id="5" name="Footer Placeholder 4">
            <a:extLst>
              <a:ext uri="{FF2B5EF4-FFF2-40B4-BE49-F238E27FC236}">
                <a16:creationId xmlns:a16="http://schemas.microsoft.com/office/drawing/2014/main" id="{D6168170-78F7-706B-5ED2-A0ADD6B75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3928A7-E8DB-BE8C-A4BA-D83DC0D087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A60B19-F01B-4521-99EF-BED7A89139F2}" type="slidenum">
              <a:rPr lang="en-US" smtClean="0"/>
              <a:t>‹#›</a:t>
            </a:fld>
            <a:endParaRPr lang="en-US"/>
          </a:p>
        </p:txBody>
      </p:sp>
    </p:spTree>
    <p:extLst>
      <p:ext uri="{BB962C8B-B14F-4D97-AF65-F5344CB8AC3E}">
        <p14:creationId xmlns:p14="http://schemas.microsoft.com/office/powerpoint/2010/main" val="2817846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833EEE-818A-B7B8-604B-79E8D53DC95A}"/>
              </a:ext>
            </a:extLst>
          </p:cNvPr>
          <p:cNvSpPr>
            <a:spLocks noGrp="1"/>
          </p:cNvSpPr>
          <p:nvPr>
            <p:ph type="ctrTitle"/>
          </p:nvPr>
        </p:nvSpPr>
        <p:spPr/>
        <p:txBody>
          <a:bodyPr>
            <a:normAutofit/>
          </a:bodyPr>
          <a:lstStyle/>
          <a:p>
            <a:r>
              <a:rPr lang="en-US" sz="5400" dirty="0"/>
              <a:t>Ch. 7: Support Vector Machines</a:t>
            </a:r>
            <a:br>
              <a:rPr lang="en-US" sz="5400"/>
            </a:br>
            <a:r>
              <a:rPr lang="en-US" sz="5400"/>
              <a:t>Ch. </a:t>
            </a:r>
            <a:r>
              <a:rPr lang="en-US" sz="5400" dirty="0"/>
              <a:t>8: Decision Trees</a:t>
            </a:r>
          </a:p>
        </p:txBody>
      </p:sp>
      <p:sp>
        <p:nvSpPr>
          <p:cNvPr id="6" name="Subtitle 5">
            <a:extLst>
              <a:ext uri="{FF2B5EF4-FFF2-40B4-BE49-F238E27FC236}">
                <a16:creationId xmlns:a16="http://schemas.microsoft.com/office/drawing/2014/main" id="{91E626D8-C588-AED3-8801-DFB49751CB32}"/>
              </a:ext>
            </a:extLst>
          </p:cNvPr>
          <p:cNvSpPr>
            <a:spLocks noGrp="1"/>
          </p:cNvSpPr>
          <p:nvPr>
            <p:ph type="subTitle" idx="1"/>
          </p:nvPr>
        </p:nvSpPr>
        <p:spPr/>
        <p:txBody>
          <a:bodyPr/>
          <a:lstStyle/>
          <a:p>
            <a:r>
              <a:rPr lang="en-US" dirty="0"/>
              <a:t>EECS 4486</a:t>
            </a:r>
          </a:p>
          <a:p>
            <a:r>
              <a:rPr lang="en-US"/>
              <a:t>Fall 2024</a:t>
            </a:r>
          </a:p>
        </p:txBody>
      </p:sp>
      <p:sp>
        <p:nvSpPr>
          <p:cNvPr id="4" name="Slide Number Placeholder 3">
            <a:extLst>
              <a:ext uri="{FF2B5EF4-FFF2-40B4-BE49-F238E27FC236}">
                <a16:creationId xmlns:a16="http://schemas.microsoft.com/office/drawing/2014/main" id="{4D18F7DD-C843-DEFF-D741-21486E87A697}"/>
              </a:ext>
            </a:extLst>
          </p:cNvPr>
          <p:cNvSpPr>
            <a:spLocks noGrp="1"/>
          </p:cNvSpPr>
          <p:nvPr>
            <p:ph type="sldNum" sz="quarter" idx="12"/>
          </p:nvPr>
        </p:nvSpPr>
        <p:spPr/>
        <p:txBody>
          <a:bodyPr/>
          <a:lstStyle/>
          <a:p>
            <a:fld id="{76A60B19-F01B-4521-99EF-BED7A89139F2}" type="slidenum">
              <a:rPr lang="en-US" smtClean="0"/>
              <a:t>1</a:t>
            </a:fld>
            <a:endParaRPr lang="en-US"/>
          </a:p>
        </p:txBody>
      </p:sp>
    </p:spTree>
    <p:extLst>
      <p:ext uri="{BB962C8B-B14F-4D97-AF65-F5344CB8AC3E}">
        <p14:creationId xmlns:p14="http://schemas.microsoft.com/office/powerpoint/2010/main" val="261624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2D2B-C493-191D-ED26-6DF9CB9A8BF1}"/>
              </a:ext>
            </a:extLst>
          </p:cNvPr>
          <p:cNvSpPr>
            <a:spLocks noGrp="1"/>
          </p:cNvSpPr>
          <p:nvPr>
            <p:ph type="title"/>
          </p:nvPr>
        </p:nvSpPr>
        <p:spPr/>
        <p:txBody>
          <a:bodyPr/>
          <a:lstStyle/>
          <a:p>
            <a:r>
              <a:rPr lang="en-US" dirty="0"/>
              <a:t>Maximal margin classifier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3099F-A4DF-56CE-0218-D75C630A6FCC}"/>
                  </a:ext>
                </a:extLst>
              </p:cNvPr>
              <p:cNvSpPr>
                <a:spLocks noGrp="1"/>
              </p:cNvSpPr>
              <p:nvPr>
                <p:ph idx="1"/>
              </p:nvPr>
            </p:nvSpPr>
            <p:spPr/>
            <p:txBody>
              <a:bodyPr/>
              <a:lstStyle/>
              <a:p>
                <a:r>
                  <a:rPr lang="en-US" dirty="0"/>
                  <a:t>Let the output feature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consist of two classes, denoted by -1 and +1. Then, the maximal margin hyperplane maximizes the margin, </a:t>
                </a:r>
                <a14:m>
                  <m:oMath xmlns:m="http://schemas.openxmlformats.org/officeDocument/2006/math">
                    <m:r>
                      <a:rPr lang="en-US" b="0" i="1" smtClean="0">
                        <a:latin typeface="Cambria Math" panose="02040503050406030204" pitchFamily="18" charset="0"/>
                      </a:rPr>
                      <m:t>𝑀</m:t>
                    </m:r>
                  </m:oMath>
                </a14:m>
                <a:r>
                  <a:rPr lang="en-US" dirty="0"/>
                  <a:t>, subject to the following constraints on the hyperplane weights,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𝑝</m:t>
                        </m:r>
                      </m:sub>
                    </m:sSub>
                    <m:r>
                      <a:rPr lang="en-US" b="0" i="1" smtClean="0">
                        <a:latin typeface="Cambria Math" panose="02040503050406030204" pitchFamily="18" charset="0"/>
                      </a:rPr>
                      <m:t>)</m:t>
                    </m:r>
                  </m:oMath>
                </a14:m>
                <a:r>
                  <a:rPr lang="en-US" dirty="0"/>
                  <a:t> </a:t>
                </a:r>
              </a:p>
              <a:p>
                <a:pPr lvl="1"/>
                <a14:m>
                  <m:oMath xmlns:m="http://schemas.openxmlformats.org/officeDocument/2006/math">
                    <m:sSubSup>
                      <m:sSubSupPr>
                        <m:ctrlPr>
                          <a:rPr lang="en-US"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𝑤</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𝒘</m:t>
                        </m:r>
                      </m:e>
                      <m:sup>
                        <m:r>
                          <a:rPr lang="en-US" b="0" i="1" smtClean="0">
                            <a:latin typeface="Cambria Math" panose="02040503050406030204" pitchFamily="18" charset="0"/>
                          </a:rPr>
                          <m:t>𝑇</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&gt;0</m:t>
                    </m:r>
                  </m:oMath>
                </a14:m>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0D3099F-A4DF-56CE-0218-D75C630A6FCC}"/>
                  </a:ext>
                </a:extLst>
              </p:cNvPr>
              <p:cNvSpPr>
                <a:spLocks noGrp="1" noRot="1" noChangeAspect="1" noMove="1" noResize="1" noEditPoints="1" noAdjustHandles="1" noChangeArrowheads="1" noChangeShapeType="1" noTextEdit="1"/>
              </p:cNvSpPr>
              <p:nvPr>
                <p:ph idx="1"/>
              </p:nvPr>
            </p:nvSpPr>
            <p:spPr>
              <a:blipFill>
                <a:blip r:embed="rId3"/>
                <a:stretch>
                  <a:fillRect l="-1043" t="-2381" r="-11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758CCF1-2E48-0E5F-0E21-DECD0707CEC0}"/>
              </a:ext>
            </a:extLst>
          </p:cNvPr>
          <p:cNvSpPr>
            <a:spLocks noGrp="1"/>
          </p:cNvSpPr>
          <p:nvPr>
            <p:ph type="sldNum" sz="quarter" idx="12"/>
          </p:nvPr>
        </p:nvSpPr>
        <p:spPr/>
        <p:txBody>
          <a:bodyPr/>
          <a:lstStyle/>
          <a:p>
            <a:fld id="{76A60B19-F01B-4521-99EF-BED7A89139F2}" type="slidenum">
              <a:rPr lang="en-US" smtClean="0"/>
              <a:t>10</a:t>
            </a:fld>
            <a:endParaRPr lang="en-US"/>
          </a:p>
        </p:txBody>
      </p:sp>
    </p:spTree>
    <p:extLst>
      <p:ext uri="{BB962C8B-B14F-4D97-AF65-F5344CB8AC3E}">
        <p14:creationId xmlns:p14="http://schemas.microsoft.com/office/powerpoint/2010/main" val="73422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831A-3E0C-9C8B-BD47-5F38CE79CE65}"/>
              </a:ext>
            </a:extLst>
          </p:cNvPr>
          <p:cNvSpPr>
            <a:spLocks noGrp="1"/>
          </p:cNvSpPr>
          <p:nvPr>
            <p:ph type="title"/>
          </p:nvPr>
        </p:nvSpPr>
        <p:spPr/>
        <p:txBody>
          <a:bodyPr/>
          <a:lstStyle/>
          <a:p>
            <a:r>
              <a:rPr lang="en-US" dirty="0"/>
              <a:t>Maximal margin classifier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8485B0-5583-4933-892C-A75E305D8150}"/>
                  </a:ext>
                </a:extLst>
              </p:cNvPr>
              <p:cNvSpPr>
                <a:spLocks noGrp="1"/>
              </p:cNvSpPr>
              <p:nvPr>
                <p:ph idx="1"/>
              </p:nvPr>
            </p:nvSpPr>
            <p:spPr/>
            <p:txBody>
              <a:bodyPr>
                <a:normAutofit/>
              </a:bodyPr>
              <a:lstStyle/>
              <a:p>
                <a:r>
                  <a:rPr lang="en-US" dirty="0"/>
                  <a:t>When the sum of squared weights </a:t>
                </a:r>
                <a14:m>
                  <m:oMath xmlns:m="http://schemas.openxmlformats.org/officeDocument/2006/math">
                    <m:sSubSup>
                      <m:sSubSupPr>
                        <m:ctrlPr>
                          <a:rPr lang="en-US" i="1" smtClean="0">
                            <a:latin typeface="Cambria Math" panose="02040503050406030204" pitchFamily="18" charset="0"/>
                          </a:rPr>
                        </m:ctrlPr>
                      </m:sSubSupPr>
                      <m:e>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𝑤</m:t>
                            </m:r>
                          </m:e>
                        </m:d>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r>
                  <a:rPr lang="en-US" dirty="0"/>
                  <a:t> is set to 1 and the input features are standardized, the expression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dirty="0"/>
                  <a:t> represents the signed distance between instance </a:t>
                </a:r>
                <a:r>
                  <a:rPr lang="en-US" dirty="0" err="1"/>
                  <a:t>i</a:t>
                </a:r>
                <a:r>
                  <a:rPr lang="en-US" dirty="0"/>
                  <a:t> and the hyperplane. </a:t>
                </a:r>
              </a:p>
              <a:p>
                <a:endParaRPr lang="en-US" dirty="0"/>
              </a:p>
              <a:p>
                <a:r>
                  <a:rPr lang="en-US" dirty="0"/>
                  <a:t>Multiplying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ensures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oMath>
                </a14:m>
                <a:r>
                  <a:rPr lang="en-US" dirty="0"/>
                  <a:t>is positive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oMath>
                </a14:m>
                <a:r>
                  <a:rPr lang="en-US" dirty="0"/>
                  <a:t> and </a:t>
                </a:r>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𝒘</m:t>
                        </m:r>
                      </m:e>
                      <m:sup>
                        <m:r>
                          <a:rPr lang="en-US" i="1">
                            <a:latin typeface="Cambria Math" panose="02040503050406030204" pitchFamily="18" charset="0"/>
                          </a:rPr>
                          <m:t>𝑇</m:t>
                        </m:r>
                      </m:sup>
                    </m:sSup>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oMath>
                </a14:m>
                <a:r>
                  <a:rPr lang="en-US" dirty="0"/>
                  <a:t> will have the same sign. </a:t>
                </a:r>
              </a:p>
              <a:p>
                <a:endParaRPr lang="en-US" dirty="0"/>
              </a:p>
              <a:p>
                <a:r>
                  <a:rPr lang="en-US" dirty="0"/>
                  <a:t>Maximal margin classifiers are based on distance, so the input features should be scaled before finding the hyperplane.</a:t>
                </a:r>
              </a:p>
            </p:txBody>
          </p:sp>
        </mc:Choice>
        <mc:Fallback xmlns="">
          <p:sp>
            <p:nvSpPr>
              <p:cNvPr id="3" name="Content Placeholder 2">
                <a:extLst>
                  <a:ext uri="{FF2B5EF4-FFF2-40B4-BE49-F238E27FC236}">
                    <a16:creationId xmlns:a16="http://schemas.microsoft.com/office/drawing/2014/main" id="{218485B0-5583-4933-892C-A75E305D8150}"/>
                  </a:ext>
                </a:extLst>
              </p:cNvPr>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966B956-D558-4CE2-847A-C1D7A524BE38}"/>
              </a:ext>
            </a:extLst>
          </p:cNvPr>
          <p:cNvSpPr>
            <a:spLocks noGrp="1"/>
          </p:cNvSpPr>
          <p:nvPr>
            <p:ph type="sldNum" sz="quarter" idx="12"/>
          </p:nvPr>
        </p:nvSpPr>
        <p:spPr/>
        <p:txBody>
          <a:bodyPr/>
          <a:lstStyle/>
          <a:p>
            <a:fld id="{76A60B19-F01B-4521-99EF-BED7A89139F2}" type="slidenum">
              <a:rPr lang="en-US" smtClean="0"/>
              <a:t>11</a:t>
            </a:fld>
            <a:endParaRPr lang="en-US"/>
          </a:p>
        </p:txBody>
      </p:sp>
    </p:spTree>
    <p:extLst>
      <p:ext uri="{BB962C8B-B14F-4D97-AF65-F5344CB8AC3E}">
        <p14:creationId xmlns:p14="http://schemas.microsoft.com/office/powerpoint/2010/main" val="3306759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12A5-9BF7-CD95-BE66-7215DD9A92C0}"/>
              </a:ext>
            </a:extLst>
          </p:cNvPr>
          <p:cNvSpPr>
            <a:spLocks noGrp="1"/>
          </p:cNvSpPr>
          <p:nvPr>
            <p:ph type="title"/>
          </p:nvPr>
        </p:nvSpPr>
        <p:spPr/>
        <p:txBody>
          <a:bodyPr/>
          <a:lstStyle/>
          <a:p>
            <a:r>
              <a:rPr lang="en-US" dirty="0"/>
              <a:t>Support Vector Classifier</a:t>
            </a:r>
          </a:p>
        </p:txBody>
      </p:sp>
      <p:pic>
        <p:nvPicPr>
          <p:cNvPr id="6" name="Content Placeholder 5" descr="A graph with dots and lines&#10;&#10;Description automatically generated">
            <a:extLst>
              <a:ext uri="{FF2B5EF4-FFF2-40B4-BE49-F238E27FC236}">
                <a16:creationId xmlns:a16="http://schemas.microsoft.com/office/drawing/2014/main" id="{2C5703B7-686F-340A-9AE3-5437748B2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0B37BDD3-6A23-F2BD-A1AC-7C22E34AB695}"/>
              </a:ext>
            </a:extLst>
          </p:cNvPr>
          <p:cNvSpPr>
            <a:spLocks noGrp="1"/>
          </p:cNvSpPr>
          <p:nvPr>
            <p:ph type="sldNum" sz="quarter" idx="12"/>
          </p:nvPr>
        </p:nvSpPr>
        <p:spPr/>
        <p:txBody>
          <a:bodyPr/>
          <a:lstStyle/>
          <a:p>
            <a:fld id="{76A60B19-F01B-4521-99EF-BED7A89139F2}" type="slidenum">
              <a:rPr lang="en-US" smtClean="0"/>
              <a:t>12</a:t>
            </a:fld>
            <a:endParaRPr lang="en-US"/>
          </a:p>
        </p:txBody>
      </p:sp>
    </p:spTree>
    <p:extLst>
      <p:ext uri="{BB962C8B-B14F-4D97-AF65-F5344CB8AC3E}">
        <p14:creationId xmlns:p14="http://schemas.microsoft.com/office/powerpoint/2010/main" val="349133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AD8CC-791D-06DA-72CF-EE1822C07F8C}"/>
              </a:ext>
            </a:extLst>
          </p:cNvPr>
          <p:cNvSpPr>
            <a:spLocks noGrp="1"/>
          </p:cNvSpPr>
          <p:nvPr>
            <p:ph type="title"/>
          </p:nvPr>
        </p:nvSpPr>
        <p:spPr/>
        <p:txBody>
          <a:bodyPr/>
          <a:lstStyle/>
          <a:p>
            <a:r>
              <a:rPr lang="en-US" dirty="0"/>
              <a:t>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D05C26F9-4AA5-76B5-6ED6-CD0A039DA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1B3121AB-500D-B345-1BA2-645A1003C84E}"/>
              </a:ext>
            </a:extLst>
          </p:cNvPr>
          <p:cNvSpPr>
            <a:spLocks noGrp="1"/>
          </p:cNvSpPr>
          <p:nvPr>
            <p:ph type="sldNum" sz="quarter" idx="12"/>
          </p:nvPr>
        </p:nvSpPr>
        <p:spPr/>
        <p:txBody>
          <a:bodyPr/>
          <a:lstStyle/>
          <a:p>
            <a:fld id="{76A60B19-F01B-4521-99EF-BED7A89139F2}" type="slidenum">
              <a:rPr lang="en-US" smtClean="0"/>
              <a:t>13</a:t>
            </a:fld>
            <a:endParaRPr lang="en-US"/>
          </a:p>
        </p:txBody>
      </p:sp>
    </p:spTree>
    <p:extLst>
      <p:ext uri="{BB962C8B-B14F-4D97-AF65-F5344CB8AC3E}">
        <p14:creationId xmlns:p14="http://schemas.microsoft.com/office/powerpoint/2010/main" val="61912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9631-237A-574D-A5EA-003957E11F5F}"/>
              </a:ext>
            </a:extLst>
          </p:cNvPr>
          <p:cNvSpPr>
            <a:spLocks noGrp="1"/>
          </p:cNvSpPr>
          <p:nvPr>
            <p:ph type="title"/>
          </p:nvPr>
        </p:nvSpPr>
        <p:spPr/>
        <p:txBody>
          <a:bodyPr/>
          <a:lstStyle/>
          <a:p>
            <a:r>
              <a:rPr lang="en-US" dirty="0"/>
              <a:t>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60797F8C-A844-A5A9-33C7-ABD6EB3F24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858F496F-6D2C-CA4D-24A8-7389886A3C10}"/>
              </a:ext>
            </a:extLst>
          </p:cNvPr>
          <p:cNvSpPr>
            <a:spLocks noGrp="1"/>
          </p:cNvSpPr>
          <p:nvPr>
            <p:ph type="sldNum" sz="quarter" idx="12"/>
          </p:nvPr>
        </p:nvSpPr>
        <p:spPr/>
        <p:txBody>
          <a:bodyPr/>
          <a:lstStyle/>
          <a:p>
            <a:fld id="{76A60B19-F01B-4521-99EF-BED7A89139F2}" type="slidenum">
              <a:rPr lang="en-US" smtClean="0"/>
              <a:t>14</a:t>
            </a:fld>
            <a:endParaRPr lang="en-US"/>
          </a:p>
        </p:txBody>
      </p:sp>
    </p:spTree>
    <p:extLst>
      <p:ext uri="{BB962C8B-B14F-4D97-AF65-F5344CB8AC3E}">
        <p14:creationId xmlns:p14="http://schemas.microsoft.com/office/powerpoint/2010/main" val="114250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195A0-0531-13A5-DAA8-D4E903E2BA92}"/>
              </a:ext>
            </a:extLst>
          </p:cNvPr>
          <p:cNvSpPr>
            <a:spLocks noGrp="1"/>
          </p:cNvSpPr>
          <p:nvPr>
            <p:ph type="title"/>
          </p:nvPr>
        </p:nvSpPr>
        <p:spPr/>
        <p:txBody>
          <a:bodyPr/>
          <a:lstStyle/>
          <a:p>
            <a:r>
              <a:rPr lang="en-US" dirty="0"/>
              <a:t>Support Vector Classifier</a:t>
            </a:r>
          </a:p>
        </p:txBody>
      </p:sp>
      <p:pic>
        <p:nvPicPr>
          <p:cNvPr id="6" name="Content Placeholder 5" descr="A comparison of a diagram&#10;&#10;Description automatically generated with medium confidence">
            <a:extLst>
              <a:ext uri="{FF2B5EF4-FFF2-40B4-BE49-F238E27FC236}">
                <a16:creationId xmlns:a16="http://schemas.microsoft.com/office/drawing/2014/main" id="{A8588269-0599-FBAF-7859-281AB79A05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2077244"/>
            <a:ext cx="6972300" cy="3848100"/>
          </a:xfrm>
        </p:spPr>
      </p:pic>
      <p:sp>
        <p:nvSpPr>
          <p:cNvPr id="4" name="Slide Number Placeholder 3">
            <a:extLst>
              <a:ext uri="{FF2B5EF4-FFF2-40B4-BE49-F238E27FC236}">
                <a16:creationId xmlns:a16="http://schemas.microsoft.com/office/drawing/2014/main" id="{F48A6152-87EB-A3DA-A657-78642401F75F}"/>
              </a:ext>
            </a:extLst>
          </p:cNvPr>
          <p:cNvSpPr>
            <a:spLocks noGrp="1"/>
          </p:cNvSpPr>
          <p:nvPr>
            <p:ph type="sldNum" sz="quarter" idx="12"/>
          </p:nvPr>
        </p:nvSpPr>
        <p:spPr/>
        <p:txBody>
          <a:bodyPr/>
          <a:lstStyle/>
          <a:p>
            <a:fld id="{76A60B19-F01B-4521-99EF-BED7A89139F2}" type="slidenum">
              <a:rPr lang="en-US" smtClean="0"/>
              <a:t>15</a:t>
            </a:fld>
            <a:endParaRPr lang="en-US"/>
          </a:p>
        </p:txBody>
      </p:sp>
    </p:spTree>
    <p:extLst>
      <p:ext uri="{BB962C8B-B14F-4D97-AF65-F5344CB8AC3E}">
        <p14:creationId xmlns:p14="http://schemas.microsoft.com/office/powerpoint/2010/main" val="1482827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2A59-68BD-B388-9FFE-EC4DDC08F8CB}"/>
              </a:ext>
            </a:extLst>
          </p:cNvPr>
          <p:cNvSpPr>
            <a:spLocks noGrp="1"/>
          </p:cNvSpPr>
          <p:nvPr>
            <p:ph type="title"/>
          </p:nvPr>
        </p:nvSpPr>
        <p:spPr/>
        <p:txBody>
          <a:bodyPr/>
          <a:lstStyle/>
          <a:p>
            <a:r>
              <a:rPr lang="en-US" dirty="0"/>
              <a:t>Support Vector Classifier Equations</a:t>
            </a:r>
          </a:p>
        </p:txBody>
      </p:sp>
      <p:sp>
        <p:nvSpPr>
          <p:cNvPr id="3" name="Content Placeholder 2">
            <a:extLst>
              <a:ext uri="{FF2B5EF4-FFF2-40B4-BE49-F238E27FC236}">
                <a16:creationId xmlns:a16="http://schemas.microsoft.com/office/drawing/2014/main" id="{3A451079-6618-2ADE-327E-5110ABC43A35}"/>
              </a:ext>
            </a:extLst>
          </p:cNvPr>
          <p:cNvSpPr>
            <a:spLocks noGrp="1"/>
          </p:cNvSpPr>
          <p:nvPr>
            <p:ph idx="1"/>
          </p:nvPr>
        </p:nvSpPr>
        <p:spPr/>
        <p:txBody>
          <a:bodyPr/>
          <a:lstStyle/>
          <a:p>
            <a:r>
              <a:rPr lang="en-US" dirty="0"/>
              <a:t>Unlike the maximal margin classifier, a support vector classifier allows for some instances to fall within the margin. The support vector hyperplane relaxes the margin by allowing the margin constraint to vary for instances in the margin.</a:t>
            </a:r>
          </a:p>
          <a:p>
            <a:endParaRPr lang="en-US" dirty="0"/>
          </a:p>
          <a:p>
            <a:endParaRPr lang="en-US" dirty="0"/>
          </a:p>
        </p:txBody>
      </p:sp>
      <p:sp>
        <p:nvSpPr>
          <p:cNvPr id="4" name="Slide Number Placeholder 3">
            <a:extLst>
              <a:ext uri="{FF2B5EF4-FFF2-40B4-BE49-F238E27FC236}">
                <a16:creationId xmlns:a16="http://schemas.microsoft.com/office/drawing/2014/main" id="{5D7E5BED-A90C-67A8-E86F-FC7AE7CC0D47}"/>
              </a:ext>
            </a:extLst>
          </p:cNvPr>
          <p:cNvSpPr>
            <a:spLocks noGrp="1"/>
          </p:cNvSpPr>
          <p:nvPr>
            <p:ph type="sldNum" sz="quarter" idx="12"/>
          </p:nvPr>
        </p:nvSpPr>
        <p:spPr/>
        <p:txBody>
          <a:bodyPr/>
          <a:lstStyle/>
          <a:p>
            <a:fld id="{76A60B19-F01B-4521-99EF-BED7A89139F2}" type="slidenum">
              <a:rPr lang="en-US" smtClean="0"/>
              <a:t>16</a:t>
            </a:fld>
            <a:endParaRPr lang="en-US"/>
          </a:p>
        </p:txBody>
      </p:sp>
      <p:pic>
        <p:nvPicPr>
          <p:cNvPr id="6" name="Picture 5" descr="A math equations and formulas&#10;&#10;Description automatically generated with medium confidence">
            <a:extLst>
              <a:ext uri="{FF2B5EF4-FFF2-40B4-BE49-F238E27FC236}">
                <a16:creationId xmlns:a16="http://schemas.microsoft.com/office/drawing/2014/main" id="{630DDE98-8257-C7CD-FE78-ECC49D991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0184" y="3822618"/>
            <a:ext cx="3451631" cy="1979092"/>
          </a:xfrm>
          <a:prstGeom prst="rect">
            <a:avLst/>
          </a:prstGeom>
        </p:spPr>
      </p:pic>
    </p:spTree>
    <p:extLst>
      <p:ext uri="{BB962C8B-B14F-4D97-AF65-F5344CB8AC3E}">
        <p14:creationId xmlns:p14="http://schemas.microsoft.com/office/powerpoint/2010/main" val="3084297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62ACF-10FD-00E2-539F-612FD6D34DB1}"/>
              </a:ext>
            </a:extLst>
          </p:cNvPr>
          <p:cNvSpPr>
            <a:spLocks noGrp="1"/>
          </p:cNvSpPr>
          <p:nvPr>
            <p:ph type="title"/>
          </p:nvPr>
        </p:nvSpPr>
        <p:spPr/>
        <p:txBody>
          <a:bodyPr/>
          <a:lstStyle/>
          <a:p>
            <a:r>
              <a:rPr lang="en-US" dirty="0"/>
              <a:t>Support Vector Classifier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18043E-C213-C993-95A6-50AFC0B57ABE}"/>
                  </a:ext>
                </a:extLst>
              </p:cNvPr>
              <p:cNvSpPr>
                <a:spLocks noGrp="1"/>
              </p:cNvSpPr>
              <p:nvPr>
                <p:ph idx="1"/>
              </p:nvPr>
            </p:nvSpPr>
            <p:spPr/>
            <p:txBody>
              <a:bodyPr>
                <a:normAutofit/>
              </a:bodyPr>
              <a:lstStyle/>
              <a:p>
                <a:r>
                  <a:rPr lang="en-US" b="1" dirty="0"/>
                  <a:t>Slack variables </a:t>
                </a:r>
                <a:r>
                  <a:rPr lang="en-US" dirty="0"/>
                  <a:t>are terms in a constraint that vary from one instance to another, allowing some flexibility in the constraint. In support vector classification, the slack variables,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en-US" dirty="0"/>
                  <a:t>, allow the soft margin to change for a single instance </a:t>
                </a:r>
                <a:r>
                  <a:rPr lang="en-US" dirty="0" err="1"/>
                  <a:t>i</a:t>
                </a:r>
                <a:r>
                  <a:rPr lang="en-US" dirty="0"/>
                  <a:t>. </a:t>
                </a:r>
              </a:p>
              <a:p>
                <a:r>
                  <a:rPr lang="en-US" dirty="0"/>
                  <a:t>Instances on the wrong side of the hyperplane are misclassified, and will have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𝜉</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a:t>
                </a:r>
              </a:p>
              <a:p>
                <a:r>
                  <a:rPr lang="en-US" dirty="0"/>
                  <a:t>As the bound on the slack variables' sum </a:t>
                </a:r>
                <a14:m>
                  <m:oMath xmlns:m="http://schemas.openxmlformats.org/officeDocument/2006/math">
                    <m:r>
                      <a:rPr lang="en-US" b="0" i="1" smtClean="0">
                        <a:latin typeface="Cambria Math" panose="02040503050406030204" pitchFamily="18" charset="0"/>
                      </a:rPr>
                      <m:t>𝐸</m:t>
                    </m:r>
                  </m:oMath>
                </a14:m>
                <a:r>
                  <a:rPr lang="en-US" dirty="0"/>
                  <a:t> increases, more instances are allowed to be misclassified. </a:t>
                </a:r>
              </a:p>
              <a:p>
                <a:r>
                  <a:rPr lang="en-US" dirty="0"/>
                  <a:t>Like maximal margin classifiers, input features should be scaled before fitting the support vector classifier model.</a:t>
                </a:r>
              </a:p>
            </p:txBody>
          </p:sp>
        </mc:Choice>
        <mc:Fallback>
          <p:sp>
            <p:nvSpPr>
              <p:cNvPr id="3" name="Content Placeholder 2">
                <a:extLst>
                  <a:ext uri="{FF2B5EF4-FFF2-40B4-BE49-F238E27FC236}">
                    <a16:creationId xmlns:a16="http://schemas.microsoft.com/office/drawing/2014/main" id="{5318043E-C213-C993-95A6-50AFC0B57ABE}"/>
                  </a:ext>
                </a:extLst>
              </p:cNvPr>
              <p:cNvSpPr>
                <a:spLocks noGrp="1" noRot="1" noChangeAspect="1" noMove="1" noResize="1" noEditPoints="1" noAdjustHandles="1" noChangeArrowheads="1" noChangeShapeType="1" noTextEdit="1"/>
              </p:cNvSpPr>
              <p:nvPr>
                <p:ph idx="1"/>
              </p:nvPr>
            </p:nvSpPr>
            <p:spPr>
              <a:blipFill>
                <a:blip r:embed="rId2"/>
                <a:stretch>
                  <a:fillRect l="-1043" t="-2381" r="-1391" b="-30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FEC0315-28CE-CB7E-0844-EBF68F114ACC}"/>
              </a:ext>
            </a:extLst>
          </p:cNvPr>
          <p:cNvSpPr>
            <a:spLocks noGrp="1"/>
          </p:cNvSpPr>
          <p:nvPr>
            <p:ph type="sldNum" sz="quarter" idx="12"/>
          </p:nvPr>
        </p:nvSpPr>
        <p:spPr/>
        <p:txBody>
          <a:bodyPr/>
          <a:lstStyle/>
          <a:p>
            <a:fld id="{76A60B19-F01B-4521-99EF-BED7A89139F2}" type="slidenum">
              <a:rPr lang="en-US" smtClean="0"/>
              <a:t>17</a:t>
            </a:fld>
            <a:endParaRPr lang="en-US"/>
          </a:p>
        </p:txBody>
      </p:sp>
    </p:spTree>
    <p:extLst>
      <p:ext uri="{BB962C8B-B14F-4D97-AF65-F5344CB8AC3E}">
        <p14:creationId xmlns:p14="http://schemas.microsoft.com/office/powerpoint/2010/main" val="281285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3F6B-2977-F4E1-1246-09B6A5A19112}"/>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E774CC20-E518-E72E-CAC2-FCA8C06028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AD5E2674-510F-9E32-7A52-EA29BC5EDB76}"/>
              </a:ext>
            </a:extLst>
          </p:cNvPr>
          <p:cNvSpPr>
            <a:spLocks noGrp="1"/>
          </p:cNvSpPr>
          <p:nvPr>
            <p:ph type="sldNum" sz="quarter" idx="12"/>
          </p:nvPr>
        </p:nvSpPr>
        <p:spPr/>
        <p:txBody>
          <a:bodyPr/>
          <a:lstStyle/>
          <a:p>
            <a:fld id="{76A60B19-F01B-4521-99EF-BED7A89139F2}" type="slidenum">
              <a:rPr lang="en-US" smtClean="0"/>
              <a:t>18</a:t>
            </a:fld>
            <a:endParaRPr lang="en-US"/>
          </a:p>
        </p:txBody>
      </p:sp>
    </p:spTree>
    <p:extLst>
      <p:ext uri="{BB962C8B-B14F-4D97-AF65-F5344CB8AC3E}">
        <p14:creationId xmlns:p14="http://schemas.microsoft.com/office/powerpoint/2010/main" val="2460372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A592-0A30-61D2-9198-3BBC86CB6250}"/>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CBBAD495-7219-A085-01FE-8388D2AA98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931E9BB0-54D6-FCA4-208F-66A15CF4450D}"/>
              </a:ext>
            </a:extLst>
          </p:cNvPr>
          <p:cNvSpPr>
            <a:spLocks noGrp="1"/>
          </p:cNvSpPr>
          <p:nvPr>
            <p:ph type="sldNum" sz="quarter" idx="12"/>
          </p:nvPr>
        </p:nvSpPr>
        <p:spPr/>
        <p:txBody>
          <a:bodyPr/>
          <a:lstStyle/>
          <a:p>
            <a:fld id="{76A60B19-F01B-4521-99EF-BED7A89139F2}" type="slidenum">
              <a:rPr lang="en-US" smtClean="0"/>
              <a:t>19</a:t>
            </a:fld>
            <a:endParaRPr lang="en-US"/>
          </a:p>
        </p:txBody>
      </p:sp>
    </p:spTree>
    <p:extLst>
      <p:ext uri="{BB962C8B-B14F-4D97-AF65-F5344CB8AC3E}">
        <p14:creationId xmlns:p14="http://schemas.microsoft.com/office/powerpoint/2010/main" val="195712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DAF99F-47A3-7E29-188B-D7B6FD9C5C23}"/>
              </a:ext>
            </a:extLst>
          </p:cNvPr>
          <p:cNvSpPr>
            <a:spLocks noGrp="1"/>
          </p:cNvSpPr>
          <p:nvPr>
            <p:ph type="ctrTitle"/>
          </p:nvPr>
        </p:nvSpPr>
        <p:spPr/>
        <p:txBody>
          <a:bodyPr>
            <a:normAutofit/>
          </a:bodyPr>
          <a:lstStyle/>
          <a:p>
            <a:r>
              <a:rPr lang="en-US" sz="5400" dirty="0"/>
              <a:t>Support Vector Machines</a:t>
            </a:r>
          </a:p>
        </p:txBody>
      </p:sp>
      <p:sp>
        <p:nvSpPr>
          <p:cNvPr id="8" name="Subtitle 7">
            <a:extLst>
              <a:ext uri="{FF2B5EF4-FFF2-40B4-BE49-F238E27FC236}">
                <a16:creationId xmlns:a16="http://schemas.microsoft.com/office/drawing/2014/main" id="{5D86288E-EC59-B1F8-AAD7-01381CF635EF}"/>
              </a:ext>
            </a:extLst>
          </p:cNvPr>
          <p:cNvSpPr>
            <a:spLocks noGrp="1"/>
          </p:cNvSpPr>
          <p:nvPr>
            <p:ph type="subTitle" idx="1"/>
          </p:nvPr>
        </p:nvSpPr>
        <p:spPr/>
        <p:txBody>
          <a:bodyPr>
            <a:normAutofit/>
          </a:bodyPr>
          <a:lstStyle/>
          <a:p>
            <a:r>
              <a:rPr lang="en-US" sz="3600" dirty="0"/>
              <a:t>Support Vector Classifiers (7.1)</a:t>
            </a:r>
          </a:p>
        </p:txBody>
      </p:sp>
      <p:sp>
        <p:nvSpPr>
          <p:cNvPr id="4" name="Slide Number Placeholder 3">
            <a:extLst>
              <a:ext uri="{FF2B5EF4-FFF2-40B4-BE49-F238E27FC236}">
                <a16:creationId xmlns:a16="http://schemas.microsoft.com/office/drawing/2014/main" id="{5A15BEC9-1525-22A9-3495-5DE7A0E91D23}"/>
              </a:ext>
            </a:extLst>
          </p:cNvPr>
          <p:cNvSpPr>
            <a:spLocks noGrp="1"/>
          </p:cNvSpPr>
          <p:nvPr>
            <p:ph type="sldNum" sz="quarter" idx="12"/>
          </p:nvPr>
        </p:nvSpPr>
        <p:spPr/>
        <p:txBody>
          <a:bodyPr/>
          <a:lstStyle/>
          <a:p>
            <a:fld id="{76A60B19-F01B-4521-99EF-BED7A89139F2}" type="slidenum">
              <a:rPr lang="en-US" smtClean="0"/>
              <a:t>2</a:t>
            </a:fld>
            <a:endParaRPr lang="en-US"/>
          </a:p>
        </p:txBody>
      </p:sp>
    </p:spTree>
    <p:extLst>
      <p:ext uri="{BB962C8B-B14F-4D97-AF65-F5344CB8AC3E}">
        <p14:creationId xmlns:p14="http://schemas.microsoft.com/office/powerpoint/2010/main" val="144708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1993-BC68-AE06-2A42-09CB800ECD07}"/>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2C372A68-8F63-6AE0-2746-5C9E94D46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876A66A7-2492-929A-2E91-82B737A9246E}"/>
              </a:ext>
            </a:extLst>
          </p:cNvPr>
          <p:cNvSpPr>
            <a:spLocks noGrp="1"/>
          </p:cNvSpPr>
          <p:nvPr>
            <p:ph type="sldNum" sz="quarter" idx="12"/>
          </p:nvPr>
        </p:nvSpPr>
        <p:spPr/>
        <p:txBody>
          <a:bodyPr/>
          <a:lstStyle/>
          <a:p>
            <a:fld id="{76A60B19-F01B-4521-99EF-BED7A89139F2}" type="slidenum">
              <a:rPr lang="en-US" smtClean="0"/>
              <a:t>20</a:t>
            </a:fld>
            <a:endParaRPr lang="en-US"/>
          </a:p>
        </p:txBody>
      </p:sp>
    </p:spTree>
    <p:extLst>
      <p:ext uri="{BB962C8B-B14F-4D97-AF65-F5344CB8AC3E}">
        <p14:creationId xmlns:p14="http://schemas.microsoft.com/office/powerpoint/2010/main" val="148133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FB2E-8CCB-7C59-4692-EA30E01007C0}"/>
              </a:ext>
            </a:extLst>
          </p:cNvPr>
          <p:cNvSpPr>
            <a:spLocks noGrp="1"/>
          </p:cNvSpPr>
          <p:nvPr>
            <p:ph type="title"/>
          </p:nvPr>
        </p:nvSpPr>
        <p:spPr/>
        <p:txBody>
          <a:bodyPr/>
          <a:lstStyle/>
          <a:p>
            <a:r>
              <a:rPr lang="en-US" dirty="0"/>
              <a:t>Effect of E on the support vector classifier</a:t>
            </a:r>
          </a:p>
        </p:txBody>
      </p:sp>
      <p:pic>
        <p:nvPicPr>
          <p:cNvPr id="6" name="Content Placeholder 5" descr="A screenshot of a graph&#10;&#10;Description automatically generated">
            <a:extLst>
              <a:ext uri="{FF2B5EF4-FFF2-40B4-BE49-F238E27FC236}">
                <a16:creationId xmlns:a16="http://schemas.microsoft.com/office/drawing/2014/main" id="{BBB9127A-C474-B3A4-FFB1-E9507D8A3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6550" y="2153444"/>
            <a:ext cx="6438900" cy="3695700"/>
          </a:xfrm>
        </p:spPr>
      </p:pic>
      <p:sp>
        <p:nvSpPr>
          <p:cNvPr id="4" name="Slide Number Placeholder 3">
            <a:extLst>
              <a:ext uri="{FF2B5EF4-FFF2-40B4-BE49-F238E27FC236}">
                <a16:creationId xmlns:a16="http://schemas.microsoft.com/office/drawing/2014/main" id="{05C2F79D-375D-F9B6-21F1-DFE0516B3824}"/>
              </a:ext>
            </a:extLst>
          </p:cNvPr>
          <p:cNvSpPr>
            <a:spLocks noGrp="1"/>
          </p:cNvSpPr>
          <p:nvPr>
            <p:ph type="sldNum" sz="quarter" idx="12"/>
          </p:nvPr>
        </p:nvSpPr>
        <p:spPr/>
        <p:txBody>
          <a:bodyPr/>
          <a:lstStyle/>
          <a:p>
            <a:fld id="{76A60B19-F01B-4521-99EF-BED7A89139F2}" type="slidenum">
              <a:rPr lang="en-US" smtClean="0"/>
              <a:t>21</a:t>
            </a:fld>
            <a:endParaRPr lang="en-US"/>
          </a:p>
        </p:txBody>
      </p:sp>
    </p:spTree>
    <p:extLst>
      <p:ext uri="{BB962C8B-B14F-4D97-AF65-F5344CB8AC3E}">
        <p14:creationId xmlns:p14="http://schemas.microsoft.com/office/powerpoint/2010/main" val="4187539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4485-7B4D-D096-0D51-48B8C1C6B200}"/>
              </a:ext>
            </a:extLst>
          </p:cNvPr>
          <p:cNvSpPr>
            <a:spLocks noGrp="1"/>
          </p:cNvSpPr>
          <p:nvPr>
            <p:ph type="title"/>
          </p:nvPr>
        </p:nvSpPr>
        <p:spPr/>
        <p:txBody>
          <a:bodyPr/>
          <a:lstStyle/>
          <a:p>
            <a:r>
              <a:rPr lang="en-US" dirty="0"/>
              <a:t>Advantages and Disadvantages of SVM</a:t>
            </a:r>
          </a:p>
        </p:txBody>
      </p:sp>
      <p:sp>
        <p:nvSpPr>
          <p:cNvPr id="3" name="Content Placeholder 2">
            <a:extLst>
              <a:ext uri="{FF2B5EF4-FFF2-40B4-BE49-F238E27FC236}">
                <a16:creationId xmlns:a16="http://schemas.microsoft.com/office/drawing/2014/main" id="{BEC66265-C905-568E-909F-FB0D6439A577}"/>
              </a:ext>
            </a:extLst>
          </p:cNvPr>
          <p:cNvSpPr>
            <a:spLocks noGrp="1"/>
          </p:cNvSpPr>
          <p:nvPr>
            <p:ph idx="1"/>
          </p:nvPr>
        </p:nvSpPr>
        <p:spPr/>
        <p:txBody>
          <a:bodyPr/>
          <a:lstStyle/>
          <a:p>
            <a:r>
              <a:rPr lang="en-US" dirty="0"/>
              <a:t>Support vector classifiers are flexible models and </a:t>
            </a:r>
            <a:r>
              <a:rPr lang="en-US" dirty="0">
                <a:solidFill>
                  <a:schemeClr val="accent4"/>
                </a:solidFill>
              </a:rPr>
              <a:t>can be extended to more than one class using a one vs. the rest approach</a:t>
            </a:r>
            <a:r>
              <a:rPr lang="en-US" dirty="0"/>
              <a:t>.</a:t>
            </a:r>
          </a:p>
          <a:p>
            <a:pPr lvl="1"/>
            <a:r>
              <a:rPr lang="en-US" dirty="0"/>
              <a:t>One vs. the rest classification fits a model </a:t>
            </a:r>
            <a:r>
              <a:rPr lang="en-US" b="1" i="1" dirty="0"/>
              <a:t>c</a:t>
            </a:r>
            <a:r>
              <a:rPr lang="en-US" dirty="0"/>
              <a:t> times using a dummy variable for each of the output feature’s </a:t>
            </a:r>
            <a:r>
              <a:rPr lang="en-US" b="1" i="1" dirty="0"/>
              <a:t>c</a:t>
            </a:r>
            <a:r>
              <a:rPr lang="en-US" dirty="0"/>
              <a:t> classes.</a:t>
            </a:r>
          </a:p>
          <a:p>
            <a:r>
              <a:rPr lang="en-US" dirty="0"/>
              <a:t>Support vector classifiers </a:t>
            </a:r>
            <a:r>
              <a:rPr lang="en-US" dirty="0">
                <a:solidFill>
                  <a:schemeClr val="accent4"/>
                </a:solidFill>
              </a:rPr>
              <a:t>can also be modified to use a nonlinear decision boundary</a:t>
            </a:r>
            <a:r>
              <a:rPr lang="en-US" dirty="0"/>
              <a:t>, which may improve overall performance.</a:t>
            </a:r>
          </a:p>
        </p:txBody>
      </p:sp>
      <p:sp>
        <p:nvSpPr>
          <p:cNvPr id="4" name="Slide Number Placeholder 3">
            <a:extLst>
              <a:ext uri="{FF2B5EF4-FFF2-40B4-BE49-F238E27FC236}">
                <a16:creationId xmlns:a16="http://schemas.microsoft.com/office/drawing/2014/main" id="{0AB4DEDC-A32A-45FB-A1F4-70C445C3D1A3}"/>
              </a:ext>
            </a:extLst>
          </p:cNvPr>
          <p:cNvSpPr>
            <a:spLocks noGrp="1"/>
          </p:cNvSpPr>
          <p:nvPr>
            <p:ph type="sldNum" sz="quarter" idx="12"/>
          </p:nvPr>
        </p:nvSpPr>
        <p:spPr/>
        <p:txBody>
          <a:bodyPr/>
          <a:lstStyle/>
          <a:p>
            <a:fld id="{76A60B19-F01B-4521-99EF-BED7A89139F2}" type="slidenum">
              <a:rPr lang="en-US" smtClean="0"/>
              <a:t>22</a:t>
            </a:fld>
            <a:endParaRPr lang="en-US"/>
          </a:p>
        </p:txBody>
      </p:sp>
    </p:spTree>
    <p:extLst>
      <p:ext uri="{BB962C8B-B14F-4D97-AF65-F5344CB8AC3E}">
        <p14:creationId xmlns:p14="http://schemas.microsoft.com/office/powerpoint/2010/main" val="241279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E1AA-B727-0A9C-9792-A89A8C2352D4}"/>
              </a:ext>
            </a:extLst>
          </p:cNvPr>
          <p:cNvSpPr>
            <a:spLocks noGrp="1"/>
          </p:cNvSpPr>
          <p:nvPr>
            <p:ph type="title"/>
          </p:nvPr>
        </p:nvSpPr>
        <p:spPr/>
        <p:txBody>
          <a:bodyPr/>
          <a:lstStyle/>
          <a:p>
            <a:r>
              <a:rPr lang="en-US" dirty="0"/>
              <a:t>Advantages and Disadvantages of SVM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8053F1-A5A3-A558-C815-3FA9A28B74C3}"/>
                  </a:ext>
                </a:extLst>
              </p:cNvPr>
              <p:cNvSpPr>
                <a:spLocks noGrp="1"/>
              </p:cNvSpPr>
              <p:nvPr>
                <p:ph idx="1"/>
              </p:nvPr>
            </p:nvSpPr>
            <p:spPr/>
            <p:txBody>
              <a:bodyPr>
                <a:normAutofit/>
              </a:bodyPr>
              <a:lstStyle/>
              <a:p>
                <a:r>
                  <a:rPr lang="en-US" dirty="0"/>
                  <a:t>Since support vector classifiers categorize instances based on their position relative to the hyperplane, support vector classifiers </a:t>
                </a:r>
                <a:r>
                  <a:rPr lang="en-US" dirty="0">
                    <a:solidFill>
                      <a:schemeClr val="accent4"/>
                    </a:solidFill>
                  </a:rPr>
                  <a:t>do not provide a probability of class membership</a:t>
                </a:r>
                <a:r>
                  <a:rPr lang="en-US" dirty="0"/>
                  <a:t>. </a:t>
                </a:r>
              </a:p>
              <a:p>
                <a:pPr lvl="1"/>
                <a:r>
                  <a:rPr lang="en-US" dirty="0"/>
                  <a:t>However, confidence scores or distance to the margin may be used to quantify uncertainty instead. </a:t>
                </a:r>
              </a:p>
              <a:p>
                <a:pPr lvl="1"/>
                <a:r>
                  <a:rPr lang="en-US" dirty="0"/>
                  <a:t>Ex: Instances within the margin may have more uncertainty in their classification than instances beyond the margin. </a:t>
                </a:r>
              </a:p>
              <a:p>
                <a:r>
                  <a:rPr lang="en-US" dirty="0"/>
                  <a:t>Other classifiers are more computationally efficient for large datasets, or data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&lt;</m:t>
                    </m:r>
                    <m:r>
                      <a:rPr lang="en-US" b="0" i="1" smtClean="0">
                        <a:latin typeface="Cambria Math" panose="02040503050406030204" pitchFamily="18" charset="0"/>
                      </a:rPr>
                      <m:t>𝑝</m:t>
                    </m:r>
                  </m:oMath>
                </a14:m>
                <a:r>
                  <a:rPr lang="en-US" dirty="0"/>
                  <a:t>.</a:t>
                </a:r>
              </a:p>
              <a:p>
                <a:pPr lvl="1"/>
                <a14:m>
                  <m:oMath xmlns:m="http://schemas.openxmlformats.org/officeDocument/2006/math">
                    <m:r>
                      <a:rPr lang="en-US" b="0" i="1" smtClean="0">
                        <a:latin typeface="Cambria Math" panose="02040503050406030204" pitchFamily="18" charset="0"/>
                      </a:rPr>
                      <m:t>𝑛</m:t>
                    </m:r>
                  </m:oMath>
                </a14:m>
                <a:r>
                  <a:rPr lang="en-US" dirty="0"/>
                  <a:t> is the number of sample and </a:t>
                </a:r>
                <a14:m>
                  <m:oMath xmlns:m="http://schemas.openxmlformats.org/officeDocument/2006/math">
                    <m:r>
                      <a:rPr lang="en-US" b="0" i="1" smtClean="0">
                        <a:latin typeface="Cambria Math" panose="02040503050406030204" pitchFamily="18" charset="0"/>
                      </a:rPr>
                      <m:t>𝑝</m:t>
                    </m:r>
                  </m:oMath>
                </a14:m>
                <a:r>
                  <a:rPr lang="en-US" dirty="0"/>
                  <a:t> is the number of features.</a:t>
                </a:r>
              </a:p>
            </p:txBody>
          </p:sp>
        </mc:Choice>
        <mc:Fallback xmlns="">
          <p:sp>
            <p:nvSpPr>
              <p:cNvPr id="3" name="Content Placeholder 2">
                <a:extLst>
                  <a:ext uri="{FF2B5EF4-FFF2-40B4-BE49-F238E27FC236}">
                    <a16:creationId xmlns:a16="http://schemas.microsoft.com/office/drawing/2014/main" id="{738053F1-A5A3-A558-C815-3FA9A28B74C3}"/>
                  </a:ext>
                </a:extLst>
              </p:cNvPr>
              <p:cNvSpPr>
                <a:spLocks noGrp="1" noRot="1" noChangeAspect="1" noMove="1" noResize="1" noEditPoints="1" noAdjustHandles="1" noChangeArrowheads="1" noChangeShapeType="1" noTextEdit="1"/>
              </p:cNvSpPr>
              <p:nvPr>
                <p:ph idx="1"/>
              </p:nvPr>
            </p:nvSpPr>
            <p:spPr>
              <a:blipFill>
                <a:blip r:embed="rId3"/>
                <a:stretch>
                  <a:fillRect l="-1043" t="-2381" r="-8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ED09712-36FE-D58A-7E3B-03B060818916}"/>
              </a:ext>
            </a:extLst>
          </p:cNvPr>
          <p:cNvSpPr>
            <a:spLocks noGrp="1"/>
          </p:cNvSpPr>
          <p:nvPr>
            <p:ph type="sldNum" sz="quarter" idx="12"/>
          </p:nvPr>
        </p:nvSpPr>
        <p:spPr/>
        <p:txBody>
          <a:bodyPr/>
          <a:lstStyle/>
          <a:p>
            <a:fld id="{76A60B19-F01B-4521-99EF-BED7A89139F2}" type="slidenum">
              <a:rPr lang="en-US" smtClean="0"/>
              <a:t>23</a:t>
            </a:fld>
            <a:endParaRPr lang="en-US"/>
          </a:p>
        </p:txBody>
      </p:sp>
    </p:spTree>
    <p:extLst>
      <p:ext uri="{BB962C8B-B14F-4D97-AF65-F5344CB8AC3E}">
        <p14:creationId xmlns:p14="http://schemas.microsoft.com/office/powerpoint/2010/main" val="2108838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BCDE-6EBC-3699-D569-D3743C9EA61F}"/>
              </a:ext>
            </a:extLst>
          </p:cNvPr>
          <p:cNvSpPr>
            <a:spLocks noGrp="1"/>
          </p:cNvSpPr>
          <p:nvPr>
            <p:ph type="ctrTitle"/>
          </p:nvPr>
        </p:nvSpPr>
        <p:spPr/>
        <p:txBody>
          <a:bodyPr/>
          <a:lstStyle/>
          <a:p>
            <a:r>
              <a:rPr lang="en-US" dirty="0"/>
              <a:t>Decision Trees</a:t>
            </a:r>
          </a:p>
        </p:txBody>
      </p:sp>
      <p:sp>
        <p:nvSpPr>
          <p:cNvPr id="3" name="Subtitle 2">
            <a:extLst>
              <a:ext uri="{FF2B5EF4-FFF2-40B4-BE49-F238E27FC236}">
                <a16:creationId xmlns:a16="http://schemas.microsoft.com/office/drawing/2014/main" id="{B98AF302-7711-EEA2-F301-B7C075BB3B38}"/>
              </a:ext>
            </a:extLst>
          </p:cNvPr>
          <p:cNvSpPr>
            <a:spLocks noGrp="1"/>
          </p:cNvSpPr>
          <p:nvPr>
            <p:ph type="subTitle" idx="1"/>
          </p:nvPr>
        </p:nvSpPr>
        <p:spPr/>
        <p:txBody>
          <a:bodyPr/>
          <a:lstStyle/>
          <a:p>
            <a:r>
              <a:rPr lang="en-US" sz="3600" dirty="0"/>
              <a:t>Decision Trees for Classification (8.1)</a:t>
            </a:r>
          </a:p>
          <a:p>
            <a:endParaRPr lang="en-US" dirty="0"/>
          </a:p>
        </p:txBody>
      </p:sp>
    </p:spTree>
    <p:extLst>
      <p:ext uri="{BB962C8B-B14F-4D97-AF65-F5344CB8AC3E}">
        <p14:creationId xmlns:p14="http://schemas.microsoft.com/office/powerpoint/2010/main" val="193507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3F55-DDC2-E52A-11F6-B548974C4225}"/>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D5834BC5-223F-34D3-8927-2A1941AF2149}"/>
              </a:ext>
            </a:extLst>
          </p:cNvPr>
          <p:cNvSpPr>
            <a:spLocks noGrp="1"/>
          </p:cNvSpPr>
          <p:nvPr>
            <p:ph idx="1"/>
          </p:nvPr>
        </p:nvSpPr>
        <p:spPr/>
        <p:txBody>
          <a:bodyPr>
            <a:normAutofit fontScale="92500" lnSpcReduction="10000"/>
          </a:bodyPr>
          <a:lstStyle/>
          <a:p>
            <a:r>
              <a:rPr lang="en-US" dirty="0"/>
              <a:t>A </a:t>
            </a:r>
            <a:r>
              <a:rPr lang="en-US" b="1" dirty="0"/>
              <a:t>tree</a:t>
            </a:r>
            <a:r>
              <a:rPr lang="en-US" dirty="0"/>
              <a:t> is a hierarchical structure with no loops made up of two objects: nodes and edges.</a:t>
            </a:r>
          </a:p>
          <a:p>
            <a:pPr lvl="1"/>
            <a:r>
              <a:rPr lang="en-US" dirty="0"/>
              <a:t>An </a:t>
            </a:r>
            <a:r>
              <a:rPr lang="en-US" b="1" dirty="0"/>
              <a:t>edge</a:t>
            </a:r>
            <a:r>
              <a:rPr lang="en-US" dirty="0"/>
              <a:t> is a directed link from a parent node to a child node. Most nodes in a tree have one parent node and multiple child nodes.</a:t>
            </a:r>
          </a:p>
          <a:p>
            <a:pPr lvl="1"/>
            <a:r>
              <a:rPr lang="en-US" dirty="0"/>
              <a:t>The </a:t>
            </a:r>
            <a:r>
              <a:rPr lang="en-US" b="1" dirty="0"/>
              <a:t>root</a:t>
            </a:r>
            <a:r>
              <a:rPr lang="en-US" dirty="0"/>
              <a:t> node is the node with no parent node.</a:t>
            </a:r>
          </a:p>
          <a:p>
            <a:pPr lvl="1"/>
            <a:r>
              <a:rPr lang="en-US" dirty="0"/>
              <a:t>A </a:t>
            </a:r>
            <a:r>
              <a:rPr lang="en-US" b="1" dirty="0"/>
              <a:t>leaf</a:t>
            </a:r>
            <a:r>
              <a:rPr lang="en-US" dirty="0"/>
              <a:t> is a node that has no outgoing edges to child nodes.</a:t>
            </a:r>
          </a:p>
          <a:p>
            <a:pPr lvl="1"/>
            <a:r>
              <a:rPr lang="en-US" dirty="0"/>
              <a:t>The </a:t>
            </a:r>
            <a:r>
              <a:rPr lang="en-US" b="1" dirty="0"/>
              <a:t>depth</a:t>
            </a:r>
            <a:r>
              <a:rPr lang="en-US" dirty="0"/>
              <a:t> of a node is the number of edges that must be followed to reach that node from the root node.</a:t>
            </a:r>
          </a:p>
          <a:p>
            <a:r>
              <a:rPr lang="en-US" dirty="0"/>
              <a:t>A </a:t>
            </a:r>
            <a:r>
              <a:rPr lang="en-US" b="1" dirty="0"/>
              <a:t>decision tree </a:t>
            </a:r>
            <a:r>
              <a:rPr lang="en-US" dirty="0"/>
              <a:t>is a tree where each parent node has a question that determines the edge that should be taken from that node. </a:t>
            </a:r>
          </a:p>
          <a:p>
            <a:pPr lvl="1"/>
            <a:r>
              <a:rPr lang="en-US" dirty="0"/>
              <a:t>The nodes in a decision tree are called decision nodes. </a:t>
            </a:r>
          </a:p>
          <a:p>
            <a:pPr lvl="1"/>
            <a:r>
              <a:rPr lang="en-US" dirty="0"/>
              <a:t>In a decision tree, the leaves communicate the decision that results from the questions answered from the root node to the leaf.</a:t>
            </a:r>
          </a:p>
        </p:txBody>
      </p:sp>
      <p:sp>
        <p:nvSpPr>
          <p:cNvPr id="4" name="Slide Number Placeholder 3">
            <a:extLst>
              <a:ext uri="{FF2B5EF4-FFF2-40B4-BE49-F238E27FC236}">
                <a16:creationId xmlns:a16="http://schemas.microsoft.com/office/drawing/2014/main" id="{67095614-181A-551B-BF2C-BFD082D87411}"/>
              </a:ext>
            </a:extLst>
          </p:cNvPr>
          <p:cNvSpPr>
            <a:spLocks noGrp="1"/>
          </p:cNvSpPr>
          <p:nvPr>
            <p:ph type="sldNum" sz="quarter" idx="12"/>
          </p:nvPr>
        </p:nvSpPr>
        <p:spPr/>
        <p:txBody>
          <a:bodyPr/>
          <a:lstStyle/>
          <a:p>
            <a:fld id="{76A60B19-F01B-4521-99EF-BED7A89139F2}" type="slidenum">
              <a:rPr lang="en-US" smtClean="0"/>
              <a:t>25</a:t>
            </a:fld>
            <a:endParaRPr lang="en-US"/>
          </a:p>
        </p:txBody>
      </p:sp>
    </p:spTree>
    <p:extLst>
      <p:ext uri="{BB962C8B-B14F-4D97-AF65-F5344CB8AC3E}">
        <p14:creationId xmlns:p14="http://schemas.microsoft.com/office/powerpoint/2010/main" val="2963925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0792-3CB7-D967-086A-CAE699009A1E}"/>
              </a:ext>
            </a:extLst>
          </p:cNvPr>
          <p:cNvSpPr>
            <a:spLocks noGrp="1"/>
          </p:cNvSpPr>
          <p:nvPr>
            <p:ph type="title"/>
          </p:nvPr>
        </p:nvSpPr>
        <p:spPr/>
        <p:txBody>
          <a:bodyPr/>
          <a:lstStyle/>
          <a:p>
            <a:r>
              <a:rPr lang="en-US" dirty="0"/>
              <a:t>Using a decision tree to identify coffee species</a:t>
            </a:r>
          </a:p>
        </p:txBody>
      </p:sp>
      <p:pic>
        <p:nvPicPr>
          <p:cNvPr id="6" name="Content Placeholder 5" descr="A diagram of a tree&#10;&#10;Description automatically generated">
            <a:extLst>
              <a:ext uri="{FF2B5EF4-FFF2-40B4-BE49-F238E27FC236}">
                <a16:creationId xmlns:a16="http://schemas.microsoft.com/office/drawing/2014/main" id="{84CA4A89-1A3F-2E7D-B7F6-74ECD6AE3A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291FBC0B-CAEA-18B8-98E6-99F950EB1358}"/>
              </a:ext>
            </a:extLst>
          </p:cNvPr>
          <p:cNvSpPr>
            <a:spLocks noGrp="1"/>
          </p:cNvSpPr>
          <p:nvPr>
            <p:ph type="sldNum" sz="quarter" idx="12"/>
          </p:nvPr>
        </p:nvSpPr>
        <p:spPr/>
        <p:txBody>
          <a:bodyPr/>
          <a:lstStyle/>
          <a:p>
            <a:fld id="{76A60B19-F01B-4521-99EF-BED7A89139F2}" type="slidenum">
              <a:rPr lang="en-US" smtClean="0"/>
              <a:t>26</a:t>
            </a:fld>
            <a:endParaRPr lang="en-US"/>
          </a:p>
        </p:txBody>
      </p:sp>
    </p:spTree>
    <p:extLst>
      <p:ext uri="{BB962C8B-B14F-4D97-AF65-F5344CB8AC3E}">
        <p14:creationId xmlns:p14="http://schemas.microsoft.com/office/powerpoint/2010/main" val="3880312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F2D5-30EA-25EF-4D96-B7A025EB8B89}"/>
              </a:ext>
            </a:extLst>
          </p:cNvPr>
          <p:cNvSpPr>
            <a:spLocks noGrp="1"/>
          </p:cNvSpPr>
          <p:nvPr>
            <p:ph type="title"/>
          </p:nvPr>
        </p:nvSpPr>
        <p:spPr/>
        <p:txBody>
          <a:bodyPr/>
          <a:lstStyle/>
          <a:p>
            <a:r>
              <a:rPr lang="en-US" dirty="0"/>
              <a:t>Using a decision tree to identify coffee species</a:t>
            </a:r>
          </a:p>
        </p:txBody>
      </p:sp>
      <p:pic>
        <p:nvPicPr>
          <p:cNvPr id="6" name="Content Placeholder 5" descr="A diagram of a plant&#10;&#10;Description automatically generated">
            <a:extLst>
              <a:ext uri="{FF2B5EF4-FFF2-40B4-BE49-F238E27FC236}">
                <a16:creationId xmlns:a16="http://schemas.microsoft.com/office/drawing/2014/main" id="{B12AB907-BE38-8573-0EA5-1EBE7A3D1D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436A4A61-EFC9-28B3-2305-EADE2CF82AF8}"/>
              </a:ext>
            </a:extLst>
          </p:cNvPr>
          <p:cNvSpPr>
            <a:spLocks noGrp="1"/>
          </p:cNvSpPr>
          <p:nvPr>
            <p:ph type="sldNum" sz="quarter" idx="12"/>
          </p:nvPr>
        </p:nvSpPr>
        <p:spPr/>
        <p:txBody>
          <a:bodyPr/>
          <a:lstStyle/>
          <a:p>
            <a:fld id="{76A60B19-F01B-4521-99EF-BED7A89139F2}" type="slidenum">
              <a:rPr lang="en-US" smtClean="0"/>
              <a:t>27</a:t>
            </a:fld>
            <a:endParaRPr lang="en-US"/>
          </a:p>
        </p:txBody>
      </p:sp>
    </p:spTree>
    <p:extLst>
      <p:ext uri="{BB962C8B-B14F-4D97-AF65-F5344CB8AC3E}">
        <p14:creationId xmlns:p14="http://schemas.microsoft.com/office/powerpoint/2010/main" val="3073161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FECA-5E48-4FE8-4EB7-21731EB862A4}"/>
              </a:ext>
            </a:extLst>
          </p:cNvPr>
          <p:cNvSpPr>
            <a:spLocks noGrp="1"/>
          </p:cNvSpPr>
          <p:nvPr>
            <p:ph type="title"/>
          </p:nvPr>
        </p:nvSpPr>
        <p:spPr/>
        <p:txBody>
          <a:bodyPr/>
          <a:lstStyle/>
          <a:p>
            <a:r>
              <a:rPr lang="en-US" dirty="0"/>
              <a:t>Using a decision tree to identify coffee species</a:t>
            </a:r>
          </a:p>
        </p:txBody>
      </p:sp>
      <p:pic>
        <p:nvPicPr>
          <p:cNvPr id="6" name="Content Placeholder 5" descr="A diagram of a plant&#10;&#10;Description automatically generated">
            <a:extLst>
              <a:ext uri="{FF2B5EF4-FFF2-40B4-BE49-F238E27FC236}">
                <a16:creationId xmlns:a16="http://schemas.microsoft.com/office/drawing/2014/main" id="{76FBF67A-AEBB-D5AC-A61B-6931808F7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8514B863-F1D8-23E4-7CA5-1868BAA30CFE}"/>
              </a:ext>
            </a:extLst>
          </p:cNvPr>
          <p:cNvSpPr>
            <a:spLocks noGrp="1"/>
          </p:cNvSpPr>
          <p:nvPr>
            <p:ph type="sldNum" sz="quarter" idx="12"/>
          </p:nvPr>
        </p:nvSpPr>
        <p:spPr/>
        <p:txBody>
          <a:bodyPr/>
          <a:lstStyle/>
          <a:p>
            <a:fld id="{76A60B19-F01B-4521-99EF-BED7A89139F2}" type="slidenum">
              <a:rPr lang="en-US" smtClean="0"/>
              <a:t>28</a:t>
            </a:fld>
            <a:endParaRPr lang="en-US"/>
          </a:p>
        </p:txBody>
      </p:sp>
    </p:spTree>
    <p:extLst>
      <p:ext uri="{BB962C8B-B14F-4D97-AF65-F5344CB8AC3E}">
        <p14:creationId xmlns:p14="http://schemas.microsoft.com/office/powerpoint/2010/main" val="1506273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92EE-D01C-11A7-1F2C-FC13FA2190E0}"/>
              </a:ext>
            </a:extLst>
          </p:cNvPr>
          <p:cNvSpPr>
            <a:spLocks noGrp="1"/>
          </p:cNvSpPr>
          <p:nvPr>
            <p:ph type="title"/>
          </p:nvPr>
        </p:nvSpPr>
        <p:spPr/>
        <p:txBody>
          <a:bodyPr/>
          <a:lstStyle/>
          <a:p>
            <a:r>
              <a:rPr lang="en-US" dirty="0"/>
              <a:t>Decision Tree Classifiers</a:t>
            </a:r>
          </a:p>
        </p:txBody>
      </p:sp>
      <p:sp>
        <p:nvSpPr>
          <p:cNvPr id="3" name="Content Placeholder 2">
            <a:extLst>
              <a:ext uri="{FF2B5EF4-FFF2-40B4-BE49-F238E27FC236}">
                <a16:creationId xmlns:a16="http://schemas.microsoft.com/office/drawing/2014/main" id="{FB2BEC46-1409-F082-2F72-8268C2288ED9}"/>
              </a:ext>
            </a:extLst>
          </p:cNvPr>
          <p:cNvSpPr>
            <a:spLocks noGrp="1"/>
          </p:cNvSpPr>
          <p:nvPr>
            <p:ph idx="1"/>
          </p:nvPr>
        </p:nvSpPr>
        <p:spPr/>
        <p:txBody>
          <a:bodyPr/>
          <a:lstStyle/>
          <a:p>
            <a:r>
              <a:rPr lang="en-US" dirty="0"/>
              <a:t>Decision tree classifiers are decision trees that are built for classification tasks. </a:t>
            </a:r>
          </a:p>
        </p:txBody>
      </p:sp>
      <p:sp>
        <p:nvSpPr>
          <p:cNvPr id="4" name="Slide Number Placeholder 3">
            <a:extLst>
              <a:ext uri="{FF2B5EF4-FFF2-40B4-BE49-F238E27FC236}">
                <a16:creationId xmlns:a16="http://schemas.microsoft.com/office/drawing/2014/main" id="{C953001F-301C-2361-0082-E65209E034EF}"/>
              </a:ext>
            </a:extLst>
          </p:cNvPr>
          <p:cNvSpPr>
            <a:spLocks noGrp="1"/>
          </p:cNvSpPr>
          <p:nvPr>
            <p:ph type="sldNum" sz="quarter" idx="12"/>
          </p:nvPr>
        </p:nvSpPr>
        <p:spPr/>
        <p:txBody>
          <a:bodyPr/>
          <a:lstStyle/>
          <a:p>
            <a:fld id="{76A60B19-F01B-4521-99EF-BED7A89139F2}" type="slidenum">
              <a:rPr lang="en-US" smtClean="0"/>
              <a:t>29</a:t>
            </a:fld>
            <a:endParaRPr lang="en-US"/>
          </a:p>
        </p:txBody>
      </p:sp>
    </p:spTree>
    <p:extLst>
      <p:ext uri="{BB962C8B-B14F-4D97-AF65-F5344CB8AC3E}">
        <p14:creationId xmlns:p14="http://schemas.microsoft.com/office/powerpoint/2010/main" val="166193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985D-2DD2-4E2D-A750-00FEE99DAD4C}"/>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and orange dots&#10;&#10;Description automatically generated">
            <a:extLst>
              <a:ext uri="{FF2B5EF4-FFF2-40B4-BE49-F238E27FC236}">
                <a16:creationId xmlns:a16="http://schemas.microsoft.com/office/drawing/2014/main" id="{E64C1FD5-E0B1-B3BA-2D90-3894054906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2CE0D974-3BE2-BED5-2DC6-112688C96CA7}"/>
              </a:ext>
            </a:extLst>
          </p:cNvPr>
          <p:cNvSpPr>
            <a:spLocks noGrp="1"/>
          </p:cNvSpPr>
          <p:nvPr>
            <p:ph type="sldNum" sz="quarter" idx="12"/>
          </p:nvPr>
        </p:nvSpPr>
        <p:spPr/>
        <p:txBody>
          <a:bodyPr/>
          <a:lstStyle/>
          <a:p>
            <a:fld id="{76A60B19-F01B-4521-99EF-BED7A89139F2}" type="slidenum">
              <a:rPr lang="en-US" smtClean="0"/>
              <a:t>3</a:t>
            </a:fld>
            <a:endParaRPr lang="en-US"/>
          </a:p>
        </p:txBody>
      </p:sp>
    </p:spTree>
    <p:extLst>
      <p:ext uri="{BB962C8B-B14F-4D97-AF65-F5344CB8AC3E}">
        <p14:creationId xmlns:p14="http://schemas.microsoft.com/office/powerpoint/2010/main" val="1300766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FA99-5F35-BA24-05F9-A5BA4D6996EA}"/>
              </a:ext>
            </a:extLst>
          </p:cNvPr>
          <p:cNvSpPr>
            <a:spLocks noGrp="1"/>
          </p:cNvSpPr>
          <p:nvPr>
            <p:ph type="title"/>
          </p:nvPr>
        </p:nvSpPr>
        <p:spPr/>
        <p:txBody>
          <a:bodyPr/>
          <a:lstStyle/>
          <a:p>
            <a:r>
              <a:rPr lang="en-US" dirty="0"/>
              <a:t>Decision Tree Classifier</a:t>
            </a:r>
          </a:p>
        </p:txBody>
      </p:sp>
      <p:pic>
        <p:nvPicPr>
          <p:cNvPr id="6" name="Content Placeholder 5" descr="A graph with numbers and dots&#10;&#10;Description automatically generated">
            <a:extLst>
              <a:ext uri="{FF2B5EF4-FFF2-40B4-BE49-F238E27FC236}">
                <a16:creationId xmlns:a16="http://schemas.microsoft.com/office/drawing/2014/main" id="{A0624F14-288F-122E-19C9-4135B0C84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11D41615-639F-931B-96E9-ADB756E3FDE7}"/>
              </a:ext>
            </a:extLst>
          </p:cNvPr>
          <p:cNvSpPr>
            <a:spLocks noGrp="1"/>
          </p:cNvSpPr>
          <p:nvPr>
            <p:ph type="sldNum" sz="quarter" idx="12"/>
          </p:nvPr>
        </p:nvSpPr>
        <p:spPr/>
        <p:txBody>
          <a:bodyPr/>
          <a:lstStyle/>
          <a:p>
            <a:fld id="{76A60B19-F01B-4521-99EF-BED7A89139F2}" type="slidenum">
              <a:rPr lang="en-US" smtClean="0"/>
              <a:t>30</a:t>
            </a:fld>
            <a:endParaRPr lang="en-US"/>
          </a:p>
        </p:txBody>
      </p:sp>
    </p:spTree>
    <p:extLst>
      <p:ext uri="{BB962C8B-B14F-4D97-AF65-F5344CB8AC3E}">
        <p14:creationId xmlns:p14="http://schemas.microsoft.com/office/powerpoint/2010/main" val="904860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B38F-3A49-4D69-A236-0997F264C915}"/>
              </a:ext>
            </a:extLst>
          </p:cNvPr>
          <p:cNvSpPr>
            <a:spLocks noGrp="1"/>
          </p:cNvSpPr>
          <p:nvPr>
            <p:ph type="title"/>
          </p:nvPr>
        </p:nvSpPr>
        <p:spPr/>
        <p:txBody>
          <a:bodyPr/>
          <a:lstStyle/>
          <a:p>
            <a:r>
              <a:rPr lang="en-US" dirty="0"/>
              <a:t>Decision Tree Classifier</a:t>
            </a:r>
          </a:p>
        </p:txBody>
      </p:sp>
      <p:pic>
        <p:nvPicPr>
          <p:cNvPr id="6" name="Content Placeholder 5" descr="A screenshot of a computer screen&#10;&#10;Description automatically generated">
            <a:extLst>
              <a:ext uri="{FF2B5EF4-FFF2-40B4-BE49-F238E27FC236}">
                <a16:creationId xmlns:a16="http://schemas.microsoft.com/office/drawing/2014/main" id="{403D17E3-0F53-E5F4-07DB-3C0FEDEABB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EB4033DB-BD91-4132-A551-8F11D15A434B}"/>
              </a:ext>
            </a:extLst>
          </p:cNvPr>
          <p:cNvSpPr>
            <a:spLocks noGrp="1"/>
          </p:cNvSpPr>
          <p:nvPr>
            <p:ph type="sldNum" sz="quarter" idx="12"/>
          </p:nvPr>
        </p:nvSpPr>
        <p:spPr/>
        <p:txBody>
          <a:bodyPr/>
          <a:lstStyle/>
          <a:p>
            <a:fld id="{76A60B19-F01B-4521-99EF-BED7A89139F2}" type="slidenum">
              <a:rPr lang="en-US" smtClean="0"/>
              <a:t>31</a:t>
            </a:fld>
            <a:endParaRPr lang="en-US"/>
          </a:p>
        </p:txBody>
      </p:sp>
    </p:spTree>
    <p:extLst>
      <p:ext uri="{BB962C8B-B14F-4D97-AF65-F5344CB8AC3E}">
        <p14:creationId xmlns:p14="http://schemas.microsoft.com/office/powerpoint/2010/main" val="387780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5625-5EE8-067A-9F51-665B4045C666}"/>
              </a:ext>
            </a:extLst>
          </p:cNvPr>
          <p:cNvSpPr>
            <a:spLocks noGrp="1"/>
          </p:cNvSpPr>
          <p:nvPr>
            <p:ph type="title"/>
          </p:nvPr>
        </p:nvSpPr>
        <p:spPr/>
        <p:txBody>
          <a:bodyPr/>
          <a:lstStyle/>
          <a:p>
            <a:r>
              <a:rPr lang="en-US" dirty="0"/>
              <a:t>Decision Tree Classifier</a:t>
            </a:r>
          </a:p>
        </p:txBody>
      </p:sp>
      <p:pic>
        <p:nvPicPr>
          <p:cNvPr id="6" name="Content Placeholder 5" descr="A screenshot of a computer screen&#10;&#10;Description automatically generated">
            <a:extLst>
              <a:ext uri="{FF2B5EF4-FFF2-40B4-BE49-F238E27FC236}">
                <a16:creationId xmlns:a16="http://schemas.microsoft.com/office/drawing/2014/main" id="{26CF18CB-CC8F-E579-56D4-5846E5F0EE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6388F1A9-559E-1817-81CF-2E8CB4E253A9}"/>
              </a:ext>
            </a:extLst>
          </p:cNvPr>
          <p:cNvSpPr>
            <a:spLocks noGrp="1"/>
          </p:cNvSpPr>
          <p:nvPr>
            <p:ph type="sldNum" sz="quarter" idx="12"/>
          </p:nvPr>
        </p:nvSpPr>
        <p:spPr/>
        <p:txBody>
          <a:bodyPr/>
          <a:lstStyle/>
          <a:p>
            <a:fld id="{76A60B19-F01B-4521-99EF-BED7A89139F2}" type="slidenum">
              <a:rPr lang="en-US" smtClean="0"/>
              <a:t>32</a:t>
            </a:fld>
            <a:endParaRPr lang="en-US"/>
          </a:p>
        </p:txBody>
      </p:sp>
    </p:spTree>
    <p:extLst>
      <p:ext uri="{BB962C8B-B14F-4D97-AF65-F5344CB8AC3E}">
        <p14:creationId xmlns:p14="http://schemas.microsoft.com/office/powerpoint/2010/main" val="1949854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D831-B034-942E-420D-5FC264F83BE3}"/>
              </a:ext>
            </a:extLst>
          </p:cNvPr>
          <p:cNvSpPr>
            <a:spLocks noGrp="1"/>
          </p:cNvSpPr>
          <p:nvPr>
            <p:ph type="title"/>
          </p:nvPr>
        </p:nvSpPr>
        <p:spPr/>
        <p:txBody>
          <a:bodyPr/>
          <a:lstStyle/>
          <a:p>
            <a:r>
              <a:rPr lang="en-US" dirty="0"/>
              <a:t>Decision Tree Classifier</a:t>
            </a:r>
          </a:p>
        </p:txBody>
      </p:sp>
      <p:pic>
        <p:nvPicPr>
          <p:cNvPr id="6" name="Content Placeholder 5" descr="A diagram with text and numbers&#10;&#10;Description automatically generated with medium confidence">
            <a:extLst>
              <a:ext uri="{FF2B5EF4-FFF2-40B4-BE49-F238E27FC236}">
                <a16:creationId xmlns:a16="http://schemas.microsoft.com/office/drawing/2014/main" id="{1681ADB8-DD91-B71D-908C-410A4E9379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43025395-1377-3ABD-FBEF-5D709CEF79A5}"/>
              </a:ext>
            </a:extLst>
          </p:cNvPr>
          <p:cNvSpPr>
            <a:spLocks noGrp="1"/>
          </p:cNvSpPr>
          <p:nvPr>
            <p:ph type="sldNum" sz="quarter" idx="12"/>
          </p:nvPr>
        </p:nvSpPr>
        <p:spPr/>
        <p:txBody>
          <a:bodyPr/>
          <a:lstStyle/>
          <a:p>
            <a:fld id="{76A60B19-F01B-4521-99EF-BED7A89139F2}" type="slidenum">
              <a:rPr lang="en-US" smtClean="0"/>
              <a:t>33</a:t>
            </a:fld>
            <a:endParaRPr lang="en-US"/>
          </a:p>
        </p:txBody>
      </p:sp>
    </p:spTree>
    <p:extLst>
      <p:ext uri="{BB962C8B-B14F-4D97-AF65-F5344CB8AC3E}">
        <p14:creationId xmlns:p14="http://schemas.microsoft.com/office/powerpoint/2010/main" val="3436287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8A98-9920-79D8-5A97-D33DCE54DC6A}"/>
              </a:ext>
            </a:extLst>
          </p:cNvPr>
          <p:cNvSpPr>
            <a:spLocks noGrp="1"/>
          </p:cNvSpPr>
          <p:nvPr>
            <p:ph type="title"/>
          </p:nvPr>
        </p:nvSpPr>
        <p:spPr/>
        <p:txBody>
          <a:bodyPr/>
          <a:lstStyle/>
          <a:p>
            <a:r>
              <a:rPr lang="en-US" dirty="0"/>
              <a:t>Decision Tree Classifier</a:t>
            </a:r>
          </a:p>
        </p:txBody>
      </p:sp>
      <p:pic>
        <p:nvPicPr>
          <p:cNvPr id="6" name="Content Placeholder 5" descr="A screenshot of a computer&#10;&#10;Description automatically generated">
            <a:extLst>
              <a:ext uri="{FF2B5EF4-FFF2-40B4-BE49-F238E27FC236}">
                <a16:creationId xmlns:a16="http://schemas.microsoft.com/office/drawing/2014/main" id="{19CB60E1-2311-186D-1657-12241A575B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458244"/>
            <a:ext cx="5667375" cy="3086100"/>
          </a:xfrm>
        </p:spPr>
      </p:pic>
      <p:sp>
        <p:nvSpPr>
          <p:cNvPr id="4" name="Slide Number Placeholder 3">
            <a:extLst>
              <a:ext uri="{FF2B5EF4-FFF2-40B4-BE49-F238E27FC236}">
                <a16:creationId xmlns:a16="http://schemas.microsoft.com/office/drawing/2014/main" id="{F33580FD-E800-3FBF-BBDC-73A3E7EB4A00}"/>
              </a:ext>
            </a:extLst>
          </p:cNvPr>
          <p:cNvSpPr>
            <a:spLocks noGrp="1"/>
          </p:cNvSpPr>
          <p:nvPr>
            <p:ph type="sldNum" sz="quarter" idx="12"/>
          </p:nvPr>
        </p:nvSpPr>
        <p:spPr/>
        <p:txBody>
          <a:bodyPr/>
          <a:lstStyle/>
          <a:p>
            <a:fld id="{76A60B19-F01B-4521-99EF-BED7A89139F2}" type="slidenum">
              <a:rPr lang="en-US" smtClean="0"/>
              <a:t>34</a:t>
            </a:fld>
            <a:endParaRPr lang="en-US"/>
          </a:p>
        </p:txBody>
      </p:sp>
    </p:spTree>
    <p:extLst>
      <p:ext uri="{BB962C8B-B14F-4D97-AF65-F5344CB8AC3E}">
        <p14:creationId xmlns:p14="http://schemas.microsoft.com/office/powerpoint/2010/main" val="36835415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A9FB-9189-BD04-D588-D897FBB5FC78}"/>
              </a:ext>
            </a:extLst>
          </p:cNvPr>
          <p:cNvSpPr>
            <a:spLocks noGrp="1"/>
          </p:cNvSpPr>
          <p:nvPr>
            <p:ph type="title"/>
          </p:nvPr>
        </p:nvSpPr>
        <p:spPr/>
        <p:txBody>
          <a:bodyPr/>
          <a:lstStyle/>
          <a:p>
            <a:r>
              <a:rPr lang="en-US" dirty="0"/>
              <a:t>Advantages and Disadvantages</a:t>
            </a:r>
          </a:p>
        </p:txBody>
      </p:sp>
      <p:pic>
        <p:nvPicPr>
          <p:cNvPr id="6" name="Content Placeholder 5" descr="A screenshot of a computer&#10;&#10;Description automatically generated">
            <a:extLst>
              <a:ext uri="{FF2B5EF4-FFF2-40B4-BE49-F238E27FC236}">
                <a16:creationId xmlns:a16="http://schemas.microsoft.com/office/drawing/2014/main" id="{F6DFAFB4-8281-9CBE-989E-2980E41B0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187" y="2324894"/>
            <a:ext cx="9191625" cy="3352800"/>
          </a:xfrm>
        </p:spPr>
      </p:pic>
      <p:sp>
        <p:nvSpPr>
          <p:cNvPr id="4" name="Slide Number Placeholder 3">
            <a:extLst>
              <a:ext uri="{FF2B5EF4-FFF2-40B4-BE49-F238E27FC236}">
                <a16:creationId xmlns:a16="http://schemas.microsoft.com/office/drawing/2014/main" id="{A2A436DA-71FC-5B50-B7AA-A5E80EDE2F1B}"/>
              </a:ext>
            </a:extLst>
          </p:cNvPr>
          <p:cNvSpPr>
            <a:spLocks noGrp="1"/>
          </p:cNvSpPr>
          <p:nvPr>
            <p:ph type="sldNum" sz="quarter" idx="12"/>
          </p:nvPr>
        </p:nvSpPr>
        <p:spPr/>
        <p:txBody>
          <a:bodyPr/>
          <a:lstStyle/>
          <a:p>
            <a:fld id="{76A60B19-F01B-4521-99EF-BED7A89139F2}" type="slidenum">
              <a:rPr lang="en-US" smtClean="0"/>
              <a:t>35</a:t>
            </a:fld>
            <a:endParaRPr lang="en-US"/>
          </a:p>
        </p:txBody>
      </p:sp>
    </p:spTree>
    <p:extLst>
      <p:ext uri="{BB962C8B-B14F-4D97-AF65-F5344CB8AC3E}">
        <p14:creationId xmlns:p14="http://schemas.microsoft.com/office/powerpoint/2010/main" val="116757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89E9-3C26-AD5A-1A46-A28C6572FC84}"/>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dots and numbers&#10;&#10;Description automatically generated">
            <a:extLst>
              <a:ext uri="{FF2B5EF4-FFF2-40B4-BE49-F238E27FC236}">
                <a16:creationId xmlns:a16="http://schemas.microsoft.com/office/drawing/2014/main" id="{D4628AB0-9AF6-DB0B-82FF-311F7EFCB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5FCBDCF8-B621-19EE-0B53-9E3257071E1B}"/>
              </a:ext>
            </a:extLst>
          </p:cNvPr>
          <p:cNvSpPr>
            <a:spLocks noGrp="1"/>
          </p:cNvSpPr>
          <p:nvPr>
            <p:ph type="sldNum" sz="quarter" idx="12"/>
          </p:nvPr>
        </p:nvSpPr>
        <p:spPr/>
        <p:txBody>
          <a:bodyPr/>
          <a:lstStyle/>
          <a:p>
            <a:fld id="{76A60B19-F01B-4521-99EF-BED7A89139F2}" type="slidenum">
              <a:rPr lang="en-US" smtClean="0"/>
              <a:t>4</a:t>
            </a:fld>
            <a:endParaRPr lang="en-US"/>
          </a:p>
        </p:txBody>
      </p:sp>
    </p:spTree>
    <p:extLst>
      <p:ext uri="{BB962C8B-B14F-4D97-AF65-F5344CB8AC3E}">
        <p14:creationId xmlns:p14="http://schemas.microsoft.com/office/powerpoint/2010/main" val="3982384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7D62-178F-2AC3-419E-C2CFA7EC7486}"/>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and orange dots&#10;&#10;Description automatically generated">
            <a:extLst>
              <a:ext uri="{FF2B5EF4-FFF2-40B4-BE49-F238E27FC236}">
                <a16:creationId xmlns:a16="http://schemas.microsoft.com/office/drawing/2014/main" id="{C06AE87F-DF9E-A1AA-970C-F726C40D8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9DCAC3DF-4390-5834-CBDB-655B775B5E4F}"/>
              </a:ext>
            </a:extLst>
          </p:cNvPr>
          <p:cNvSpPr>
            <a:spLocks noGrp="1"/>
          </p:cNvSpPr>
          <p:nvPr>
            <p:ph type="sldNum" sz="quarter" idx="12"/>
          </p:nvPr>
        </p:nvSpPr>
        <p:spPr/>
        <p:txBody>
          <a:bodyPr/>
          <a:lstStyle/>
          <a:p>
            <a:fld id="{76A60B19-F01B-4521-99EF-BED7A89139F2}" type="slidenum">
              <a:rPr lang="en-US" smtClean="0"/>
              <a:t>5</a:t>
            </a:fld>
            <a:endParaRPr lang="en-US"/>
          </a:p>
        </p:txBody>
      </p:sp>
    </p:spTree>
    <p:extLst>
      <p:ext uri="{BB962C8B-B14F-4D97-AF65-F5344CB8AC3E}">
        <p14:creationId xmlns:p14="http://schemas.microsoft.com/office/powerpoint/2010/main" val="211384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57B1-F3DA-5582-F710-C49C52CEFAD0}"/>
              </a:ext>
            </a:extLst>
          </p:cNvPr>
          <p:cNvSpPr>
            <a:spLocks noGrp="1"/>
          </p:cNvSpPr>
          <p:nvPr>
            <p:ph type="title"/>
          </p:nvPr>
        </p:nvSpPr>
        <p:spPr/>
        <p:txBody>
          <a:bodyPr/>
          <a:lstStyle/>
          <a:p>
            <a:r>
              <a:rPr lang="en-US" dirty="0"/>
              <a:t>Maximal margin classifier for forest fires</a:t>
            </a:r>
          </a:p>
        </p:txBody>
      </p:sp>
      <p:pic>
        <p:nvPicPr>
          <p:cNvPr id="6" name="Content Placeholder 5" descr="A graph with blue dots and a line&#10;&#10;Description automatically generated">
            <a:extLst>
              <a:ext uri="{FF2B5EF4-FFF2-40B4-BE49-F238E27FC236}">
                <a16:creationId xmlns:a16="http://schemas.microsoft.com/office/drawing/2014/main" id="{05052E60-8791-61BA-8B0F-8DC0119E1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F1F4D63E-5859-86DD-6ABB-DEE14DBE6991}"/>
              </a:ext>
            </a:extLst>
          </p:cNvPr>
          <p:cNvSpPr>
            <a:spLocks noGrp="1"/>
          </p:cNvSpPr>
          <p:nvPr>
            <p:ph type="sldNum" sz="quarter" idx="12"/>
          </p:nvPr>
        </p:nvSpPr>
        <p:spPr/>
        <p:txBody>
          <a:bodyPr/>
          <a:lstStyle/>
          <a:p>
            <a:fld id="{76A60B19-F01B-4521-99EF-BED7A89139F2}" type="slidenum">
              <a:rPr lang="en-US" smtClean="0"/>
              <a:t>6</a:t>
            </a:fld>
            <a:endParaRPr lang="en-US"/>
          </a:p>
        </p:txBody>
      </p:sp>
    </p:spTree>
    <p:extLst>
      <p:ext uri="{BB962C8B-B14F-4D97-AF65-F5344CB8AC3E}">
        <p14:creationId xmlns:p14="http://schemas.microsoft.com/office/powerpoint/2010/main" val="255083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2BC46-1C5F-89FD-F8F5-C28B2EA896F2}"/>
              </a:ext>
            </a:extLst>
          </p:cNvPr>
          <p:cNvSpPr>
            <a:spLocks noGrp="1"/>
          </p:cNvSpPr>
          <p:nvPr>
            <p:ph type="title"/>
          </p:nvPr>
        </p:nvSpPr>
        <p:spPr/>
        <p:txBody>
          <a:bodyPr/>
          <a:lstStyle/>
          <a:p>
            <a:r>
              <a:rPr lang="en-US" dirty="0"/>
              <a:t>Maximal margin classifier for forest fires</a:t>
            </a:r>
          </a:p>
        </p:txBody>
      </p:sp>
      <p:pic>
        <p:nvPicPr>
          <p:cNvPr id="6" name="Content Placeholder 5" descr="A diagram of a fire hazard&#10;&#10;Description automatically generated">
            <a:extLst>
              <a:ext uri="{FF2B5EF4-FFF2-40B4-BE49-F238E27FC236}">
                <a16:creationId xmlns:a16="http://schemas.microsoft.com/office/drawing/2014/main" id="{0AAF5AFD-CB83-311F-0963-946124E95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DB18CF3C-80FC-BEA2-4BE6-84080B638B3D}"/>
              </a:ext>
            </a:extLst>
          </p:cNvPr>
          <p:cNvSpPr>
            <a:spLocks noGrp="1"/>
          </p:cNvSpPr>
          <p:nvPr>
            <p:ph type="sldNum" sz="quarter" idx="12"/>
          </p:nvPr>
        </p:nvSpPr>
        <p:spPr/>
        <p:txBody>
          <a:bodyPr/>
          <a:lstStyle/>
          <a:p>
            <a:fld id="{76A60B19-F01B-4521-99EF-BED7A89139F2}" type="slidenum">
              <a:rPr lang="en-US" smtClean="0"/>
              <a:t>7</a:t>
            </a:fld>
            <a:endParaRPr lang="en-US"/>
          </a:p>
        </p:txBody>
      </p:sp>
    </p:spTree>
    <p:extLst>
      <p:ext uri="{BB962C8B-B14F-4D97-AF65-F5344CB8AC3E}">
        <p14:creationId xmlns:p14="http://schemas.microsoft.com/office/powerpoint/2010/main" val="376392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8325-6725-55D3-B1A2-52DBBD914A9D}"/>
              </a:ext>
            </a:extLst>
          </p:cNvPr>
          <p:cNvSpPr>
            <a:spLocks noGrp="1"/>
          </p:cNvSpPr>
          <p:nvPr>
            <p:ph type="title"/>
          </p:nvPr>
        </p:nvSpPr>
        <p:spPr/>
        <p:txBody>
          <a:bodyPr/>
          <a:lstStyle/>
          <a:p>
            <a:r>
              <a:rPr lang="en-US" dirty="0"/>
              <a:t>Maximal margin classifier for forest fires</a:t>
            </a:r>
          </a:p>
        </p:txBody>
      </p:sp>
      <p:pic>
        <p:nvPicPr>
          <p:cNvPr id="6" name="Content Placeholder 5" descr="A graph of a fire warning&#10;&#10;Description automatically generated">
            <a:extLst>
              <a:ext uri="{FF2B5EF4-FFF2-40B4-BE49-F238E27FC236}">
                <a16:creationId xmlns:a16="http://schemas.microsoft.com/office/drawing/2014/main" id="{C68A8963-F2E8-7CF9-F12B-6D0BF493E5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36ABACC4-3040-0618-A2A5-C2DD1D34BD27}"/>
              </a:ext>
            </a:extLst>
          </p:cNvPr>
          <p:cNvSpPr>
            <a:spLocks noGrp="1"/>
          </p:cNvSpPr>
          <p:nvPr>
            <p:ph type="sldNum" sz="quarter" idx="12"/>
          </p:nvPr>
        </p:nvSpPr>
        <p:spPr/>
        <p:txBody>
          <a:bodyPr/>
          <a:lstStyle/>
          <a:p>
            <a:fld id="{76A60B19-F01B-4521-99EF-BED7A89139F2}" type="slidenum">
              <a:rPr lang="en-US" smtClean="0"/>
              <a:t>8</a:t>
            </a:fld>
            <a:endParaRPr lang="en-US"/>
          </a:p>
        </p:txBody>
      </p:sp>
    </p:spTree>
    <p:extLst>
      <p:ext uri="{BB962C8B-B14F-4D97-AF65-F5344CB8AC3E}">
        <p14:creationId xmlns:p14="http://schemas.microsoft.com/office/powerpoint/2010/main" val="26448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3988-EE79-D76A-C9C0-3FFFD3B09EC6}"/>
              </a:ext>
            </a:extLst>
          </p:cNvPr>
          <p:cNvSpPr>
            <a:spLocks noGrp="1"/>
          </p:cNvSpPr>
          <p:nvPr>
            <p:ph type="title"/>
          </p:nvPr>
        </p:nvSpPr>
        <p:spPr/>
        <p:txBody>
          <a:bodyPr/>
          <a:lstStyle/>
          <a:p>
            <a:r>
              <a:rPr lang="en-US" dirty="0"/>
              <a:t>Maximal margin classifier for forest fires</a:t>
            </a:r>
          </a:p>
        </p:txBody>
      </p:sp>
      <p:pic>
        <p:nvPicPr>
          <p:cNvPr id="6" name="Content Placeholder 5" descr="A graph of a fire warning&#10;&#10;Description automatically generated">
            <a:extLst>
              <a:ext uri="{FF2B5EF4-FFF2-40B4-BE49-F238E27FC236}">
                <a16:creationId xmlns:a16="http://schemas.microsoft.com/office/drawing/2014/main" id="{075FCCCE-8ACF-861D-7BC4-C82EF74E8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2312" y="2024856"/>
            <a:ext cx="5667375" cy="3952875"/>
          </a:xfrm>
        </p:spPr>
      </p:pic>
      <p:sp>
        <p:nvSpPr>
          <p:cNvPr id="4" name="Slide Number Placeholder 3">
            <a:extLst>
              <a:ext uri="{FF2B5EF4-FFF2-40B4-BE49-F238E27FC236}">
                <a16:creationId xmlns:a16="http://schemas.microsoft.com/office/drawing/2014/main" id="{D9BF2ED2-E08E-31A3-14B9-C3356FE01CD0}"/>
              </a:ext>
            </a:extLst>
          </p:cNvPr>
          <p:cNvSpPr>
            <a:spLocks noGrp="1"/>
          </p:cNvSpPr>
          <p:nvPr>
            <p:ph type="sldNum" sz="quarter" idx="12"/>
          </p:nvPr>
        </p:nvSpPr>
        <p:spPr/>
        <p:txBody>
          <a:bodyPr/>
          <a:lstStyle/>
          <a:p>
            <a:fld id="{76A60B19-F01B-4521-99EF-BED7A89139F2}" type="slidenum">
              <a:rPr lang="en-US" smtClean="0"/>
              <a:t>9</a:t>
            </a:fld>
            <a:endParaRPr lang="en-US"/>
          </a:p>
        </p:txBody>
      </p:sp>
    </p:spTree>
    <p:extLst>
      <p:ext uri="{BB962C8B-B14F-4D97-AF65-F5344CB8AC3E}">
        <p14:creationId xmlns:p14="http://schemas.microsoft.com/office/powerpoint/2010/main" val="1025665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2111</TotalTime>
  <Words>860</Words>
  <Application>Microsoft Office PowerPoint</Application>
  <PresentationFormat>Widescreen</PresentationFormat>
  <Paragraphs>110</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Aptos Display</vt:lpstr>
      <vt:lpstr>Arial</vt:lpstr>
      <vt:lpstr>Cambria Math</vt:lpstr>
      <vt:lpstr>Office Theme</vt:lpstr>
      <vt:lpstr>Ch. 7: Support Vector Machines Ch. 8: Decision Trees</vt:lpstr>
      <vt:lpstr>Support Vector Machines</vt:lpstr>
      <vt:lpstr>Maximal margin classifier for forest fires</vt:lpstr>
      <vt:lpstr>Maximal margin classifier for forest fires</vt:lpstr>
      <vt:lpstr>Maximal margin classifier for forest fires</vt:lpstr>
      <vt:lpstr>Maximal margin classifier for forest fires</vt:lpstr>
      <vt:lpstr>Maximal margin classifier for forest fires</vt:lpstr>
      <vt:lpstr>Maximal margin classifier for forest fires</vt:lpstr>
      <vt:lpstr>Maximal margin classifier for forest fires</vt:lpstr>
      <vt:lpstr>Maximal margin classifier equations</vt:lpstr>
      <vt:lpstr>Maximal margin classifier equations</vt:lpstr>
      <vt:lpstr>Support Vector Classifier</vt:lpstr>
      <vt:lpstr>Support Vector Classifier</vt:lpstr>
      <vt:lpstr>Support Vector Classifier</vt:lpstr>
      <vt:lpstr>Support Vector Classifier</vt:lpstr>
      <vt:lpstr>Support Vector Classifier Equations</vt:lpstr>
      <vt:lpstr>Support Vector Classifier Equations</vt:lpstr>
      <vt:lpstr>Effect of E on the support vector classifier</vt:lpstr>
      <vt:lpstr>Effect of E on the support vector classifier</vt:lpstr>
      <vt:lpstr>Effect of E on the support vector classifier</vt:lpstr>
      <vt:lpstr>Effect of E on the support vector classifier</vt:lpstr>
      <vt:lpstr>Advantages and Disadvantages of SVM</vt:lpstr>
      <vt:lpstr>Advantages and Disadvantages of SVM</vt:lpstr>
      <vt:lpstr>Decision Trees</vt:lpstr>
      <vt:lpstr>Definitions</vt:lpstr>
      <vt:lpstr>Using a decision tree to identify coffee species</vt:lpstr>
      <vt:lpstr>Using a decision tree to identify coffee species</vt:lpstr>
      <vt:lpstr>Using a decision tree to identify coffee species</vt:lpstr>
      <vt:lpstr>Decision Tree Classifiers</vt:lpstr>
      <vt:lpstr>Decision Tree Classifier</vt:lpstr>
      <vt:lpstr>Decision Tree Classifier</vt:lpstr>
      <vt:lpstr>Decision Tree Classifier</vt:lpstr>
      <vt:lpstr>Decision Tree Classifier</vt:lpstr>
      <vt:lpstr>Decision Tree Classifier</vt:lpstr>
      <vt:lpstr>Advantages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Lwin Moe</dc:creator>
  <cp:lastModifiedBy>Lwin Moe</cp:lastModifiedBy>
  <cp:revision>9</cp:revision>
  <dcterms:created xsi:type="dcterms:W3CDTF">2024-09-15T03:48:38Z</dcterms:created>
  <dcterms:modified xsi:type="dcterms:W3CDTF">2024-10-29T13:20:08Z</dcterms:modified>
</cp:coreProperties>
</file>