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309" r:id="rId3"/>
    <p:sldId id="750" r:id="rId4"/>
    <p:sldId id="271" r:id="rId5"/>
    <p:sldId id="313" r:id="rId6"/>
    <p:sldId id="310" r:id="rId7"/>
    <p:sldId id="311" r:id="rId8"/>
    <p:sldId id="312" r:id="rId9"/>
    <p:sldId id="703" r:id="rId10"/>
    <p:sldId id="704" r:id="rId11"/>
    <p:sldId id="705" r:id="rId12"/>
    <p:sldId id="706" r:id="rId13"/>
    <p:sldId id="707" r:id="rId14"/>
    <p:sldId id="708" r:id="rId15"/>
    <p:sldId id="709" r:id="rId16"/>
    <p:sldId id="710" r:id="rId17"/>
    <p:sldId id="711" r:id="rId18"/>
    <p:sldId id="712" r:id="rId19"/>
    <p:sldId id="713" r:id="rId20"/>
    <p:sldId id="714" r:id="rId21"/>
    <p:sldId id="315" r:id="rId22"/>
    <p:sldId id="316" r:id="rId23"/>
    <p:sldId id="715" r:id="rId24"/>
    <p:sldId id="716" r:id="rId25"/>
    <p:sldId id="717" r:id="rId26"/>
    <p:sldId id="317" r:id="rId27"/>
    <p:sldId id="318" r:id="rId28"/>
    <p:sldId id="319" r:id="rId29"/>
    <p:sldId id="718" r:id="rId30"/>
    <p:sldId id="719" r:id="rId31"/>
    <p:sldId id="720" r:id="rId32"/>
    <p:sldId id="721" r:id="rId33"/>
    <p:sldId id="722" r:id="rId34"/>
    <p:sldId id="320" r:id="rId35"/>
    <p:sldId id="321" r:id="rId36"/>
    <p:sldId id="749" r:id="rId37"/>
    <p:sldId id="325" r:id="rId38"/>
    <p:sldId id="272" r:id="rId39"/>
    <p:sldId id="322" r:id="rId40"/>
    <p:sldId id="323" r:id="rId41"/>
    <p:sldId id="324" r:id="rId42"/>
    <p:sldId id="724" r:id="rId43"/>
    <p:sldId id="725" r:id="rId44"/>
    <p:sldId id="726" r:id="rId45"/>
    <p:sldId id="727" r:id="rId46"/>
    <p:sldId id="327" r:id="rId47"/>
    <p:sldId id="328" r:id="rId48"/>
    <p:sldId id="329" r:id="rId49"/>
    <p:sldId id="330" r:id="rId50"/>
    <p:sldId id="728" r:id="rId51"/>
    <p:sldId id="729" r:id="rId52"/>
    <p:sldId id="730" r:id="rId53"/>
    <p:sldId id="731" r:id="rId54"/>
    <p:sldId id="332" r:id="rId55"/>
    <p:sldId id="37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206733-625A-4D0B-9E5C-3C7EB185486F}" v="1" dt="2024-09-30T18:19:19.9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94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win Moe" userId="aa63d423-27f4-4437-9471-19c5c3fbd463" providerId="ADAL" clId="{F6206733-625A-4D0B-9E5C-3C7EB185486F}"/>
    <pc:docChg chg="undo custSel addSld delSld modSld sldOrd">
      <pc:chgData name="Lwin Moe" userId="aa63d423-27f4-4437-9471-19c5c3fbd463" providerId="ADAL" clId="{F6206733-625A-4D0B-9E5C-3C7EB185486F}" dt="2024-10-06T13:02:09.101" v="32" actId="2696"/>
      <pc:docMkLst>
        <pc:docMk/>
      </pc:docMkLst>
      <pc:sldChg chg="modSp mod">
        <pc:chgData name="Lwin Moe" userId="aa63d423-27f4-4437-9471-19c5c3fbd463" providerId="ADAL" clId="{F6206733-625A-4D0B-9E5C-3C7EB185486F}" dt="2024-10-06T13:01:53.148" v="29" actId="5793"/>
        <pc:sldMkLst>
          <pc:docMk/>
          <pc:sldMk cId="3665189752" sldId="325"/>
        </pc:sldMkLst>
        <pc:spChg chg="mod">
          <ac:chgData name="Lwin Moe" userId="aa63d423-27f4-4437-9471-19c5c3fbd463" providerId="ADAL" clId="{F6206733-625A-4D0B-9E5C-3C7EB185486F}" dt="2024-10-06T13:01:53.148" v="29" actId="5793"/>
          <ac:spMkLst>
            <pc:docMk/>
            <pc:sldMk cId="3665189752" sldId="325"/>
            <ac:spMk id="3" creationId="{B594C02E-2525-6A81-EDAA-5AD3DA0D61E8}"/>
          </ac:spMkLst>
        </pc:spChg>
      </pc:sldChg>
      <pc:sldChg chg="modSp new add del mod">
        <pc:chgData name="Lwin Moe" userId="aa63d423-27f4-4437-9471-19c5c3fbd463" providerId="ADAL" clId="{F6206733-625A-4D0B-9E5C-3C7EB185486F}" dt="2024-10-06T13:02:09.101" v="32" actId="2696"/>
        <pc:sldMkLst>
          <pc:docMk/>
          <pc:sldMk cId="2201045714" sldId="751"/>
        </pc:sldMkLst>
        <pc:spChg chg="mod">
          <ac:chgData name="Lwin Moe" userId="aa63d423-27f4-4437-9471-19c5c3fbd463" providerId="ADAL" clId="{F6206733-625A-4D0B-9E5C-3C7EB185486F}" dt="2024-10-06T13:01:48.399" v="26" actId="21"/>
          <ac:spMkLst>
            <pc:docMk/>
            <pc:sldMk cId="2201045714" sldId="751"/>
            <ac:spMk id="3" creationId="{17EEB4DA-663F-1465-B09D-F3FA2AA19AC9}"/>
          </ac:spMkLst>
        </pc:spChg>
      </pc:sldChg>
      <pc:sldChg chg="add del ord">
        <pc:chgData name="Lwin Moe" userId="aa63d423-27f4-4437-9471-19c5c3fbd463" providerId="ADAL" clId="{F6206733-625A-4D0B-9E5C-3C7EB185486F}" dt="2024-09-30T18:20:07.971" v="3" actId="47"/>
        <pc:sldMkLst>
          <pc:docMk/>
          <pc:sldMk cId="2578184068" sldId="7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7507C-A503-4796-B9DF-7CCEEDB8D626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CA12E-21A7-492A-A634-7528F5361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0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A2FB-5AF9-E53F-90F4-FC316FDB8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500C38-2B4A-7B4B-45D8-866759458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DED86-2326-DB90-56E4-FAC16F8D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D77CD-7919-4E84-B9AF-BFDC6E70C15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8DDA-0F31-54F8-3EB2-D56E9996D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20AE5-08D9-63F4-B824-4312DB66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64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62265-1FB7-2038-8127-CEF8055E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F3A16-A85D-4515-49E5-9DD27A7F8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3138B-8262-F24F-16C6-082242D7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1E911-EC95-4CF1-837F-38C02DBD7D5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7E463-46F1-D6AC-E99E-C2C3315C5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73F34-1CBC-D4FC-5FC1-CEC0A4D6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75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D736C6-C9FA-B909-6816-0B57A20BDB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BEAB1-7838-60BE-88B8-510537B23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8781-9160-7124-6337-7188C9B9B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8C677-27FD-411C-85E0-7127D52E38F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B5E70-1F9E-5105-A278-0F1D9711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EB7EF-12CD-9F11-6238-D2D3C710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5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AD211-A8F2-7733-5E52-49106C1D7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993E0-AD4D-F7BC-F1BF-73324719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B5A81-6E7A-DF6F-8FCC-03C21D5E9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0272F-7470-4F64-83C5-474F67F49E0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2A13F-8D1C-4381-4A04-F2493E9C2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1EF4F-08EA-6852-ABCA-DD7136092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964A-16DC-BC69-BD7F-90A7519FA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31110-0E21-9D8D-86B6-B2774008D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781FE-1697-EE4F-9660-ECD5EAB98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F9CF8-0CAC-4BE8-A7A2-5F5B7A72168F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12872-C434-8A3A-9569-6E498D0D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6549-C66F-C6FF-CA08-0751B4AE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0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6AE2-E566-11BF-C9F8-9FF0B6D6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A7D38-3975-F63F-FBFF-D270F6BAE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91EF1-F803-4AAC-7A97-F7623DCC2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C52A51-FCB5-9003-3D1E-12308EB2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6507D-6F21-4216-908F-148BB4D8DA45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2BA14-07C7-6F96-A157-0FF2B68D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8E064-F729-F783-A99D-75DBD741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9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A827-C95B-496C-9824-6C7158F64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1C92-2CA4-E118-31D1-AA44D91BE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EEC34-33C7-8567-4068-4FE4C93A9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75FD0-F1AB-67AB-5437-94B0EBCA6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AABB4-8D7C-ACAE-54FD-EBAD12F18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44344-8A53-F27F-E8A6-E47B16C3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E21F9-7827-4D2F-BBEA-B5E01C088137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5F488E-D588-0EA4-B81E-059EA0FC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088CD-D18B-3214-92DC-72938A45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0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B49-924C-9028-5D3E-95C9607C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34B96-6BDA-EC81-37D4-7F07F62E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AAA9-D41F-4CB5-9251-3C9A56DD34F4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89382-E57C-17DE-7439-73732D13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1411A-2C3F-96F6-436B-450AB2F1D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BE5C1-8867-8F50-AE6A-FAEFE68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CB6C2-C925-4E13-B265-971C25C96FD4}" type="datetime1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3C368-9E95-DB7A-480C-AD618E903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5B094-DE3E-C49F-322F-F101C68C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208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6551-3CD1-F9A0-43DA-019FEF2C4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1E26-8EE2-388E-FF37-E5AD54681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A8653-22AD-F709-DDEE-E388718B2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A3B78-DCA3-BD49-7F96-086CBA1E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FDEF3-E787-4928-8E2A-4D818ED87F0E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CC57-90C2-00EB-68BC-0FEB7532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97A38-A418-B9EC-3726-9882A3036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870D-64EC-6D97-725B-5D07328F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776148-DD4E-E5B4-D419-9B09CA741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79E65-1ECD-D00A-80B2-ED80037C7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3744-A1C7-7FAB-EFD0-CB7AF2A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5581-BE26-4289-8CB6-7C61F3B07B0F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F5D74-2B45-58D0-248F-82705F62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7D207-EE78-BEF2-81D8-1EB2BCEB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7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2B21E8-EB15-E719-FFCA-CFA69DB18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ADCF8-D1A5-21F1-9DBA-651B2F209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8FEC-26F5-9ECF-576E-CE1BB487D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5D76E-3887-4F61-A1A0-17880ECE475A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8170-78F7-706B-5ED2-A0ADD6B75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28A7-E8DB-BE8C-A4BA-D83DC0D0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60B19-F01B-4521-99EF-BED7A89139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4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05AEA-FDB0-E2BC-712A-ABD386583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Chapter 2: Classification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1DF28-F9B8-D7C2-92A9-6FD7DB155E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EECS 4486</a:t>
            </a:r>
          </a:p>
          <a:p>
            <a:r>
              <a:rPr lang="en-US" dirty="0"/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244761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8558B-CC9A-26B9-F331-9FEE1D41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AFA8729-EA8F-1DFE-2927-4A529146B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2595E-5CC0-D149-9641-095DFEE5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DBBF-3626-BC81-4A2E-6C6D7F39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FB361809-F8FD-6BBA-3BAF-B11DB5DF5A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87DC-AD91-96BC-C3A9-BCB328AB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288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F0572-E563-9D73-8D17-F22BC2DA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graph of distance and distance&#10;&#10;Description automatically generated with medium confidence">
            <a:extLst>
              <a:ext uri="{FF2B5EF4-FFF2-40B4-BE49-F238E27FC236}">
                <a16:creationId xmlns:a16="http://schemas.microsoft.com/office/drawing/2014/main" id="{A88BEEB2-459D-A6C2-BC40-59B92B7FC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0AFB6-F597-69CB-9F17-AF1A1B1A6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66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A3B3-FE03-6915-99A0-802CDE0E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0DF16C1-8C92-A649-106E-1DBA3EA71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E305F-E656-7FC9-D883-0CBE5494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33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CB33-E185-3886-0838-16705848F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6C2F9-7335-A127-22AD-7F9595115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an appropriate k</a:t>
            </a:r>
          </a:p>
          <a:p>
            <a:r>
              <a:rPr lang="en-US" dirty="0"/>
              <a:t>Distance measure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6606C-5C9A-2BCE-BE7D-D9DEB8E12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51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37FB-2D47-5F24-77A4-5F309A26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C6CB27B-CCD2-BB20-2E4F-07AAA0F4F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48CB2-DCA7-E1B8-463A-751F9FC0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12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872A3-D249-C503-8198-0197AB76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A6F8BC0C-0D2E-B93E-C645-A33625F29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D562B-A5C3-CC66-B87A-8EF58567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A3915-7494-B9B7-05FC-8E82650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C57945A7-A20A-5F55-A4AC-E9590547B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1E293-C409-FB1E-4F50-C687CB8E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71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D991-AB2A-5142-8A09-F7A371EB8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D79DBA82-A975-E9FC-6113-8367DE6EA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64857-F660-0117-678B-28404FC3B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5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231A7-3271-D0E0-67B9-B5243E75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4F2AA91-9068-3B8D-DE17-90B875BBC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0FC60-B178-5474-0EAE-59648867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EFB2-0AFE-C52E-5474-C4D914CA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D1BAC-161D-69F8-1EFA-DD0A20BE6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  <a:p>
            <a:r>
              <a:rPr lang="en-US" dirty="0"/>
              <a:t>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163B0-4E0C-031F-A28E-E2F5A440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8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3CDB-D674-26A3-4277-16E27ABF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Effect of k on k-nearest neighbors classification</a:t>
            </a:r>
            <a:endParaRPr lang="en-US" dirty="0"/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E640244-F610-4F75-AF55-69E21C0F3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005806"/>
            <a:ext cx="6734175" cy="3990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85A9E-151C-55EE-458D-26D3630B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88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D3800-668B-D5E5-FAE7-1062198F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an appropriate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B6402-D9F0-D83C-17DB-16818FCD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hyperparameter</a:t>
            </a:r>
            <a:r>
              <a:rPr lang="en-US" dirty="0"/>
              <a:t> is a user-defined setting in a machine learning model that is not estimated during model fitting. </a:t>
            </a:r>
          </a:p>
          <a:p>
            <a:r>
              <a:rPr lang="en-US" dirty="0"/>
              <a:t>Changing the values of a hyperparameter affects the model's performance and predictions. </a:t>
            </a:r>
          </a:p>
          <a:p>
            <a:r>
              <a:rPr lang="en-US" dirty="0"/>
              <a:t>k-nearest neighbors is sensitive to two hyperparameters: the value of </a:t>
            </a:r>
            <a:r>
              <a:rPr lang="en-US" b="1" i="1" dirty="0"/>
              <a:t>k</a:t>
            </a:r>
            <a:r>
              <a:rPr lang="en-US" dirty="0"/>
              <a:t> and the distance measure. </a:t>
            </a:r>
          </a:p>
          <a:p>
            <a:r>
              <a:rPr lang="en-US" dirty="0"/>
              <a:t>Models with different values of </a:t>
            </a:r>
            <a:r>
              <a:rPr lang="en-US" b="1" i="1" dirty="0"/>
              <a:t>k</a:t>
            </a:r>
            <a:r>
              <a:rPr lang="en-US" dirty="0"/>
              <a:t> may result in different predictions.</a:t>
            </a:r>
          </a:p>
          <a:p>
            <a:r>
              <a:rPr lang="en-US" dirty="0"/>
              <a:t>Setting </a:t>
            </a:r>
            <a:r>
              <a:rPr lang="en-US" b="1" i="1" dirty="0"/>
              <a:t>k</a:t>
            </a:r>
            <a:r>
              <a:rPr lang="en-US" dirty="0"/>
              <a:t> too small results in predictions that are based on only a few instances and thus highly variable. </a:t>
            </a:r>
          </a:p>
          <a:p>
            <a:r>
              <a:rPr lang="en-US" dirty="0"/>
              <a:t>But setting </a:t>
            </a:r>
            <a:r>
              <a:rPr lang="en-US" b="1" i="1" dirty="0"/>
              <a:t>k</a:t>
            </a:r>
            <a:r>
              <a:rPr lang="en-US" dirty="0"/>
              <a:t> too large often leads to models that are underfit. </a:t>
            </a:r>
          </a:p>
          <a:p>
            <a:r>
              <a:rPr lang="en-US" dirty="0"/>
              <a:t>In practice, </a:t>
            </a:r>
            <a:r>
              <a:rPr lang="en-US" b="1" i="1" dirty="0"/>
              <a:t>k</a:t>
            </a:r>
            <a:r>
              <a:rPr lang="en-US" dirty="0"/>
              <a:t> is usually set between 3 and 15.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A2DE9-77AE-D7EE-E2A3-6A0ACB08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88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70D8-39EE-25C9-D02C-57BF2E2D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4792A-0E30-D962-5E66-B0E431A1C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boundaries represent the dividing line between predicting one class vs. another class.</a:t>
            </a:r>
          </a:p>
          <a:p>
            <a:r>
              <a:rPr lang="en-US" dirty="0"/>
              <a:t>Decision boundaries may be visualized using a scatter plot for one or two input features, or multiple scatter plots when the number of input features </a:t>
            </a:r>
            <a:r>
              <a:rPr lang="en-US" i="1" dirty="0"/>
              <a:t>p &gt; 2</a:t>
            </a:r>
            <a:r>
              <a:rPr lang="en-US" dirty="0"/>
              <a:t>.</a:t>
            </a:r>
          </a:p>
          <a:p>
            <a:r>
              <a:rPr lang="en-US" dirty="0"/>
              <a:t>Examining a decision boundary plot helps researchers understand the predictions of a machine learning model and identify a model's strengths and weaknesses.</a:t>
            </a:r>
          </a:p>
          <a:p>
            <a:r>
              <a:rPr lang="en-US" dirty="0"/>
              <a:t>Decision boundary plots are also useful tools for comparing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3A0A5-7838-D57F-7406-27B4C879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71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724A-A01B-A69D-0921-C2B7CE36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4708D415-B867-5781-80F9-A7D9DE04F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0" y="1825625"/>
            <a:ext cx="591781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177D2-9379-6B5C-89F1-EBD5DAE99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2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4DC6-5B60-6CA9-989B-AE173C037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593CB302-4B66-2387-3D28-A3200D331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0" y="1825625"/>
            <a:ext cx="591781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CC10D-5CFB-7E9C-D069-B5E870E7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9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C208-927F-672A-EE7D-9D212F3B2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86E96F89-55CA-6021-C1A6-63AA7A873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0" y="1825625"/>
            <a:ext cx="591781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F551-8958-DF8C-6E3D-AFC801984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5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F61F-7DE9-6FF8-6D63-3AAB4DCD4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Boundary Plot</a:t>
            </a:r>
          </a:p>
        </p:txBody>
      </p:sp>
      <p:pic>
        <p:nvPicPr>
          <p:cNvPr id="5" name="Content Placeholder 4" descr="A collage of graphs&#10;&#10;Description automatically generated">
            <a:extLst>
              <a:ext uri="{FF2B5EF4-FFF2-40B4-BE49-F238E27FC236}">
                <a16:creationId xmlns:a16="http://schemas.microsoft.com/office/drawing/2014/main" id="{CEBA104E-56DE-9EF7-544C-3E69645B4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122" y="1825625"/>
            <a:ext cx="569775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35DAC7-42CC-DBD3-D4C4-4C0ED876790D}"/>
              </a:ext>
            </a:extLst>
          </p:cNvPr>
          <p:cNvSpPr txBox="1"/>
          <p:nvPr/>
        </p:nvSpPr>
        <p:spPr>
          <a:xfrm>
            <a:off x="994787" y="1825625"/>
            <a:ext cx="181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 = 20, k =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73C6E0-702C-A98A-7260-2C42C2FC3B18}"/>
              </a:ext>
            </a:extLst>
          </p:cNvPr>
          <p:cNvSpPr txBox="1"/>
          <p:nvPr/>
        </p:nvSpPr>
        <p:spPr>
          <a:xfrm>
            <a:off x="994787" y="4001294"/>
            <a:ext cx="181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 = 20, k = 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A993C-0FD7-37ED-2FEE-72DEB46A2AAE}"/>
              </a:ext>
            </a:extLst>
          </p:cNvPr>
          <p:cNvSpPr txBox="1"/>
          <p:nvPr/>
        </p:nvSpPr>
        <p:spPr>
          <a:xfrm>
            <a:off x="9378462" y="1825625"/>
            <a:ext cx="181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 = 50, k =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BBB789-4B2F-E95F-73DD-D560CAED0289}"/>
              </a:ext>
            </a:extLst>
          </p:cNvPr>
          <p:cNvSpPr txBox="1"/>
          <p:nvPr/>
        </p:nvSpPr>
        <p:spPr>
          <a:xfrm>
            <a:off x="9378462" y="4001294"/>
            <a:ext cx="1818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 = 50, k = 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58EA02-73DC-353D-C06F-873586BC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5752A9-40FC-BB13-F456-F527BF1CF070}"/>
              </a:ext>
            </a:extLst>
          </p:cNvPr>
          <p:cNvSpPr txBox="1"/>
          <p:nvPr/>
        </p:nvSpPr>
        <p:spPr>
          <a:xfrm>
            <a:off x="1075174" y="1357609"/>
            <a:ext cx="10278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The number of instances </a:t>
            </a:r>
            <a:r>
              <a:rPr lang="en-US" b="1" i="1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n</a:t>
            </a:r>
            <a:r>
              <a:rPr 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 and the number of classes </a:t>
            </a:r>
            <a:r>
              <a:rPr lang="en-US" b="1" i="1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 should be considered when selecting </a:t>
            </a:r>
            <a:r>
              <a:rPr lang="en-US" b="1" i="1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k</a:t>
            </a:r>
            <a:r>
              <a:rPr lang="en-US" b="0" i="0" dirty="0">
                <a:solidFill>
                  <a:srgbClr val="424242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499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F43F-710D-0C87-2259-F19ACC79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368C1-1A72-04AE-A411-BB5959827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KNN classifies instances based on the classes of the </a:t>
            </a:r>
            <a:r>
              <a:rPr lang="en-US" b="1" i="1" dirty="0"/>
              <a:t>k</a:t>
            </a:r>
            <a:r>
              <a:rPr lang="en-US" dirty="0"/>
              <a:t> closest instances. But, </a:t>
            </a:r>
            <a:r>
              <a:rPr lang="en-US" dirty="0">
                <a:solidFill>
                  <a:schemeClr val="accent4"/>
                </a:solidFill>
              </a:rPr>
              <a:t>depending on how the distance between instances is defined, the nearest neighbors may change</a:t>
            </a:r>
            <a:r>
              <a:rPr lang="en-US" dirty="0"/>
              <a:t>.</a:t>
            </a:r>
          </a:p>
          <a:p>
            <a:r>
              <a:rPr lang="en-US" dirty="0"/>
              <a:t>Three common distance measures for KNN classification:</a:t>
            </a:r>
          </a:p>
          <a:p>
            <a:pPr lvl="1"/>
            <a:r>
              <a:rPr lang="en-US" dirty="0"/>
              <a:t>Euclidean distance</a:t>
            </a:r>
          </a:p>
          <a:p>
            <a:pPr lvl="1"/>
            <a:r>
              <a:rPr lang="en-US" dirty="0"/>
              <a:t>Manhattan distance</a:t>
            </a:r>
          </a:p>
          <a:p>
            <a:pPr lvl="1"/>
            <a:r>
              <a:rPr lang="en-US" dirty="0" err="1"/>
              <a:t>Minkowski</a:t>
            </a:r>
            <a:r>
              <a:rPr lang="en-US" dirty="0"/>
              <a:t> </a:t>
            </a:r>
            <a:r>
              <a:rPr lang="en-US" dirty="0" err="1"/>
              <a:t>dstance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9BEE9-7596-F202-65C3-52E88600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48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1E1B-D90D-6770-8BD3-5C680C3A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measures</a:t>
            </a:r>
          </a:p>
        </p:txBody>
      </p:sp>
      <p:pic>
        <p:nvPicPr>
          <p:cNvPr id="5" name="Content Placeholder 4" descr="A math equations and numbers&#10;&#10;Description automatically generated with medium confidence">
            <a:extLst>
              <a:ext uri="{FF2B5EF4-FFF2-40B4-BE49-F238E27FC236}">
                <a16:creationId xmlns:a16="http://schemas.microsoft.com/office/drawing/2014/main" id="{3F2DE407-3E66-72E5-7C8E-4BD6D3D8C2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690688"/>
            <a:ext cx="8096250" cy="3124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D5F641-998E-2E19-2801-7CCC9E556189}"/>
              </a:ext>
            </a:extLst>
          </p:cNvPr>
          <p:cNvSpPr txBox="1"/>
          <p:nvPr/>
        </p:nvSpPr>
        <p:spPr>
          <a:xfrm>
            <a:off x="2182167" y="4983983"/>
            <a:ext cx="7827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Euclidean distance is equivalent to </a:t>
            </a:r>
            <a:r>
              <a:rPr lang="en-US" dirty="0" err="1"/>
              <a:t>Minkowski</a:t>
            </a:r>
            <a:r>
              <a:rPr lang="en-US" dirty="0"/>
              <a:t> distance with </a:t>
            </a:r>
            <a:r>
              <a:rPr lang="en-US" b="1" dirty="0">
                <a:solidFill>
                  <a:srgbClr val="FF0000"/>
                </a:solidFill>
              </a:rPr>
              <a:t>m = 2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Manhattan distance is equivalent to </a:t>
            </a:r>
            <a:r>
              <a:rPr lang="en-US" dirty="0" err="1"/>
              <a:t>Minkowski</a:t>
            </a:r>
            <a:r>
              <a:rPr lang="en-US" dirty="0"/>
              <a:t> distance with </a:t>
            </a:r>
            <a:r>
              <a:rPr lang="en-US" b="1" dirty="0">
                <a:solidFill>
                  <a:srgbClr val="FF0000"/>
                </a:solidFill>
              </a:rPr>
              <a:t>m = 1</a:t>
            </a:r>
          </a:p>
          <a:p>
            <a:pPr marL="285750" indent="-285750">
              <a:buFontTx/>
              <a:buChar char="-"/>
            </a:pPr>
            <a:r>
              <a:rPr lang="en-US" dirty="0"/>
              <a:t>Different situations may call for different distance measures.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763E28-B8E8-3B75-574E-5000B5EC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481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95A9-A58A-A77E-F5F0-CE05E12A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pic>
        <p:nvPicPr>
          <p:cNvPr id="6" name="Content Placeholder 5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7F6D59C9-168E-5B11-80AB-31B557050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2D81E-30F4-1477-240D-566939A1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2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71AD-1315-B82E-0963-CAF34375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B712-ED3E-91AC-A603-D0C17B66E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15014-092D-B438-8E8B-83FA14BE4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780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846B-0613-50F7-44C7-35341E1A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pic>
        <p:nvPicPr>
          <p:cNvPr id="6" name="Content Placeholder 5" descr="A graph of a line with a red line&#10;&#10;Description automatically generated">
            <a:extLst>
              <a:ext uri="{FF2B5EF4-FFF2-40B4-BE49-F238E27FC236}">
                <a16:creationId xmlns:a16="http://schemas.microsoft.com/office/drawing/2014/main" id="{E1C71F17-67A2-ED2F-8DA3-5A9BA88A6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86AE9-AF12-2725-4759-4099541F4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2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74A5-E234-068D-6AC6-A1B7EECE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pic>
        <p:nvPicPr>
          <p:cNvPr id="6" name="Content Placeholder 5" descr="A diagram of a triangle with a red line and a blue line&#10;&#10;Description automatically generated">
            <a:extLst>
              <a:ext uri="{FF2B5EF4-FFF2-40B4-BE49-F238E27FC236}">
                <a16:creationId xmlns:a16="http://schemas.microsoft.com/office/drawing/2014/main" id="{AB261657-B960-762D-2E1B-33565B86B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13C0E-8E17-5B45-0F13-64B8F9FF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1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F0CEB-AB5E-7E4A-5572-6F30D145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11CD-AFFB-96F6-4053-36EBCAAC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32</a:t>
            </a:fld>
            <a:endParaRPr lang="en-US"/>
          </a:p>
        </p:txBody>
      </p:sp>
      <p:pic>
        <p:nvPicPr>
          <p:cNvPr id="10" name="Content Placeholder 9" descr="A screenshot of a math equation&#10;&#10;Description automatically generated">
            <a:extLst>
              <a:ext uri="{FF2B5EF4-FFF2-40B4-BE49-F238E27FC236}">
                <a16:creationId xmlns:a16="http://schemas.microsoft.com/office/drawing/2014/main" id="{6313591C-1C73-4D3A-AB66-81D5AB6DBA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</p:spTree>
    <p:extLst>
      <p:ext uri="{BB962C8B-B14F-4D97-AF65-F5344CB8AC3E}">
        <p14:creationId xmlns:p14="http://schemas.microsoft.com/office/powerpoint/2010/main" val="139068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65F5-3A4D-8B71-46E0-BEE250817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distance measures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45A07-B65B-C95F-161F-091008D5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33</a:t>
            </a:fld>
            <a:endParaRPr lang="en-US"/>
          </a:p>
        </p:txBody>
      </p:sp>
      <p:pic>
        <p:nvPicPr>
          <p:cNvPr id="10" name="Content Placeholder 9" descr="A screenshot of a math graph&#10;&#10;Description automatically generated">
            <a:extLst>
              <a:ext uri="{FF2B5EF4-FFF2-40B4-BE49-F238E27FC236}">
                <a16:creationId xmlns:a16="http://schemas.microsoft.com/office/drawing/2014/main" id="{5B9D00D5-6D1D-2E1B-C989-9A3BF1DD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022" y="1825625"/>
            <a:ext cx="5547955" cy="4351338"/>
          </a:xfrm>
        </p:spPr>
      </p:pic>
    </p:spTree>
    <p:extLst>
      <p:ext uri="{BB962C8B-B14F-4D97-AF65-F5344CB8AC3E}">
        <p14:creationId xmlns:p14="http://schemas.microsoft.com/office/powerpoint/2010/main" val="307903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649CC-BFAB-0D27-F9C1-CCBF45E9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 of a Classification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103F5-8A69-05E8-9EA3-FEA65E08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a flexible classification model that can predict to any number of classes</a:t>
            </a:r>
          </a:p>
          <a:p>
            <a:r>
              <a:rPr lang="en-US" dirty="0">
                <a:solidFill>
                  <a:srgbClr val="37474F"/>
                </a:solidFill>
                <a:latin typeface="Roboto" panose="02000000000000000000" pitchFamily="2" charset="0"/>
              </a:rPr>
              <a:t>Limitations:</a:t>
            </a:r>
          </a:p>
          <a:p>
            <a:pPr lvl="1"/>
            <a:r>
              <a:rPr lang="en-US" dirty="0"/>
              <a:t>Distance-based algorithms make predictions based only on the most similar instances, and </a:t>
            </a:r>
            <a:r>
              <a:rPr lang="en-US" dirty="0">
                <a:highlight>
                  <a:srgbClr val="FFFF00"/>
                </a:highlight>
              </a:rPr>
              <a:t>do not consider relationships </a:t>
            </a:r>
            <a:r>
              <a:rPr lang="en-US" dirty="0"/>
              <a:t>between input and output features. </a:t>
            </a:r>
          </a:p>
          <a:p>
            <a:pPr lvl="2"/>
            <a:r>
              <a:rPr lang="en-US" dirty="0"/>
              <a:t>Since k-nearest neighbors only uses the input features to identify the nearest instances, k-nearest neighbors should not be used to describe relationships between input and output features.</a:t>
            </a:r>
          </a:p>
          <a:p>
            <a:pPr lvl="1"/>
            <a:r>
              <a:rPr lang="en-US" dirty="0"/>
              <a:t>Distance-based algorithms like k-nearest neighbors are </a:t>
            </a:r>
            <a:r>
              <a:rPr lang="en-US" dirty="0">
                <a:highlight>
                  <a:srgbClr val="FFFF00"/>
                </a:highlight>
              </a:rPr>
              <a:t>sensitive to the unit and magnitude of measurement for each feature</a:t>
            </a:r>
            <a:r>
              <a:rPr lang="en-US" dirty="0"/>
              <a:t>. </a:t>
            </a:r>
          </a:p>
          <a:p>
            <a:pPr lvl="2"/>
            <a:r>
              <a:rPr lang="en-US" dirty="0"/>
              <a:t>Ex: The distance value between the body mass of two penguins depends on </a:t>
            </a:r>
            <a:r>
              <a:rPr lang="en-US" dirty="0">
                <a:highlight>
                  <a:srgbClr val="FFFF00"/>
                </a:highlight>
              </a:rPr>
              <a:t>whether body mass is measured in grams or kilograms</a:t>
            </a:r>
            <a:r>
              <a:rPr lang="en-US" dirty="0"/>
              <a:t>. Input features in distance-based algorithms should be </a:t>
            </a:r>
            <a:r>
              <a:rPr lang="en-US" b="1" dirty="0">
                <a:solidFill>
                  <a:schemeClr val="accent4"/>
                </a:solidFill>
              </a:rPr>
              <a:t>standardized</a:t>
            </a:r>
            <a:r>
              <a:rPr lang="en-US" dirty="0"/>
              <a:t> before fitting a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35FDB-56F1-2801-B1B6-8493A492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2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B9CED-03C2-41D3-7A61-0293D6EA2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Standardized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DAE93-70C6-5DAE-43A9-8A166BCB8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Standardized features are scaled to have a mean of 0 and a standard deviation of 1. </a:t>
                </a:r>
              </a:p>
              <a:p>
                <a:r>
                  <a:rPr lang="en-US" dirty="0"/>
                  <a:t>A feature is standardized by subtracting the mean,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, and dividing by the standard deviation,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Standardized values are also referred to as </a:t>
                </a:r>
                <a:r>
                  <a:rPr lang="en-US" b="1" dirty="0"/>
                  <a:t>z-scores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CDAE93-70C6-5DAE-43A9-8A166BCB8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A243C7-96B2-9116-473E-DFE8A2526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941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B3B421-83E9-31F7-5E40-D6F10D4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5C0F08-F6DB-D37A-53E6-FCF6C4E1D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77E61-5E09-8C79-FE34-AB601708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997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43E8-D89B-0131-6979-1E9EE21CE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4C02E-2525-6A81-EDAA-5AD3DA0D6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machine learning models make predictions based on a mathematical representation of the relationship between input and output features. </a:t>
                </a:r>
              </a:p>
              <a:p>
                <a:endParaRPr lang="en-US" dirty="0"/>
              </a:p>
              <a:p>
                <a:r>
                  <a:rPr lang="en-US" dirty="0"/>
                  <a:t>Ex: Simple linear regression predicts an output feature 𝑦 as a linear function of a single input feature,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7474F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37474F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Mathematical models can be used to describe or interpret the relationship between input and output features. But not all models are suitable for all situations.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94C02E-2525-6A81-EDAA-5AD3DA0D6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CF92-0903-1272-520D-7F69FC5D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89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A3C9-223E-D0B6-AAA0-34A298F6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55AB7-8FDD-9A3B-0CF4-2D372B85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models use a linear function of the input features to predict an output feature's value. For Adelie penguins, a linear relationship exists between bill length and bill depth.</a:t>
            </a:r>
          </a:p>
        </p:txBody>
      </p:sp>
      <p:pic>
        <p:nvPicPr>
          <p:cNvPr id="5" name="Picture 4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DFA89E0C-4CC0-509A-0F2A-11EA2E9A56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223" y="3117188"/>
            <a:ext cx="3190875" cy="29146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E7702-0099-F79B-C6FF-21E470B3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81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C7DE-032C-8526-D260-3E520B56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pic>
        <p:nvPicPr>
          <p:cNvPr id="5" name="Content Placeholder 4" descr="A graph of a number of numbers and a red line&#10;&#10;Description automatically generated">
            <a:extLst>
              <a:ext uri="{FF2B5EF4-FFF2-40B4-BE49-F238E27FC236}">
                <a16:creationId xmlns:a16="http://schemas.microsoft.com/office/drawing/2014/main" id="{05B61E01-F1F7-A844-CCA6-D60FD6232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687" y="2043906"/>
            <a:ext cx="6524625" cy="39147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A59017-1515-EBFD-C9DE-99697E43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D46A-F815-A377-D2FB-BCCFE653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2F36-6480-D713-6697-BFA4B55E3E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k-nearest neighbors (KNN) </a:t>
                </a:r>
                <a:r>
                  <a:rPr lang="en-US" dirty="0"/>
                  <a:t>is a supervised classification algorithm that </a:t>
                </a:r>
                <a:r>
                  <a:rPr lang="en-US" dirty="0">
                    <a:solidFill>
                      <a:schemeClr val="accent4"/>
                    </a:solidFill>
                  </a:rPr>
                  <a:t>predicts the class of an output feature based on the class of other instances with the most similar, or "nearest," input features</a:t>
                </a:r>
                <a:r>
                  <a:rPr lang="en-US" dirty="0"/>
                  <a:t>. </a:t>
                </a:r>
              </a:p>
              <a:p>
                <a:pPr lvl="1"/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nearest instances, or neighbors, are identified using some distance measure, and </a:t>
                </a:r>
              </a:p>
              <a:p>
                <a:pPr lvl="1"/>
                <a:r>
                  <a:rPr lang="en-US" dirty="0"/>
                  <a:t>the classes of each neighbor's output feature are identified. </a:t>
                </a:r>
              </a:p>
              <a:p>
                <a:pPr lvl="1"/>
                <a:r>
                  <a:rPr lang="en-US" dirty="0"/>
                  <a:t>The most frequently occurring class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closest instances becomes the prediction.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0F2F36-6480-D713-6697-BFA4B55E3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7AA95-738C-4FAA-A9D9-7E817AFF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8434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27919-E4BC-AC29-7264-5794A5A5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pic>
        <p:nvPicPr>
          <p:cNvPr id="5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25F86F19-10C0-82FB-B728-626071896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837" y="1765955"/>
            <a:ext cx="3362325" cy="3124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55FD0-5C49-558C-CC84-1415CB664A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1292" y="4552017"/>
            <a:ext cx="6991350" cy="676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2F0A3-E9A3-9D1E-26A5-35A92EEBF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08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597C5-969F-1CCA-65BD-9A27BA9E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p:pic>
        <p:nvPicPr>
          <p:cNvPr id="5" name="Content Placeholder 4" descr="A graph with a red line&#10;&#10;Description automatically generated">
            <a:extLst>
              <a:ext uri="{FF2B5EF4-FFF2-40B4-BE49-F238E27FC236}">
                <a16:creationId xmlns:a16="http://schemas.microsoft.com/office/drawing/2014/main" id="{5E6346F8-F837-4810-9833-F49FAC1473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712" y="1900237"/>
            <a:ext cx="3076575" cy="3057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14E4A9-5439-D887-A591-9D3611163D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486" y="5167311"/>
            <a:ext cx="6991350" cy="6762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97201-7E91-C947-7EBA-9F1BE42AE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77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E96F-B366-8DBE-66AB-2457A6F28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probabilities with logistic regression</a:t>
            </a:r>
            <a:endParaRPr lang="en-US" dirty="0"/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06FA3679-5BE3-A50A-4024-30A4A63D8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981994"/>
            <a:ext cx="6800850" cy="4038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91E0A-8159-82E8-B8DC-5CB62C5B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11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BB44-0FEC-0EA8-03BA-D04EB924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probabilities with logistic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5B2A6-B448-CBB6-AC95-81BD15E5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43</a:t>
            </a:fld>
            <a:endParaRPr lang="en-US"/>
          </a:p>
        </p:txBody>
      </p:sp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27746CCD-DE97-6BF2-F0D8-2355F6E93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981994"/>
            <a:ext cx="6800850" cy="4038600"/>
          </a:xfrm>
        </p:spPr>
      </p:pic>
    </p:spTree>
    <p:extLst>
      <p:ext uri="{BB962C8B-B14F-4D97-AF65-F5344CB8AC3E}">
        <p14:creationId xmlns:p14="http://schemas.microsoft.com/office/powerpoint/2010/main" val="33872834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B8D0-1BA3-ACE2-A685-524EE513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probabilities with logistic regression</a:t>
            </a:r>
            <a:endParaRPr lang="en-US" dirty="0"/>
          </a:p>
        </p:txBody>
      </p:sp>
      <p:pic>
        <p:nvPicPr>
          <p:cNvPr id="6" name="Content Placeholder 5" descr="A graph of a function&#10;&#10;Description automatically generated">
            <a:extLst>
              <a:ext uri="{FF2B5EF4-FFF2-40B4-BE49-F238E27FC236}">
                <a16:creationId xmlns:a16="http://schemas.microsoft.com/office/drawing/2014/main" id="{78D40C30-AA1F-5FE4-3845-7BDBAD2109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981994"/>
            <a:ext cx="6800850" cy="4038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0B928-A781-C7B4-732B-0A14FD04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9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A2A5E-5E92-6FBC-9C30-E7A90E7C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Calculating probabilities with logistic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4D82D-BFF9-0019-D857-1597B737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45</a:t>
            </a:fld>
            <a:endParaRPr lang="en-US"/>
          </a:p>
        </p:txBody>
      </p:sp>
      <p:pic>
        <p:nvPicPr>
          <p:cNvPr id="10" name="Content Placeholder 9" descr="A graph of a function&#10;&#10;Description automatically generated">
            <a:extLst>
              <a:ext uri="{FF2B5EF4-FFF2-40B4-BE49-F238E27FC236}">
                <a16:creationId xmlns:a16="http://schemas.microsoft.com/office/drawing/2014/main" id="{5E962A54-921A-8721-C146-A9D4348F2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1981994"/>
            <a:ext cx="6800850" cy="4038600"/>
          </a:xfrm>
        </p:spPr>
      </p:pic>
    </p:spTree>
    <p:extLst>
      <p:ext uri="{BB962C8B-B14F-4D97-AF65-F5344CB8AC3E}">
        <p14:creationId xmlns:p14="http://schemas.microsoft.com/office/powerpoint/2010/main" val="33475984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68B37-E65F-A0CC-7672-D6D0E9DED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Log-odds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DBC9D-853A-868C-774E-BB37D850D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strategy for improving model-based algorithms is to apply a transformation to an input feature or output feature.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is the natural-log transformation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Log-odds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represent the probability that the output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 log-odds is the natural log of the ratio of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ADBC9D-853A-868C-774E-BB37D850D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42D38-1047-B42A-08A5-FD2013058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8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A434-564C-6191-5B4F-D7202005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B5A49-A49E-B056-527A-DB7F76B733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577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Logistic regression is a </a:t>
                </a:r>
                <a:r>
                  <a:rPr lang="en-US" dirty="0">
                    <a:solidFill>
                      <a:schemeClr val="accent4"/>
                    </a:solidFill>
                  </a:rPr>
                  <a:t>binary classification model which uses a linear function to predict the log-odds of a given outcome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For a single input feature, the logistic regression model in terms of the log-odds is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1 −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Rearranging the equation gives the formula: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 predicted values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from logistic regression do not correspond to the actual classes. Instead, 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represents the probability that a new instance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3B5A49-A49E-B056-527A-DB7F76B733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5770"/>
                <a:ext cx="10515600" cy="4351338"/>
              </a:xfrm>
              <a:blipFill>
                <a:blip r:embed="rId2"/>
                <a:stretch>
                  <a:fillRect l="-1043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CCD2D-C8AE-27AF-A160-EC9E3ECD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562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F82F-91A2-AA09-BDD7-44426359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7" name="Content Placeholder 6" descr="A diagram of a graph&#10;&#10;Description automatically generated">
            <a:extLst>
              <a:ext uri="{FF2B5EF4-FFF2-40B4-BE49-F238E27FC236}">
                <a16:creationId xmlns:a16="http://schemas.microsoft.com/office/drawing/2014/main" id="{B1B026BC-0564-BFF5-729E-0D537B2F8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043906"/>
            <a:ext cx="6515100" cy="391477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CBD311-E0E8-0E8F-77CC-3178CDB84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75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57EC3-439E-5CDD-AE79-556B6C4B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Features in Logistic Regression</a:t>
            </a:r>
          </a:p>
        </p:txBody>
      </p:sp>
      <p:pic>
        <p:nvPicPr>
          <p:cNvPr id="5" name="Content Placeholder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8CCC5A08-51CE-42E2-8030-E1287DE87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462" y="2658269"/>
            <a:ext cx="9363075" cy="268605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2263F0-3AE2-2D8F-98DE-AB89DDF7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6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2654F-AAA1-5035-4D89-625E25CB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penguins based on bill length</a:t>
            </a:r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83101031-8178-935E-6A9C-514CD6DBE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248694"/>
            <a:ext cx="6515100" cy="3505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DD4143-55D8-CBFA-D738-5AA9C9D5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66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868E-1272-78E6-796A-E3CEAF0B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Two Inputs</a:t>
            </a:r>
          </a:p>
        </p:txBody>
      </p:sp>
      <p:pic>
        <p:nvPicPr>
          <p:cNvPr id="6" name="Content Placeholder 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B10A2610-7CBA-654B-118F-52C003BB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72" y="1825625"/>
            <a:ext cx="611585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87ACE-8491-84F7-FCA8-CB7628599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6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D4F54-C75B-1B99-EEF6-F475ACF8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Two Inputs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02540F46-FDFB-92F5-0377-E0D604DCF6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72" y="1825625"/>
            <a:ext cx="611585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FC872-DFFF-70A5-6C5B-F58DBB86B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03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76DA8-9AAB-E751-4229-D8C7AE21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Two Inputs</a:t>
            </a:r>
          </a:p>
        </p:txBody>
      </p:sp>
      <p:pic>
        <p:nvPicPr>
          <p:cNvPr id="6" name="Content Placeholder 5" descr="A screenshot of a math equation&#10;&#10;Description automatically generated">
            <a:extLst>
              <a:ext uri="{FF2B5EF4-FFF2-40B4-BE49-F238E27FC236}">
                <a16:creationId xmlns:a16="http://schemas.microsoft.com/office/drawing/2014/main" id="{2F82CFB8-9C38-B232-369D-3056F9D9F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72" y="1825625"/>
            <a:ext cx="611585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08616-AB3D-0C99-BE93-21C2FEAB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280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500BF-0CD5-D432-FB68-BF8AB79D6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with Two Inputs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1AC4CCE-BD5E-5531-BBD1-7823485DA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72" y="1825625"/>
            <a:ext cx="6115856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51468-08BA-BD1F-B64A-C4C4BBFAB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986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172AC-32DE-FEE3-BFDF-EE4221D2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Note on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03A8-0089-CB32-CD86-68A1F726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binary classification model and only predicts between two classes. </a:t>
            </a:r>
          </a:p>
          <a:p>
            <a:r>
              <a:rPr lang="en-US" dirty="0"/>
              <a:t>When more than two classes exist, separate logistic regression models must be used with each class or classes must be combined.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95EC0-DD55-7FF9-6B53-C39C6FDC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374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5B36-EC4C-4C18-CDC3-A542128E4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A977-536F-D48F-2B28-229707B3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3: Regression Models</a:t>
            </a:r>
          </a:p>
          <a:p>
            <a:r>
              <a:rPr lang="en-US" dirty="0"/>
              <a:t>Linear Regression </a:t>
            </a:r>
          </a:p>
          <a:p>
            <a:r>
              <a:rPr lang="en-US" dirty="0"/>
              <a:t>Elastic net regression (regularization)</a:t>
            </a:r>
          </a:p>
          <a:p>
            <a:r>
              <a:rPr lang="en-US" dirty="0"/>
              <a:t>K-nearest neighbors for regression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1B29-7657-E2BF-BC2F-B4E83353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5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E8EF-E9B3-F757-24FB-C7F93518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penguins based on bill length</a:t>
            </a:r>
          </a:p>
        </p:txBody>
      </p:sp>
      <p:pic>
        <p:nvPicPr>
          <p:cNvPr id="5" name="Content Placeholder 4" descr="A diagram of a penguin&#10;&#10;Description automatically generated">
            <a:extLst>
              <a:ext uri="{FF2B5EF4-FFF2-40B4-BE49-F238E27FC236}">
                <a16:creationId xmlns:a16="http://schemas.microsoft.com/office/drawing/2014/main" id="{D772D1DA-F64A-4664-C9F6-B5D67A135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248694"/>
            <a:ext cx="6515100" cy="3505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692C3F-2D30-7B0F-1131-096A5DDE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72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4EB9-438A-01D5-D6C8-98E82981D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penguins based on bill length</a:t>
            </a:r>
          </a:p>
        </p:txBody>
      </p:sp>
      <p:pic>
        <p:nvPicPr>
          <p:cNvPr id="5" name="Content Placeholder 4" descr="A diagram of a penguin&#10;&#10;Description automatically generated">
            <a:extLst>
              <a:ext uri="{FF2B5EF4-FFF2-40B4-BE49-F238E27FC236}">
                <a16:creationId xmlns:a16="http://schemas.microsoft.com/office/drawing/2014/main" id="{2D7CF827-4458-60EF-1B35-44FDF4FDD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248694"/>
            <a:ext cx="6515100" cy="3505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BCD1E5-6CBD-7862-0717-9DB1C11A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4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9712-DBC7-063E-2357-02B5CE974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penguins based on bill length</a:t>
            </a:r>
          </a:p>
        </p:txBody>
      </p:sp>
      <p:pic>
        <p:nvPicPr>
          <p:cNvPr id="5" name="Content Placeholder 4" descr="A graph of penguins with numbers and points&#10;&#10;Description automatically generated with medium confidence">
            <a:extLst>
              <a:ext uri="{FF2B5EF4-FFF2-40B4-BE49-F238E27FC236}">
                <a16:creationId xmlns:a16="http://schemas.microsoft.com/office/drawing/2014/main" id="{6F3C0CFC-8288-91AE-450F-3EF4E602F2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0" y="2248694"/>
            <a:ext cx="6515100" cy="3505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2E36B-608E-A470-D294-D384D65C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975C-D6E3-1713-0194-CC2D35F1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k-nearest neighbors algorithm</a:t>
            </a:r>
          </a:p>
        </p:txBody>
      </p:sp>
      <p:pic>
        <p:nvPicPr>
          <p:cNvPr id="6" name="Content Placeholder 5" descr="A graph of numbers and points&#10;&#10;Description automatically generated">
            <a:extLst>
              <a:ext uri="{FF2B5EF4-FFF2-40B4-BE49-F238E27FC236}">
                <a16:creationId xmlns:a16="http://schemas.microsoft.com/office/drawing/2014/main" id="{2C07194F-F416-A35F-3AC8-2F9E0AE7C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912" y="2153444"/>
            <a:ext cx="6734175" cy="36957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6C27-CD13-9924-9282-16E1BE5C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0B19-F01B-4521-99EF-BED7A89139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9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1671</TotalTime>
  <Words>1152</Words>
  <Application>Microsoft Office PowerPoint</Application>
  <PresentationFormat>Widescreen</PresentationFormat>
  <Paragraphs>180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Aptos</vt:lpstr>
      <vt:lpstr>Aptos Display</vt:lpstr>
      <vt:lpstr>Arial</vt:lpstr>
      <vt:lpstr>Cambria Math</vt:lpstr>
      <vt:lpstr>Roboto</vt:lpstr>
      <vt:lpstr>Office Theme</vt:lpstr>
      <vt:lpstr>Chapter 2: Classification Models</vt:lpstr>
      <vt:lpstr>Classification Models</vt:lpstr>
      <vt:lpstr>K-Nearest Neighbors</vt:lpstr>
      <vt:lpstr>K-nearest Neighbors</vt:lpstr>
      <vt:lpstr>Classifying penguins based on bill length</vt:lpstr>
      <vt:lpstr>Classifying penguins based on bill length</vt:lpstr>
      <vt:lpstr>Classifying penguins based on bill length</vt:lpstr>
      <vt:lpstr>Classifying penguins based on bill length</vt:lpstr>
      <vt:lpstr>k-nearest neighbors algorithm</vt:lpstr>
      <vt:lpstr>k-nearest neighbors algorithm</vt:lpstr>
      <vt:lpstr>k-nearest neighbors algorithm</vt:lpstr>
      <vt:lpstr>k-nearest neighbors algorithm</vt:lpstr>
      <vt:lpstr>k-nearest neighbors algorithm</vt:lpstr>
      <vt:lpstr>Two things to consider</vt:lpstr>
      <vt:lpstr>Effect of k on k-nearest neighbors classification</vt:lpstr>
      <vt:lpstr>Effect of k on k-nearest neighbors classification</vt:lpstr>
      <vt:lpstr>Effect of k on k-nearest neighbors classification</vt:lpstr>
      <vt:lpstr>Effect of k on k-nearest neighbors classification</vt:lpstr>
      <vt:lpstr>Effect of k on k-nearest neighbors classification</vt:lpstr>
      <vt:lpstr>Effect of k on k-nearest neighbors classification</vt:lpstr>
      <vt:lpstr>Selecting an appropriate k</vt:lpstr>
      <vt:lpstr>Decision Boundaries</vt:lpstr>
      <vt:lpstr>Decision Boundary Plot</vt:lpstr>
      <vt:lpstr>Decision Boundary Plot</vt:lpstr>
      <vt:lpstr>Decision Boundary Plot</vt:lpstr>
      <vt:lpstr>Decision Boundary Plot</vt:lpstr>
      <vt:lpstr>Distance measures</vt:lpstr>
      <vt:lpstr>Distance measures</vt:lpstr>
      <vt:lpstr>Calculating distance measures</vt:lpstr>
      <vt:lpstr>Calculating distance measures</vt:lpstr>
      <vt:lpstr>Calculating distance measures</vt:lpstr>
      <vt:lpstr>Calculating distance measures</vt:lpstr>
      <vt:lpstr>Calculating distance measures</vt:lpstr>
      <vt:lpstr>Advantages and Disadvantages of a Classification Model</vt:lpstr>
      <vt:lpstr>Standardized Features</vt:lpstr>
      <vt:lpstr>Logistic Regression</vt:lpstr>
      <vt:lpstr>Logistic Regression</vt:lpstr>
      <vt:lpstr>Linear Model</vt:lpstr>
      <vt:lpstr>Linear Model</vt:lpstr>
      <vt:lpstr>Linear Model</vt:lpstr>
      <vt:lpstr>Linear Model</vt:lpstr>
      <vt:lpstr>Calculating probabilities with logistic regression</vt:lpstr>
      <vt:lpstr>Calculating probabilities with logistic regression</vt:lpstr>
      <vt:lpstr>Calculating probabilities with logistic regression</vt:lpstr>
      <vt:lpstr>Calculating probabilities with logistic regression</vt:lpstr>
      <vt:lpstr>Log-odds</vt:lpstr>
      <vt:lpstr>Logistic Regression</vt:lpstr>
      <vt:lpstr>Logistic Regression</vt:lpstr>
      <vt:lpstr>Multiple Features in Logistic Regression</vt:lpstr>
      <vt:lpstr>Logistic Regression with Two Inputs</vt:lpstr>
      <vt:lpstr>Logistic Regression with Two Inputs</vt:lpstr>
      <vt:lpstr>Logistic Regression with Two Inputs</vt:lpstr>
      <vt:lpstr>Logistic Regression with Two Inputs</vt:lpstr>
      <vt:lpstr>Final Note on Logistic Regression</vt:lpstr>
      <vt:lpstr>Next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Lwin Moe</dc:creator>
  <cp:lastModifiedBy>Lwin Moe</cp:lastModifiedBy>
  <cp:revision>3</cp:revision>
  <dcterms:created xsi:type="dcterms:W3CDTF">2024-09-15T03:48:38Z</dcterms:created>
  <dcterms:modified xsi:type="dcterms:W3CDTF">2024-10-06T13:02:09Z</dcterms:modified>
</cp:coreProperties>
</file>