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56" r:id="rId2"/>
    <p:sldId id="749" r:id="rId3"/>
    <p:sldId id="750" r:id="rId4"/>
    <p:sldId id="754" r:id="rId5"/>
    <p:sldId id="308" r:id="rId6"/>
    <p:sldId id="257" r:id="rId7"/>
    <p:sldId id="258" r:id="rId8"/>
    <p:sldId id="259" r:id="rId9"/>
    <p:sldId id="260" r:id="rId10"/>
    <p:sldId id="262" r:id="rId11"/>
    <p:sldId id="261" r:id="rId12"/>
    <p:sldId id="263" r:id="rId13"/>
    <p:sldId id="264" r:id="rId14"/>
    <p:sldId id="373" r:id="rId15"/>
    <p:sldId id="266" r:id="rId16"/>
    <p:sldId id="267" r:id="rId17"/>
    <p:sldId id="268" r:id="rId18"/>
    <p:sldId id="282" r:id="rId19"/>
    <p:sldId id="283" r:id="rId20"/>
    <p:sldId id="284" r:id="rId21"/>
    <p:sldId id="289" r:id="rId22"/>
    <p:sldId id="269" r:id="rId23"/>
    <p:sldId id="288" r:id="rId24"/>
    <p:sldId id="290" r:id="rId25"/>
    <p:sldId id="690" r:id="rId26"/>
    <p:sldId id="291" r:id="rId27"/>
    <p:sldId id="292" r:id="rId28"/>
    <p:sldId id="293" r:id="rId29"/>
    <p:sldId id="691" r:id="rId30"/>
    <p:sldId id="374" r:id="rId31"/>
    <p:sldId id="285" r:id="rId32"/>
    <p:sldId id="286" r:id="rId33"/>
    <p:sldId id="287" r:id="rId34"/>
    <p:sldId id="294" r:id="rId35"/>
    <p:sldId id="295" r:id="rId36"/>
    <p:sldId id="375" r:id="rId37"/>
    <p:sldId id="296" r:id="rId38"/>
    <p:sldId id="301" r:id="rId39"/>
    <p:sldId id="297" r:id="rId40"/>
    <p:sldId id="298" r:id="rId41"/>
    <p:sldId id="300" r:id="rId42"/>
    <p:sldId id="692" r:id="rId43"/>
    <p:sldId id="693" r:id="rId44"/>
    <p:sldId id="694" r:id="rId45"/>
    <p:sldId id="302" r:id="rId46"/>
    <p:sldId id="303" r:id="rId47"/>
    <p:sldId id="695" r:id="rId48"/>
    <p:sldId id="696" r:id="rId49"/>
    <p:sldId id="697" r:id="rId50"/>
    <p:sldId id="698" r:id="rId51"/>
    <p:sldId id="699" r:id="rId52"/>
    <p:sldId id="305" r:id="rId53"/>
    <p:sldId id="307" r:id="rId54"/>
    <p:sldId id="700" r:id="rId55"/>
    <p:sldId id="701" r:id="rId56"/>
    <p:sldId id="702" r:id="rId57"/>
    <p:sldId id="306" r:id="rId58"/>
    <p:sldId id="376" r:id="rId59"/>
    <p:sldId id="689" r:id="rId60"/>
    <p:sldId id="75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E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EDBB6-C90E-453C-9B70-5CF916FFEE66}" v="7" dt="2024-09-30T17:24:12.142"/>
    <p1510:client id="{FF4A5159-9BA7-8042-8C53-5E888BA242A0}" v="1" dt="2024-09-30T14:00:09.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p:normalViewPr>
  <p:slideViewPr>
    <p:cSldViewPr snapToGrid="0">
      <p:cViewPr varScale="1">
        <p:scale>
          <a:sx n="95" d="100"/>
          <a:sy n="95" d="100"/>
        </p:scale>
        <p:origin x="1194" y="78"/>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win Moe" userId="aa63d423-27f4-4437-9471-19c5c3fbd463" providerId="ADAL" clId="{C6EEDBB6-C90E-453C-9B70-5CF916FFEE66}"/>
    <pc:docChg chg="custSel modSld">
      <pc:chgData name="Lwin Moe" userId="aa63d423-27f4-4437-9471-19c5c3fbd463" providerId="ADAL" clId="{C6EEDBB6-C90E-453C-9B70-5CF916FFEE66}" dt="2024-10-01T12:34:14.078" v="221" actId="20577"/>
      <pc:docMkLst>
        <pc:docMk/>
      </pc:docMkLst>
      <pc:sldChg chg="modSp mod">
        <pc:chgData name="Lwin Moe" userId="aa63d423-27f4-4437-9471-19c5c3fbd463" providerId="ADAL" clId="{C6EEDBB6-C90E-453C-9B70-5CF916FFEE66}" dt="2024-10-01T12:19:46.379" v="135" actId="114"/>
        <pc:sldMkLst>
          <pc:docMk/>
          <pc:sldMk cId="3544638284" sldId="263"/>
        </pc:sldMkLst>
        <pc:spChg chg="mod">
          <ac:chgData name="Lwin Moe" userId="aa63d423-27f4-4437-9471-19c5c3fbd463" providerId="ADAL" clId="{C6EEDBB6-C90E-453C-9B70-5CF916FFEE66}" dt="2024-10-01T12:19:46.379" v="135" actId="114"/>
          <ac:spMkLst>
            <pc:docMk/>
            <pc:sldMk cId="3544638284" sldId="263"/>
            <ac:spMk id="3" creationId="{42E94B58-7444-4D7A-D1B4-6A42F6112C51}"/>
          </ac:spMkLst>
        </pc:spChg>
      </pc:sldChg>
      <pc:sldChg chg="modSp mod">
        <pc:chgData name="Lwin Moe" userId="aa63d423-27f4-4437-9471-19c5c3fbd463" providerId="ADAL" clId="{C6EEDBB6-C90E-453C-9B70-5CF916FFEE66}" dt="2024-10-01T12:20:48.765" v="137" actId="20577"/>
        <pc:sldMkLst>
          <pc:docMk/>
          <pc:sldMk cId="2071047845" sldId="266"/>
        </pc:sldMkLst>
        <pc:spChg chg="mod">
          <ac:chgData name="Lwin Moe" userId="aa63d423-27f4-4437-9471-19c5c3fbd463" providerId="ADAL" clId="{C6EEDBB6-C90E-453C-9B70-5CF916FFEE66}" dt="2024-10-01T12:20:48.765" v="137" actId="20577"/>
          <ac:spMkLst>
            <pc:docMk/>
            <pc:sldMk cId="2071047845" sldId="266"/>
            <ac:spMk id="3" creationId="{4B32DF4B-CB2E-0831-693A-2A8B9197A35F}"/>
          </ac:spMkLst>
        </pc:spChg>
      </pc:sldChg>
      <pc:sldChg chg="modNotesTx">
        <pc:chgData name="Lwin Moe" userId="aa63d423-27f4-4437-9471-19c5c3fbd463" providerId="ADAL" clId="{C6EEDBB6-C90E-453C-9B70-5CF916FFEE66}" dt="2024-10-01T12:23:42.797" v="189" actId="20577"/>
        <pc:sldMkLst>
          <pc:docMk/>
          <pc:sldMk cId="1030798728" sldId="291"/>
        </pc:sldMkLst>
      </pc:sldChg>
      <pc:sldChg chg="modSp mod modNotesTx">
        <pc:chgData name="Lwin Moe" userId="aa63d423-27f4-4437-9471-19c5c3fbd463" providerId="ADAL" clId="{C6EEDBB6-C90E-453C-9B70-5CF916FFEE66}" dt="2024-09-30T17:19:44.767" v="120" actId="20577"/>
        <pc:sldMkLst>
          <pc:docMk/>
          <pc:sldMk cId="768319692" sldId="294"/>
        </pc:sldMkLst>
        <pc:spChg chg="mod">
          <ac:chgData name="Lwin Moe" userId="aa63d423-27f4-4437-9471-19c5c3fbd463" providerId="ADAL" clId="{C6EEDBB6-C90E-453C-9B70-5CF916FFEE66}" dt="2024-09-30T17:14:07.063" v="59" actId="20577"/>
          <ac:spMkLst>
            <pc:docMk/>
            <pc:sldMk cId="768319692" sldId="294"/>
            <ac:spMk id="3" creationId="{2684FD87-926D-B355-432E-77AEA90D06D7}"/>
          </ac:spMkLst>
        </pc:spChg>
      </pc:sldChg>
      <pc:sldChg chg="modSp mod">
        <pc:chgData name="Lwin Moe" userId="aa63d423-27f4-4437-9471-19c5c3fbd463" providerId="ADAL" clId="{C6EEDBB6-C90E-453C-9B70-5CF916FFEE66}" dt="2024-09-30T17:24:12.142" v="130" actId="20577"/>
        <pc:sldMkLst>
          <pc:docMk/>
          <pc:sldMk cId="3943455498" sldId="306"/>
        </pc:sldMkLst>
        <pc:spChg chg="mod">
          <ac:chgData name="Lwin Moe" userId="aa63d423-27f4-4437-9471-19c5c3fbd463" providerId="ADAL" clId="{C6EEDBB6-C90E-453C-9B70-5CF916FFEE66}" dt="2024-09-30T17:24:12.142" v="130" actId="20577"/>
          <ac:spMkLst>
            <pc:docMk/>
            <pc:sldMk cId="3943455498" sldId="306"/>
            <ac:spMk id="4" creationId="{981C7A48-4501-2D1D-849F-13A253F4960C}"/>
          </ac:spMkLst>
        </pc:spChg>
      </pc:sldChg>
      <pc:sldChg chg="modNotesTx">
        <pc:chgData name="Lwin Moe" userId="aa63d423-27f4-4437-9471-19c5c3fbd463" providerId="ADAL" clId="{C6EEDBB6-C90E-453C-9B70-5CF916FFEE66}" dt="2024-10-01T12:34:14.078" v="221" actId="20577"/>
        <pc:sldMkLst>
          <pc:docMk/>
          <pc:sldMk cId="2345295770" sldId="701"/>
        </pc:sldMkLst>
      </pc:sldChg>
    </pc:docChg>
  </pc:docChgLst>
  <pc:docChgLst>
    <pc:chgData name="Uyen T Nguyen" userId="e0b6f84c-c3d9-4df0-a2e8-05cfa7ea9bde" providerId="ADAL" clId="{FF4A5159-9BA7-8042-8C53-5E888BA242A0}"/>
    <pc:docChg chg="undo custSel addSld modSld">
      <pc:chgData name="Uyen T Nguyen" userId="e0b6f84c-c3d9-4df0-a2e8-05cfa7ea9bde" providerId="ADAL" clId="{FF4A5159-9BA7-8042-8C53-5E888BA242A0}" dt="2024-09-30T14:59:38.679" v="26" actId="20577"/>
      <pc:docMkLst>
        <pc:docMk/>
      </pc:docMkLst>
      <pc:sldChg chg="modSp mod">
        <pc:chgData name="Uyen T Nguyen" userId="e0b6f84c-c3d9-4df0-a2e8-05cfa7ea9bde" providerId="ADAL" clId="{FF4A5159-9BA7-8042-8C53-5E888BA242A0}" dt="2024-09-30T14:59:31.736" v="19" actId="20577"/>
        <pc:sldMkLst>
          <pc:docMk/>
          <pc:sldMk cId="2447617797" sldId="256"/>
        </pc:sldMkLst>
        <pc:spChg chg="mod">
          <ac:chgData name="Uyen T Nguyen" userId="e0b6f84c-c3d9-4df0-a2e8-05cfa7ea9bde" providerId="ADAL" clId="{FF4A5159-9BA7-8042-8C53-5E888BA242A0}" dt="2024-09-30T14:59:31.736" v="19" actId="20577"/>
          <ac:spMkLst>
            <pc:docMk/>
            <pc:sldMk cId="2447617797" sldId="256"/>
            <ac:spMk id="3" creationId="{6F51DF28-F9B8-D7C2-92A9-6FD7DB155E66}"/>
          </ac:spMkLst>
        </pc:spChg>
      </pc:sldChg>
      <pc:sldChg chg="modSp mod">
        <pc:chgData name="Uyen T Nguyen" userId="e0b6f84c-c3d9-4df0-a2e8-05cfa7ea9bde" providerId="ADAL" clId="{FF4A5159-9BA7-8042-8C53-5E888BA242A0}" dt="2024-09-30T14:59:03.637" v="3" actId="20577"/>
        <pc:sldMkLst>
          <pc:docMk/>
          <pc:sldMk cId="463187309" sldId="308"/>
        </pc:sldMkLst>
        <pc:spChg chg="mod">
          <ac:chgData name="Uyen T Nguyen" userId="e0b6f84c-c3d9-4df0-a2e8-05cfa7ea9bde" providerId="ADAL" clId="{FF4A5159-9BA7-8042-8C53-5E888BA242A0}" dt="2024-09-30T14:59:03.637" v="3" actId="20577"/>
          <ac:spMkLst>
            <pc:docMk/>
            <pc:sldMk cId="463187309" sldId="308"/>
            <ac:spMk id="2" creationId="{1829A97F-74F1-BEC8-EBF1-2F324828765C}"/>
          </ac:spMkLst>
        </pc:spChg>
      </pc:sldChg>
      <pc:sldChg chg="modSp mod">
        <pc:chgData name="Uyen T Nguyen" userId="e0b6f84c-c3d9-4df0-a2e8-05cfa7ea9bde" providerId="ADAL" clId="{FF4A5159-9BA7-8042-8C53-5E888BA242A0}" dt="2024-09-30T14:59:38.679" v="26" actId="20577"/>
        <pc:sldMkLst>
          <pc:docMk/>
          <pc:sldMk cId="1019691299" sldId="749"/>
        </pc:sldMkLst>
        <pc:spChg chg="mod">
          <ac:chgData name="Uyen T Nguyen" userId="e0b6f84c-c3d9-4df0-a2e8-05cfa7ea9bde" providerId="ADAL" clId="{FF4A5159-9BA7-8042-8C53-5E888BA242A0}" dt="2024-09-30T14:59:38.679" v="26" actId="20577"/>
          <ac:spMkLst>
            <pc:docMk/>
            <pc:sldMk cId="1019691299" sldId="749"/>
            <ac:spMk id="2" creationId="{AA140634-7B57-D20B-2902-26055094ECA0}"/>
          </ac:spMkLst>
        </pc:spChg>
      </pc:sldChg>
      <pc:sldChg chg="modSp new mod">
        <pc:chgData name="Uyen T Nguyen" userId="e0b6f84c-c3d9-4df0-a2e8-05cfa7ea9bde" providerId="ADAL" clId="{FF4A5159-9BA7-8042-8C53-5E888BA242A0}" dt="2024-09-30T14:59:25.513" v="18" actId="255"/>
        <pc:sldMkLst>
          <pc:docMk/>
          <pc:sldMk cId="3112153574" sldId="754"/>
        </pc:sldMkLst>
        <pc:spChg chg="mod">
          <ac:chgData name="Uyen T Nguyen" userId="e0b6f84c-c3d9-4df0-a2e8-05cfa7ea9bde" providerId="ADAL" clId="{FF4A5159-9BA7-8042-8C53-5E888BA242A0}" dt="2024-09-30T14:59:25.513" v="18" actId="255"/>
          <ac:spMkLst>
            <pc:docMk/>
            <pc:sldMk cId="3112153574" sldId="754"/>
            <ac:spMk id="2" creationId="{F3133F80-2F70-2433-AB25-B99454CCB3C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5T14:22:13.209"/>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7507C-A503-4796-B9DF-7CCEEDB8D626}"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CA12E-21A7-492A-A634-7528F5361327}" type="slidenum">
              <a:rPr lang="en-US" smtClean="0"/>
              <a:t>‹#›</a:t>
            </a:fld>
            <a:endParaRPr lang="en-US"/>
          </a:p>
        </p:txBody>
      </p:sp>
    </p:spTree>
    <p:extLst>
      <p:ext uri="{BB962C8B-B14F-4D97-AF65-F5344CB8AC3E}">
        <p14:creationId xmlns:p14="http://schemas.microsoft.com/office/powerpoint/2010/main" val="236870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Customers who bought these also bought ….</a:t>
            </a:r>
          </a:p>
        </p:txBody>
      </p:sp>
      <p:sp>
        <p:nvSpPr>
          <p:cNvPr id="4" name="Slide Number Placeholder 3"/>
          <p:cNvSpPr>
            <a:spLocks noGrp="1"/>
          </p:cNvSpPr>
          <p:nvPr>
            <p:ph type="sldNum" sz="quarter" idx="5"/>
          </p:nvPr>
        </p:nvSpPr>
        <p:spPr/>
        <p:txBody>
          <a:bodyPr/>
          <a:lstStyle/>
          <a:p>
            <a:fld id="{554CA12E-21A7-492A-A634-7528F5361327}" type="slidenum">
              <a:rPr lang="en-US" smtClean="0"/>
              <a:t>26</a:t>
            </a:fld>
            <a:endParaRPr lang="en-US"/>
          </a:p>
        </p:txBody>
      </p:sp>
    </p:spTree>
    <p:extLst>
      <p:ext uri="{BB962C8B-B14F-4D97-AF65-F5344CB8AC3E}">
        <p14:creationId xmlns:p14="http://schemas.microsoft.com/office/powerpoint/2010/main" val="264178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square = 1 – residual sum of squares/ total sum of squares</a:t>
            </a:r>
          </a:p>
        </p:txBody>
      </p:sp>
      <p:sp>
        <p:nvSpPr>
          <p:cNvPr id="4" name="Slide Number Placeholder 3"/>
          <p:cNvSpPr>
            <a:spLocks noGrp="1"/>
          </p:cNvSpPr>
          <p:nvPr>
            <p:ph type="sldNum" sz="quarter" idx="5"/>
          </p:nvPr>
        </p:nvSpPr>
        <p:spPr/>
        <p:txBody>
          <a:bodyPr/>
          <a:lstStyle/>
          <a:p>
            <a:fld id="{554CA12E-21A7-492A-A634-7528F5361327}" type="slidenum">
              <a:rPr lang="en-US" smtClean="0"/>
              <a:t>34</a:t>
            </a:fld>
            <a:endParaRPr lang="en-US"/>
          </a:p>
        </p:txBody>
      </p:sp>
    </p:spTree>
    <p:extLst>
      <p:ext uri="{BB962C8B-B14F-4D97-AF65-F5344CB8AC3E}">
        <p14:creationId xmlns:p14="http://schemas.microsoft.com/office/powerpoint/2010/main" val="342239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is a prediction error.</a:t>
            </a:r>
          </a:p>
        </p:txBody>
      </p:sp>
      <p:sp>
        <p:nvSpPr>
          <p:cNvPr id="4" name="Slide Number Placeholder 3"/>
          <p:cNvSpPr>
            <a:spLocks noGrp="1"/>
          </p:cNvSpPr>
          <p:nvPr>
            <p:ph type="sldNum" sz="quarter" idx="5"/>
          </p:nvPr>
        </p:nvSpPr>
        <p:spPr/>
        <p:txBody>
          <a:bodyPr/>
          <a:lstStyle/>
          <a:p>
            <a:fld id="{554CA12E-21A7-492A-A634-7528F5361327}" type="slidenum">
              <a:rPr lang="en-US" smtClean="0"/>
              <a:t>55</a:t>
            </a:fld>
            <a:endParaRPr lang="en-US"/>
          </a:p>
        </p:txBody>
      </p:sp>
    </p:spTree>
    <p:extLst>
      <p:ext uri="{BB962C8B-B14F-4D97-AF65-F5344CB8AC3E}">
        <p14:creationId xmlns:p14="http://schemas.microsoft.com/office/powerpoint/2010/main" val="567567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A2FB-5AF9-E53F-90F4-FC316FDB8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00C38-2B4A-7B4B-45D8-866759458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DED86-2326-DB90-56E4-FAC16F8D952D}"/>
              </a:ext>
            </a:extLst>
          </p:cNvPr>
          <p:cNvSpPr>
            <a:spLocks noGrp="1"/>
          </p:cNvSpPr>
          <p:nvPr>
            <p:ph type="dt" sz="half" idx="10"/>
          </p:nvPr>
        </p:nvSpPr>
        <p:spPr/>
        <p:txBody>
          <a:bodyPr/>
          <a:lstStyle/>
          <a:p>
            <a:fld id="{104D77CD-7919-4E84-B9AF-BFDC6E70C15A}" type="datetime1">
              <a:rPr lang="en-US" smtClean="0"/>
              <a:t>10/1/2024</a:t>
            </a:fld>
            <a:endParaRPr lang="en-US"/>
          </a:p>
        </p:txBody>
      </p:sp>
      <p:sp>
        <p:nvSpPr>
          <p:cNvPr id="5" name="Footer Placeholder 4">
            <a:extLst>
              <a:ext uri="{FF2B5EF4-FFF2-40B4-BE49-F238E27FC236}">
                <a16:creationId xmlns:a16="http://schemas.microsoft.com/office/drawing/2014/main" id="{10A28DDA-0F31-54F8-3EB2-D56E9996D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20AE5-08D9-63F4-B824-4312DB663D4F}"/>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70016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2265-1FB7-2038-8127-CEF8055E99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F3A16-A85D-4515-49E5-9DD27A7F8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3138B-8262-F24F-16C6-082242D75492}"/>
              </a:ext>
            </a:extLst>
          </p:cNvPr>
          <p:cNvSpPr>
            <a:spLocks noGrp="1"/>
          </p:cNvSpPr>
          <p:nvPr>
            <p:ph type="dt" sz="half" idx="10"/>
          </p:nvPr>
        </p:nvSpPr>
        <p:spPr/>
        <p:txBody>
          <a:bodyPr/>
          <a:lstStyle/>
          <a:p>
            <a:fld id="{E2A1E911-EC95-4CF1-837F-38C02DBD7D5A}" type="datetime1">
              <a:rPr lang="en-US" smtClean="0"/>
              <a:t>10/1/2024</a:t>
            </a:fld>
            <a:endParaRPr lang="en-US"/>
          </a:p>
        </p:txBody>
      </p:sp>
      <p:sp>
        <p:nvSpPr>
          <p:cNvPr id="5" name="Footer Placeholder 4">
            <a:extLst>
              <a:ext uri="{FF2B5EF4-FFF2-40B4-BE49-F238E27FC236}">
                <a16:creationId xmlns:a16="http://schemas.microsoft.com/office/drawing/2014/main" id="{B4B7E463-46F1-D6AC-E99E-C2C3315C5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73F34-1CBC-D4FC-5FC1-CEC0A4D6ACE4}"/>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47475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736C6-C9FA-B909-6816-0B57A20BD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BEAB1-7838-60BE-88B8-510537B23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18781-9160-7124-6337-7188C9B9B97A}"/>
              </a:ext>
            </a:extLst>
          </p:cNvPr>
          <p:cNvSpPr>
            <a:spLocks noGrp="1"/>
          </p:cNvSpPr>
          <p:nvPr>
            <p:ph type="dt" sz="half" idx="10"/>
          </p:nvPr>
        </p:nvSpPr>
        <p:spPr/>
        <p:txBody>
          <a:bodyPr/>
          <a:lstStyle/>
          <a:p>
            <a:fld id="{D168C677-27FD-411C-85E0-7127D52E38FA}" type="datetime1">
              <a:rPr lang="en-US" smtClean="0"/>
              <a:t>10/1/2024</a:t>
            </a:fld>
            <a:endParaRPr lang="en-US"/>
          </a:p>
        </p:txBody>
      </p:sp>
      <p:sp>
        <p:nvSpPr>
          <p:cNvPr id="5" name="Footer Placeholder 4">
            <a:extLst>
              <a:ext uri="{FF2B5EF4-FFF2-40B4-BE49-F238E27FC236}">
                <a16:creationId xmlns:a16="http://schemas.microsoft.com/office/drawing/2014/main" id="{4BFB5E70-1F9E-5105-A278-0F1D9711F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EB7EF-12CD-9F11-6238-D2D3C7104E1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5242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D211-A8F2-7733-5E52-49106C1D7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993E0-AD4D-F7BC-F1BF-73324719D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B5A81-6E7A-DF6F-8FCC-03C21D5E932B}"/>
              </a:ext>
            </a:extLst>
          </p:cNvPr>
          <p:cNvSpPr>
            <a:spLocks noGrp="1"/>
          </p:cNvSpPr>
          <p:nvPr>
            <p:ph type="dt" sz="half" idx="10"/>
          </p:nvPr>
        </p:nvSpPr>
        <p:spPr/>
        <p:txBody>
          <a:bodyPr/>
          <a:lstStyle/>
          <a:p>
            <a:fld id="{27D0272F-7470-4F64-83C5-474F67F49E04}" type="datetime1">
              <a:rPr lang="en-US" smtClean="0"/>
              <a:t>10/1/2024</a:t>
            </a:fld>
            <a:endParaRPr lang="en-US"/>
          </a:p>
        </p:txBody>
      </p:sp>
      <p:sp>
        <p:nvSpPr>
          <p:cNvPr id="5" name="Footer Placeholder 4">
            <a:extLst>
              <a:ext uri="{FF2B5EF4-FFF2-40B4-BE49-F238E27FC236}">
                <a16:creationId xmlns:a16="http://schemas.microsoft.com/office/drawing/2014/main" id="{E6C2A13F-8D1C-4381-4A04-F2493E9C2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1EF4F-08EA-6852-ABCA-DD7136092E72}"/>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44491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964A-16DC-BC69-BD7F-90A7519FA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331110-0E21-9D8D-86B6-B2774008D8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781FE-1697-EE4F-9660-ECD5EAB989E5}"/>
              </a:ext>
            </a:extLst>
          </p:cNvPr>
          <p:cNvSpPr>
            <a:spLocks noGrp="1"/>
          </p:cNvSpPr>
          <p:nvPr>
            <p:ph type="dt" sz="half" idx="10"/>
          </p:nvPr>
        </p:nvSpPr>
        <p:spPr/>
        <p:txBody>
          <a:bodyPr/>
          <a:lstStyle/>
          <a:p>
            <a:fld id="{15CF9CF8-0CAC-4BE8-A7A2-5F5B7A72168F}" type="datetime1">
              <a:rPr lang="en-US" smtClean="0"/>
              <a:t>10/1/2024</a:t>
            </a:fld>
            <a:endParaRPr lang="en-US"/>
          </a:p>
        </p:txBody>
      </p:sp>
      <p:sp>
        <p:nvSpPr>
          <p:cNvPr id="5" name="Footer Placeholder 4">
            <a:extLst>
              <a:ext uri="{FF2B5EF4-FFF2-40B4-BE49-F238E27FC236}">
                <a16:creationId xmlns:a16="http://schemas.microsoft.com/office/drawing/2014/main" id="{67812872-C434-8A3A-9569-6E498D0D7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56549-C66F-C6FF-CA08-0751B4AEB461}"/>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339124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6AE2-E566-11BF-C9F8-9FF0B6D6B5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A7D38-3975-F63F-FBFF-D270F6BAE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91EF1-F803-4AAC-7A97-F7623DCC2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C52A51-FCB5-9003-3D1E-12308EB233B9}"/>
              </a:ext>
            </a:extLst>
          </p:cNvPr>
          <p:cNvSpPr>
            <a:spLocks noGrp="1"/>
          </p:cNvSpPr>
          <p:nvPr>
            <p:ph type="dt" sz="half" idx="10"/>
          </p:nvPr>
        </p:nvSpPr>
        <p:spPr/>
        <p:txBody>
          <a:bodyPr/>
          <a:lstStyle/>
          <a:p>
            <a:fld id="{84A6507D-6F21-4216-908F-148BB4D8DA45}" type="datetime1">
              <a:rPr lang="en-US" smtClean="0"/>
              <a:t>10/1/2024</a:t>
            </a:fld>
            <a:endParaRPr lang="en-US"/>
          </a:p>
        </p:txBody>
      </p:sp>
      <p:sp>
        <p:nvSpPr>
          <p:cNvPr id="6" name="Footer Placeholder 5">
            <a:extLst>
              <a:ext uri="{FF2B5EF4-FFF2-40B4-BE49-F238E27FC236}">
                <a16:creationId xmlns:a16="http://schemas.microsoft.com/office/drawing/2014/main" id="{AF82BA14-07C7-6F96-A157-0FF2B68DF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8E064-F729-F783-A99D-75DBD74192C5}"/>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85664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827-C95B-496C-9824-6C7158F64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391C92-2CA4-E118-31D1-AA44D91BE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EEC34-33C7-8567-4068-4FE4C93A9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75FD0-F1AB-67AB-5437-94B0EBCA6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AABB4-8D7C-ACAE-54FD-EBAD12F18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44344-8A53-F27F-E8A6-E47B16C367DB}"/>
              </a:ext>
            </a:extLst>
          </p:cNvPr>
          <p:cNvSpPr>
            <a:spLocks noGrp="1"/>
          </p:cNvSpPr>
          <p:nvPr>
            <p:ph type="dt" sz="half" idx="10"/>
          </p:nvPr>
        </p:nvSpPr>
        <p:spPr/>
        <p:txBody>
          <a:bodyPr/>
          <a:lstStyle/>
          <a:p>
            <a:fld id="{F3CE21F9-7827-4D2F-BBEA-B5E01C088137}" type="datetime1">
              <a:rPr lang="en-US" smtClean="0"/>
              <a:t>10/1/2024</a:t>
            </a:fld>
            <a:endParaRPr lang="en-US"/>
          </a:p>
        </p:txBody>
      </p:sp>
      <p:sp>
        <p:nvSpPr>
          <p:cNvPr id="8" name="Footer Placeholder 7">
            <a:extLst>
              <a:ext uri="{FF2B5EF4-FFF2-40B4-BE49-F238E27FC236}">
                <a16:creationId xmlns:a16="http://schemas.microsoft.com/office/drawing/2014/main" id="{ED5F488E-D588-0EA4-B81E-059EA0FCD5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2088CD-D18B-3214-92DC-72938A455BE3}"/>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48801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1B49-924C-9028-5D3E-95C9607C70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34B96-6BDA-EC81-37D4-7F07F62E628C}"/>
              </a:ext>
            </a:extLst>
          </p:cNvPr>
          <p:cNvSpPr>
            <a:spLocks noGrp="1"/>
          </p:cNvSpPr>
          <p:nvPr>
            <p:ph type="dt" sz="half" idx="10"/>
          </p:nvPr>
        </p:nvSpPr>
        <p:spPr/>
        <p:txBody>
          <a:bodyPr/>
          <a:lstStyle/>
          <a:p>
            <a:fld id="{89FDAAA9-D41F-4CB5-9251-3C9A56DD34F4}" type="datetime1">
              <a:rPr lang="en-US" smtClean="0"/>
              <a:t>10/1/2024</a:t>
            </a:fld>
            <a:endParaRPr lang="en-US"/>
          </a:p>
        </p:txBody>
      </p:sp>
      <p:sp>
        <p:nvSpPr>
          <p:cNvPr id="4" name="Footer Placeholder 3">
            <a:extLst>
              <a:ext uri="{FF2B5EF4-FFF2-40B4-BE49-F238E27FC236}">
                <a16:creationId xmlns:a16="http://schemas.microsoft.com/office/drawing/2014/main" id="{80589382-E57C-17DE-7439-73732D13E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91411A-2C3F-96F6-436B-450AB2F1D8D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7069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BE5C1-8867-8F50-AE6A-FAEFE6818D85}"/>
              </a:ext>
            </a:extLst>
          </p:cNvPr>
          <p:cNvSpPr>
            <a:spLocks noGrp="1"/>
          </p:cNvSpPr>
          <p:nvPr>
            <p:ph type="dt" sz="half" idx="10"/>
          </p:nvPr>
        </p:nvSpPr>
        <p:spPr/>
        <p:txBody>
          <a:bodyPr/>
          <a:lstStyle/>
          <a:p>
            <a:fld id="{1BBCB6C2-C925-4E13-B265-971C25C96FD4}" type="datetime1">
              <a:rPr lang="en-US" smtClean="0"/>
              <a:t>10/1/2024</a:t>
            </a:fld>
            <a:endParaRPr lang="en-US"/>
          </a:p>
        </p:txBody>
      </p:sp>
      <p:sp>
        <p:nvSpPr>
          <p:cNvPr id="3" name="Footer Placeholder 2">
            <a:extLst>
              <a:ext uri="{FF2B5EF4-FFF2-40B4-BE49-F238E27FC236}">
                <a16:creationId xmlns:a16="http://schemas.microsoft.com/office/drawing/2014/main" id="{3333C368-9E95-DB7A-480C-AD618E903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5B094-DE3E-C49F-322F-F101C68CA80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60220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6551-3CD1-F9A0-43DA-019FEF2C4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21E26-8EE2-388E-FF37-E5AD54681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A8653-22AD-F709-DDEE-E388718B2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A3B78-DCA3-BD49-7F96-086CBA1EBA95}"/>
              </a:ext>
            </a:extLst>
          </p:cNvPr>
          <p:cNvSpPr>
            <a:spLocks noGrp="1"/>
          </p:cNvSpPr>
          <p:nvPr>
            <p:ph type="dt" sz="half" idx="10"/>
          </p:nvPr>
        </p:nvSpPr>
        <p:spPr/>
        <p:txBody>
          <a:bodyPr/>
          <a:lstStyle/>
          <a:p>
            <a:fld id="{B8DFDEF3-E787-4928-8E2A-4D818ED87F0E}" type="datetime1">
              <a:rPr lang="en-US" smtClean="0"/>
              <a:t>10/1/2024</a:t>
            </a:fld>
            <a:endParaRPr lang="en-US"/>
          </a:p>
        </p:txBody>
      </p:sp>
      <p:sp>
        <p:nvSpPr>
          <p:cNvPr id="6" name="Footer Placeholder 5">
            <a:extLst>
              <a:ext uri="{FF2B5EF4-FFF2-40B4-BE49-F238E27FC236}">
                <a16:creationId xmlns:a16="http://schemas.microsoft.com/office/drawing/2014/main" id="{060ECC57-90C2-00EB-68BC-0FEB7532F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97A38-A418-B9EC-3726-9882A3036BF3}"/>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60631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870D-64EC-6D97-725B-5D07328FA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76148-DD4E-E5B4-D419-9B09CA741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79E65-1ECD-D00A-80B2-ED80037C7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73744-A1C7-7FAB-EFD0-CB7AF2AD6117}"/>
              </a:ext>
            </a:extLst>
          </p:cNvPr>
          <p:cNvSpPr>
            <a:spLocks noGrp="1"/>
          </p:cNvSpPr>
          <p:nvPr>
            <p:ph type="dt" sz="half" idx="10"/>
          </p:nvPr>
        </p:nvSpPr>
        <p:spPr/>
        <p:txBody>
          <a:bodyPr/>
          <a:lstStyle/>
          <a:p>
            <a:fld id="{C1AF5581-BE26-4289-8CB6-7C61F3B07B0F}" type="datetime1">
              <a:rPr lang="en-US" smtClean="0"/>
              <a:t>10/1/2024</a:t>
            </a:fld>
            <a:endParaRPr lang="en-US"/>
          </a:p>
        </p:txBody>
      </p:sp>
      <p:sp>
        <p:nvSpPr>
          <p:cNvPr id="6" name="Footer Placeholder 5">
            <a:extLst>
              <a:ext uri="{FF2B5EF4-FFF2-40B4-BE49-F238E27FC236}">
                <a16:creationId xmlns:a16="http://schemas.microsoft.com/office/drawing/2014/main" id="{777F5D74-2B45-58D0-248F-82705F62A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7D207-EE78-BEF2-81D8-1EB2BCEB1D17}"/>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354797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B21E8-EB15-E719-FFCA-CFA69DB18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2ADCF8-D1A5-21F1-9DBA-651B2F209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98FEC-26F5-9ECF-576E-CE1BB487D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85D76E-3887-4F61-A1A0-17880ECE475A}" type="datetime1">
              <a:rPr lang="en-US" smtClean="0"/>
              <a:t>10/1/2024</a:t>
            </a:fld>
            <a:endParaRPr lang="en-US"/>
          </a:p>
        </p:txBody>
      </p:sp>
      <p:sp>
        <p:nvSpPr>
          <p:cNvPr id="5" name="Footer Placeholder 4">
            <a:extLst>
              <a:ext uri="{FF2B5EF4-FFF2-40B4-BE49-F238E27FC236}">
                <a16:creationId xmlns:a16="http://schemas.microsoft.com/office/drawing/2014/main" id="{D6168170-78F7-706B-5ED2-A0ADD6B75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3928A7-E8DB-BE8C-A4BA-D83DC0D08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A60B19-F01B-4521-99EF-BED7A89139F2}" type="slidenum">
              <a:rPr lang="en-US" smtClean="0"/>
              <a:t>‹#›</a:t>
            </a:fld>
            <a:endParaRPr lang="en-US"/>
          </a:p>
        </p:txBody>
      </p:sp>
    </p:spTree>
    <p:extLst>
      <p:ext uri="{BB962C8B-B14F-4D97-AF65-F5344CB8AC3E}">
        <p14:creationId xmlns:p14="http://schemas.microsoft.com/office/powerpoint/2010/main" val="281784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5AEA-FDB0-E2BC-712A-ABD386583753}"/>
              </a:ext>
            </a:extLst>
          </p:cNvPr>
          <p:cNvSpPr>
            <a:spLocks noGrp="1"/>
          </p:cNvSpPr>
          <p:nvPr>
            <p:ph type="ctrTitle"/>
          </p:nvPr>
        </p:nvSpPr>
        <p:spPr/>
        <p:txBody>
          <a:bodyPr/>
          <a:lstStyle/>
          <a:p>
            <a:r>
              <a:rPr lang="en-US" dirty="0"/>
              <a:t>Machine Learning Basics</a:t>
            </a:r>
          </a:p>
        </p:txBody>
      </p:sp>
      <p:sp>
        <p:nvSpPr>
          <p:cNvPr id="3" name="Subtitle 2">
            <a:extLst>
              <a:ext uri="{FF2B5EF4-FFF2-40B4-BE49-F238E27FC236}">
                <a16:creationId xmlns:a16="http://schemas.microsoft.com/office/drawing/2014/main" id="{6F51DF28-F9B8-D7C2-92A9-6FD7DB155E66}"/>
              </a:ext>
            </a:extLst>
          </p:cNvPr>
          <p:cNvSpPr>
            <a:spLocks noGrp="1"/>
          </p:cNvSpPr>
          <p:nvPr>
            <p:ph type="subTitle" idx="1"/>
          </p:nvPr>
        </p:nvSpPr>
        <p:spPr/>
        <p:txBody>
          <a:bodyPr/>
          <a:lstStyle/>
          <a:p>
            <a:r>
              <a:rPr lang="en-US" dirty="0"/>
              <a:t>EECS 4486</a:t>
            </a:r>
          </a:p>
          <a:p>
            <a:r>
              <a:rPr lang="en-US" dirty="0"/>
              <a:t>Fall 2024</a:t>
            </a:r>
          </a:p>
        </p:txBody>
      </p:sp>
    </p:spTree>
    <p:extLst>
      <p:ext uri="{BB962C8B-B14F-4D97-AF65-F5344CB8AC3E}">
        <p14:creationId xmlns:p14="http://schemas.microsoft.com/office/powerpoint/2010/main" val="244761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C6AE-4979-1DF7-EE42-3743DDF5C888}"/>
              </a:ext>
            </a:extLst>
          </p:cNvPr>
          <p:cNvSpPr>
            <a:spLocks noGrp="1"/>
          </p:cNvSpPr>
          <p:nvPr>
            <p:ph type="title"/>
          </p:nvPr>
        </p:nvSpPr>
        <p:spPr/>
        <p:txBody>
          <a:bodyPr/>
          <a:lstStyle/>
          <a:p>
            <a:r>
              <a:rPr lang="en-US" dirty="0" err="1"/>
              <a:t>Dataframes</a:t>
            </a:r>
            <a:r>
              <a:rPr lang="en-US" dirty="0"/>
              <a:t> in Python</a:t>
            </a:r>
          </a:p>
        </p:txBody>
      </p:sp>
      <p:sp>
        <p:nvSpPr>
          <p:cNvPr id="3" name="Content Placeholder 2">
            <a:extLst>
              <a:ext uri="{FF2B5EF4-FFF2-40B4-BE49-F238E27FC236}">
                <a16:creationId xmlns:a16="http://schemas.microsoft.com/office/drawing/2014/main" id="{150DE3C2-BF46-FE63-BD3B-D43DEBDD1275}"/>
              </a:ext>
            </a:extLst>
          </p:cNvPr>
          <p:cNvSpPr>
            <a:spLocks noGrp="1"/>
          </p:cNvSpPr>
          <p:nvPr>
            <p:ph idx="1"/>
          </p:nvPr>
        </p:nvSpPr>
        <p:spPr/>
        <p:txBody>
          <a:bodyPr/>
          <a:lstStyle/>
          <a:p>
            <a:r>
              <a:rPr lang="en-US" b="1" dirty="0"/>
              <a:t>pandas</a:t>
            </a:r>
            <a:r>
              <a:rPr lang="en-US" dirty="0"/>
              <a:t>: includes functions for working with and modifying </a:t>
            </a:r>
            <a:r>
              <a:rPr lang="en-US" dirty="0" err="1"/>
              <a:t>dataframes</a:t>
            </a:r>
            <a:endParaRPr lang="en-US" dirty="0"/>
          </a:p>
          <a:p>
            <a:pPr lvl="1"/>
            <a:r>
              <a:rPr lang="en-US" dirty="0" err="1"/>
              <a:t>pd.read_csv</a:t>
            </a:r>
            <a:r>
              <a:rPr lang="en-US" dirty="0"/>
              <a:t>()</a:t>
            </a:r>
          </a:p>
          <a:p>
            <a:pPr lvl="2"/>
            <a:r>
              <a:rPr lang="en-US" dirty="0"/>
              <a:t>for importing comma-separated values or CSV files</a:t>
            </a:r>
          </a:p>
          <a:p>
            <a:pPr lvl="1"/>
            <a:r>
              <a:rPr lang="en-US" dirty="0" err="1"/>
              <a:t>pd.read_excel</a:t>
            </a:r>
            <a:r>
              <a:rPr lang="en-US" dirty="0"/>
              <a:t>()</a:t>
            </a:r>
          </a:p>
          <a:p>
            <a:pPr lvl="2"/>
            <a:r>
              <a:rPr lang="en-US" dirty="0"/>
              <a:t>for importing Excel files</a:t>
            </a:r>
          </a:p>
          <a:p>
            <a:pPr lvl="1"/>
            <a:r>
              <a:rPr lang="en-US" dirty="0" err="1"/>
              <a:t>pd.read_json</a:t>
            </a:r>
            <a:r>
              <a:rPr lang="en-US" dirty="0"/>
              <a:t>()</a:t>
            </a:r>
          </a:p>
          <a:p>
            <a:pPr lvl="2"/>
            <a:r>
              <a:rPr lang="en-US" dirty="0"/>
              <a:t>for importing JavaScript Object Notation or JSON files</a:t>
            </a:r>
          </a:p>
          <a:p>
            <a:pPr lvl="1"/>
            <a:endParaRPr lang="en-US" dirty="0"/>
          </a:p>
        </p:txBody>
      </p:sp>
      <p:sp>
        <p:nvSpPr>
          <p:cNvPr id="4" name="Slide Number Placeholder 3">
            <a:extLst>
              <a:ext uri="{FF2B5EF4-FFF2-40B4-BE49-F238E27FC236}">
                <a16:creationId xmlns:a16="http://schemas.microsoft.com/office/drawing/2014/main" id="{0F30C172-D638-E9AF-C211-45374982F1CB}"/>
              </a:ext>
            </a:extLst>
          </p:cNvPr>
          <p:cNvSpPr>
            <a:spLocks noGrp="1"/>
          </p:cNvSpPr>
          <p:nvPr>
            <p:ph type="sldNum" sz="quarter" idx="12"/>
          </p:nvPr>
        </p:nvSpPr>
        <p:spPr/>
        <p:txBody>
          <a:bodyPr/>
          <a:lstStyle/>
          <a:p>
            <a:fld id="{76A60B19-F01B-4521-99EF-BED7A89139F2}" type="slidenum">
              <a:rPr lang="en-US" smtClean="0"/>
              <a:t>10</a:t>
            </a:fld>
            <a:endParaRPr lang="en-US"/>
          </a:p>
        </p:txBody>
      </p:sp>
    </p:spTree>
    <p:extLst>
      <p:ext uri="{BB962C8B-B14F-4D97-AF65-F5344CB8AC3E}">
        <p14:creationId xmlns:p14="http://schemas.microsoft.com/office/powerpoint/2010/main" val="380284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2E23-B4CC-A6F9-5B7A-0F3136DC0503}"/>
              </a:ext>
            </a:extLst>
          </p:cNvPr>
          <p:cNvSpPr>
            <a:spLocks noGrp="1"/>
          </p:cNvSpPr>
          <p:nvPr>
            <p:ph type="title"/>
          </p:nvPr>
        </p:nvSpPr>
        <p:spPr/>
        <p:txBody>
          <a:bodyPr/>
          <a:lstStyle/>
          <a:p>
            <a:r>
              <a:rPr lang="en-US" dirty="0"/>
              <a:t>Input and Output Features</a:t>
            </a:r>
          </a:p>
        </p:txBody>
      </p:sp>
      <p:pic>
        <p:nvPicPr>
          <p:cNvPr id="5" name="Content Placeholder 4" descr="A graph of a scatter plot&#10;&#10;Description automatically generated">
            <a:extLst>
              <a:ext uri="{FF2B5EF4-FFF2-40B4-BE49-F238E27FC236}">
                <a16:creationId xmlns:a16="http://schemas.microsoft.com/office/drawing/2014/main" id="{E470715C-97DD-8DA7-37F5-33D834C09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262" y="1972469"/>
            <a:ext cx="5705475" cy="4057650"/>
          </a:xfrm>
        </p:spPr>
      </p:pic>
      <p:sp>
        <p:nvSpPr>
          <p:cNvPr id="6" name="TextBox 5">
            <a:extLst>
              <a:ext uri="{FF2B5EF4-FFF2-40B4-BE49-F238E27FC236}">
                <a16:creationId xmlns:a16="http://schemas.microsoft.com/office/drawing/2014/main" id="{25FD9887-9025-AF0F-F724-8895D671782A}"/>
              </a:ext>
            </a:extLst>
          </p:cNvPr>
          <p:cNvSpPr txBox="1"/>
          <p:nvPr/>
        </p:nvSpPr>
        <p:spPr>
          <a:xfrm>
            <a:off x="371789" y="2944167"/>
            <a:ext cx="2572378" cy="923330"/>
          </a:xfrm>
          <a:prstGeom prst="rect">
            <a:avLst/>
          </a:prstGeom>
          <a:noFill/>
        </p:spPr>
        <p:txBody>
          <a:bodyPr wrap="square" rtlCol="0">
            <a:spAutoFit/>
          </a:bodyPr>
          <a:lstStyle/>
          <a:p>
            <a:r>
              <a:rPr lang="en-US" dirty="0"/>
              <a:t>Distance: input feature</a:t>
            </a:r>
          </a:p>
          <a:p>
            <a:endParaRPr lang="en-US" dirty="0"/>
          </a:p>
          <a:p>
            <a:r>
              <a:rPr lang="en-US" dirty="0"/>
              <a:t>Price: output feature</a:t>
            </a:r>
          </a:p>
        </p:txBody>
      </p:sp>
      <p:sp>
        <p:nvSpPr>
          <p:cNvPr id="3" name="Slide Number Placeholder 2">
            <a:extLst>
              <a:ext uri="{FF2B5EF4-FFF2-40B4-BE49-F238E27FC236}">
                <a16:creationId xmlns:a16="http://schemas.microsoft.com/office/drawing/2014/main" id="{FCA0E42D-04C7-A510-6C57-E7365D279769}"/>
              </a:ext>
            </a:extLst>
          </p:cNvPr>
          <p:cNvSpPr>
            <a:spLocks noGrp="1"/>
          </p:cNvSpPr>
          <p:nvPr>
            <p:ph type="sldNum" sz="quarter" idx="12"/>
          </p:nvPr>
        </p:nvSpPr>
        <p:spPr/>
        <p:txBody>
          <a:bodyPr/>
          <a:lstStyle/>
          <a:p>
            <a:fld id="{76A60B19-F01B-4521-99EF-BED7A89139F2}" type="slidenum">
              <a:rPr lang="en-US" smtClean="0"/>
              <a:t>11</a:t>
            </a:fld>
            <a:endParaRPr lang="en-US"/>
          </a:p>
        </p:txBody>
      </p:sp>
    </p:spTree>
    <p:extLst>
      <p:ext uri="{BB962C8B-B14F-4D97-AF65-F5344CB8AC3E}">
        <p14:creationId xmlns:p14="http://schemas.microsoft.com/office/powerpoint/2010/main" val="213575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0346-8093-CDDB-B702-B53FEFC623CF}"/>
              </a:ext>
            </a:extLst>
          </p:cNvPr>
          <p:cNvSpPr>
            <a:spLocks noGrp="1"/>
          </p:cNvSpPr>
          <p:nvPr>
            <p:ph type="title"/>
          </p:nvPr>
        </p:nvSpPr>
        <p:spPr/>
        <p:txBody>
          <a:bodyPr/>
          <a:lstStyle/>
          <a:p>
            <a:r>
              <a:rPr lang="en-US" dirty="0"/>
              <a:t>Types of Machine Learning</a:t>
            </a:r>
          </a:p>
        </p:txBody>
      </p:sp>
      <p:sp>
        <p:nvSpPr>
          <p:cNvPr id="3" name="Content Placeholder 2">
            <a:extLst>
              <a:ext uri="{FF2B5EF4-FFF2-40B4-BE49-F238E27FC236}">
                <a16:creationId xmlns:a16="http://schemas.microsoft.com/office/drawing/2014/main" id="{42E94B58-7444-4D7A-D1B4-6A42F6112C51}"/>
              </a:ext>
            </a:extLst>
          </p:cNvPr>
          <p:cNvSpPr>
            <a:spLocks noGrp="1"/>
          </p:cNvSpPr>
          <p:nvPr>
            <p:ph idx="1"/>
          </p:nvPr>
        </p:nvSpPr>
        <p:spPr/>
        <p:txBody>
          <a:bodyPr/>
          <a:lstStyle/>
          <a:p>
            <a:r>
              <a:rPr lang="en-US" b="1" dirty="0"/>
              <a:t>Supervised learning</a:t>
            </a:r>
            <a:r>
              <a:rPr lang="en-US" dirty="0"/>
              <a:t> </a:t>
            </a:r>
            <a:r>
              <a:rPr lang="en-US" i="1" dirty="0"/>
              <a:t>predicts a known output </a:t>
            </a:r>
            <a:r>
              <a:rPr lang="en-US" dirty="0"/>
              <a:t>feature based on input features.</a:t>
            </a:r>
          </a:p>
          <a:p>
            <a:r>
              <a:rPr lang="en-US" b="1" dirty="0"/>
              <a:t>Unsupervised learning </a:t>
            </a:r>
            <a:r>
              <a:rPr lang="en-US" dirty="0"/>
              <a:t>describes </a:t>
            </a:r>
            <a:r>
              <a:rPr lang="en-US" i="1" dirty="0"/>
              <a:t>patterns</a:t>
            </a:r>
            <a:r>
              <a:rPr lang="en-US" dirty="0"/>
              <a:t> in a dataset without a known output feature.</a:t>
            </a:r>
          </a:p>
          <a:p>
            <a:r>
              <a:rPr lang="en-US" b="1" dirty="0"/>
              <a:t>Reinforcement learning </a:t>
            </a:r>
            <a:r>
              <a:rPr lang="en-US" dirty="0"/>
              <a:t>describes algorithms that make decisions and update </a:t>
            </a:r>
            <a:r>
              <a:rPr lang="en-US" i="1" dirty="0"/>
              <a:t>based on the result of the previous decision</a:t>
            </a:r>
            <a:r>
              <a:rPr lang="en-US" dirty="0"/>
              <a:t>.</a:t>
            </a:r>
          </a:p>
        </p:txBody>
      </p:sp>
      <p:sp>
        <p:nvSpPr>
          <p:cNvPr id="4" name="Slide Number Placeholder 3">
            <a:extLst>
              <a:ext uri="{FF2B5EF4-FFF2-40B4-BE49-F238E27FC236}">
                <a16:creationId xmlns:a16="http://schemas.microsoft.com/office/drawing/2014/main" id="{37263F03-6135-0326-5598-E24F0F894FF6}"/>
              </a:ext>
            </a:extLst>
          </p:cNvPr>
          <p:cNvSpPr>
            <a:spLocks noGrp="1"/>
          </p:cNvSpPr>
          <p:nvPr>
            <p:ph type="sldNum" sz="quarter" idx="12"/>
          </p:nvPr>
        </p:nvSpPr>
        <p:spPr/>
        <p:txBody>
          <a:bodyPr/>
          <a:lstStyle/>
          <a:p>
            <a:fld id="{76A60B19-F01B-4521-99EF-BED7A89139F2}" type="slidenum">
              <a:rPr lang="en-US" smtClean="0"/>
              <a:t>12</a:t>
            </a:fld>
            <a:endParaRPr lang="en-US"/>
          </a:p>
        </p:txBody>
      </p:sp>
    </p:spTree>
    <p:extLst>
      <p:ext uri="{BB962C8B-B14F-4D97-AF65-F5344CB8AC3E}">
        <p14:creationId xmlns:p14="http://schemas.microsoft.com/office/powerpoint/2010/main" val="354463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6235-C66B-905F-83D0-5EF29879BB32}"/>
              </a:ext>
            </a:extLst>
          </p:cNvPr>
          <p:cNvSpPr>
            <a:spLocks noGrp="1"/>
          </p:cNvSpPr>
          <p:nvPr>
            <p:ph type="title"/>
          </p:nvPr>
        </p:nvSpPr>
        <p:spPr/>
        <p:txBody>
          <a:bodyPr/>
          <a:lstStyle/>
          <a:p>
            <a:r>
              <a:rPr lang="en-US" dirty="0"/>
              <a:t>Types of Machine Learning</a:t>
            </a:r>
          </a:p>
        </p:txBody>
      </p:sp>
      <p:pic>
        <p:nvPicPr>
          <p:cNvPr id="5" name="Content Placeholder 4" descr="A diagram of a learning process&#10;&#10;Description automatically generated">
            <a:extLst>
              <a:ext uri="{FF2B5EF4-FFF2-40B4-BE49-F238E27FC236}">
                <a16:creationId xmlns:a16="http://schemas.microsoft.com/office/drawing/2014/main" id="{809AB696-E468-3BFA-05E8-A34307507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084" y="1690688"/>
            <a:ext cx="5925946" cy="4351338"/>
          </a:xfrm>
        </p:spPr>
      </p:pic>
      <p:sp>
        <p:nvSpPr>
          <p:cNvPr id="7" name="TextBox 6">
            <a:extLst>
              <a:ext uri="{FF2B5EF4-FFF2-40B4-BE49-F238E27FC236}">
                <a16:creationId xmlns:a16="http://schemas.microsoft.com/office/drawing/2014/main" id="{B08D2A64-1107-6E84-EDA9-5658969174C1}"/>
              </a:ext>
            </a:extLst>
          </p:cNvPr>
          <p:cNvSpPr txBox="1"/>
          <p:nvPr/>
        </p:nvSpPr>
        <p:spPr>
          <a:xfrm>
            <a:off x="6717708" y="4841697"/>
            <a:ext cx="4636092" cy="1200329"/>
          </a:xfrm>
          <a:prstGeom prst="rect">
            <a:avLst/>
          </a:prstGeom>
          <a:noFill/>
        </p:spPr>
        <p:txBody>
          <a:bodyPr wrap="square" rtlCol="0">
            <a:spAutoFit/>
          </a:bodyPr>
          <a:lstStyle/>
          <a:p>
            <a:r>
              <a:rPr lang="en-US" dirty="0"/>
              <a:t>Adjusting the price of a rideshare after a customer has declined is reinforcement learning. The prediction is updated based on the customer's decision.</a:t>
            </a:r>
          </a:p>
        </p:txBody>
      </p:sp>
      <p:sp>
        <p:nvSpPr>
          <p:cNvPr id="8" name="TextBox 7">
            <a:extLst>
              <a:ext uri="{FF2B5EF4-FFF2-40B4-BE49-F238E27FC236}">
                <a16:creationId xmlns:a16="http://schemas.microsoft.com/office/drawing/2014/main" id="{608549E4-DF19-A3D5-F06A-590BBA2E1F64}"/>
              </a:ext>
            </a:extLst>
          </p:cNvPr>
          <p:cNvSpPr txBox="1"/>
          <p:nvPr/>
        </p:nvSpPr>
        <p:spPr>
          <a:xfrm>
            <a:off x="6717708" y="1673615"/>
            <a:ext cx="4636090" cy="1200329"/>
          </a:xfrm>
          <a:prstGeom prst="rect">
            <a:avLst/>
          </a:prstGeom>
          <a:noFill/>
        </p:spPr>
        <p:txBody>
          <a:bodyPr wrap="square" rtlCol="0">
            <a:spAutoFit/>
          </a:bodyPr>
          <a:lstStyle/>
          <a:p>
            <a:r>
              <a:rPr lang="en-US" dirty="0"/>
              <a:t>Predicting the price of a rideshare trip based on distance and time is a supervised learning task, since the output feature (price) is known.</a:t>
            </a:r>
          </a:p>
        </p:txBody>
      </p:sp>
      <p:sp>
        <p:nvSpPr>
          <p:cNvPr id="9" name="TextBox 8">
            <a:extLst>
              <a:ext uri="{FF2B5EF4-FFF2-40B4-BE49-F238E27FC236}">
                <a16:creationId xmlns:a16="http://schemas.microsoft.com/office/drawing/2014/main" id="{0CD626C7-75D3-9A7E-24FD-15ECA3BC3FF5}"/>
              </a:ext>
            </a:extLst>
          </p:cNvPr>
          <p:cNvSpPr txBox="1"/>
          <p:nvPr/>
        </p:nvSpPr>
        <p:spPr>
          <a:xfrm>
            <a:off x="6717707" y="3129752"/>
            <a:ext cx="4636091" cy="1200329"/>
          </a:xfrm>
          <a:prstGeom prst="rect">
            <a:avLst/>
          </a:prstGeom>
          <a:noFill/>
        </p:spPr>
        <p:txBody>
          <a:bodyPr wrap="square" rtlCol="0">
            <a:spAutoFit/>
          </a:bodyPr>
          <a:lstStyle/>
          <a:p>
            <a:r>
              <a:rPr lang="en-US" dirty="0"/>
              <a:t>Categorizing customers as "commuters", "sports fans", or "tourists" is unsupervised learning, since these categories are not an observed feature.</a:t>
            </a:r>
          </a:p>
        </p:txBody>
      </p:sp>
      <p:sp>
        <p:nvSpPr>
          <p:cNvPr id="3" name="Slide Number Placeholder 2">
            <a:extLst>
              <a:ext uri="{FF2B5EF4-FFF2-40B4-BE49-F238E27FC236}">
                <a16:creationId xmlns:a16="http://schemas.microsoft.com/office/drawing/2014/main" id="{75712EE8-25A5-8DE8-42D7-AAFCFBDC2329}"/>
              </a:ext>
            </a:extLst>
          </p:cNvPr>
          <p:cNvSpPr>
            <a:spLocks noGrp="1"/>
          </p:cNvSpPr>
          <p:nvPr>
            <p:ph type="sldNum" sz="quarter" idx="12"/>
          </p:nvPr>
        </p:nvSpPr>
        <p:spPr/>
        <p:txBody>
          <a:bodyPr/>
          <a:lstStyle/>
          <a:p>
            <a:fld id="{76A60B19-F01B-4521-99EF-BED7A89139F2}" type="slidenum">
              <a:rPr lang="en-US" smtClean="0"/>
              <a:t>13</a:t>
            </a:fld>
            <a:endParaRPr lang="en-US"/>
          </a:p>
        </p:txBody>
      </p:sp>
    </p:spTree>
    <p:extLst>
      <p:ext uri="{BB962C8B-B14F-4D97-AF65-F5344CB8AC3E}">
        <p14:creationId xmlns:p14="http://schemas.microsoft.com/office/powerpoint/2010/main" val="37581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A97F-74F1-BEC8-EBF1-2F324828765C}"/>
              </a:ext>
            </a:extLst>
          </p:cNvPr>
          <p:cNvSpPr>
            <a:spLocks noGrp="1"/>
          </p:cNvSpPr>
          <p:nvPr>
            <p:ph type="title"/>
          </p:nvPr>
        </p:nvSpPr>
        <p:spPr/>
        <p:txBody>
          <a:bodyPr/>
          <a:lstStyle/>
          <a:p>
            <a:r>
              <a:rPr lang="en-US" dirty="0"/>
              <a:t>1. Introduction to Machine Learning</a:t>
            </a:r>
          </a:p>
        </p:txBody>
      </p:sp>
      <p:sp>
        <p:nvSpPr>
          <p:cNvPr id="3" name="Content Placeholder 2">
            <a:extLst>
              <a:ext uri="{FF2B5EF4-FFF2-40B4-BE49-F238E27FC236}">
                <a16:creationId xmlns:a16="http://schemas.microsoft.com/office/drawing/2014/main" id="{AD7EC2A1-2804-B918-42EE-76D29502E8DA}"/>
              </a:ext>
            </a:extLst>
          </p:cNvPr>
          <p:cNvSpPr>
            <a:spLocks noGrp="1"/>
          </p:cNvSpPr>
          <p:nvPr>
            <p:ph idx="1"/>
          </p:nvPr>
        </p:nvSpPr>
        <p:spPr/>
        <p:txBody>
          <a:bodyPr/>
          <a:lstStyle/>
          <a:p>
            <a:r>
              <a:rPr lang="en-US" dirty="0"/>
              <a:t>Introduction to ML</a:t>
            </a:r>
          </a:p>
          <a:p>
            <a:r>
              <a:rPr lang="en-US" dirty="0">
                <a:solidFill>
                  <a:schemeClr val="accent4"/>
                </a:solidFill>
              </a:rPr>
              <a:t>Features and model types</a:t>
            </a:r>
          </a:p>
          <a:p>
            <a:r>
              <a:rPr lang="en-US" dirty="0"/>
              <a:t>Modeling workflow in scikit-learn</a:t>
            </a:r>
          </a:p>
          <a:p>
            <a:r>
              <a:rPr lang="en-US" dirty="0"/>
              <a:t>Bias-variance tradeoff</a:t>
            </a:r>
          </a:p>
          <a:p>
            <a:r>
              <a:rPr lang="en-US" dirty="0"/>
              <a:t>Machine Learning Ethics</a:t>
            </a:r>
          </a:p>
        </p:txBody>
      </p:sp>
      <p:sp>
        <p:nvSpPr>
          <p:cNvPr id="4" name="Slide Number Placeholder 3">
            <a:extLst>
              <a:ext uri="{FF2B5EF4-FFF2-40B4-BE49-F238E27FC236}">
                <a16:creationId xmlns:a16="http://schemas.microsoft.com/office/drawing/2014/main" id="{4FB90387-E450-6899-4A7C-6D8DF40F4C7F}"/>
              </a:ext>
            </a:extLst>
          </p:cNvPr>
          <p:cNvSpPr>
            <a:spLocks noGrp="1"/>
          </p:cNvSpPr>
          <p:nvPr>
            <p:ph type="sldNum" sz="quarter" idx="12"/>
          </p:nvPr>
        </p:nvSpPr>
        <p:spPr/>
        <p:txBody>
          <a:bodyPr/>
          <a:lstStyle/>
          <a:p>
            <a:fld id="{76A60B19-F01B-4521-99EF-BED7A89139F2}" type="slidenum">
              <a:rPr lang="en-US" smtClean="0"/>
              <a:t>14</a:t>
            </a:fld>
            <a:endParaRPr lang="en-US"/>
          </a:p>
        </p:txBody>
      </p:sp>
    </p:spTree>
    <p:extLst>
      <p:ext uri="{BB962C8B-B14F-4D97-AF65-F5344CB8AC3E}">
        <p14:creationId xmlns:p14="http://schemas.microsoft.com/office/powerpoint/2010/main" val="273272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2C6D-9C6B-0DD5-82CF-0E8043E8172D}"/>
              </a:ext>
            </a:extLst>
          </p:cNvPr>
          <p:cNvSpPr>
            <a:spLocks noGrp="1"/>
          </p:cNvSpPr>
          <p:nvPr>
            <p:ph type="title"/>
          </p:nvPr>
        </p:nvSpPr>
        <p:spPr/>
        <p:txBody>
          <a:bodyPr/>
          <a:lstStyle/>
          <a:p>
            <a:r>
              <a:rPr lang="en-US" dirty="0"/>
              <a:t>Feature Types</a:t>
            </a:r>
          </a:p>
        </p:txBody>
      </p:sp>
      <p:sp>
        <p:nvSpPr>
          <p:cNvPr id="3" name="Content Placeholder 2">
            <a:extLst>
              <a:ext uri="{FF2B5EF4-FFF2-40B4-BE49-F238E27FC236}">
                <a16:creationId xmlns:a16="http://schemas.microsoft.com/office/drawing/2014/main" id="{4B32DF4B-CB2E-0831-693A-2A8B9197A35F}"/>
              </a:ext>
            </a:extLst>
          </p:cNvPr>
          <p:cNvSpPr>
            <a:spLocks noGrp="1"/>
          </p:cNvSpPr>
          <p:nvPr>
            <p:ph idx="1"/>
          </p:nvPr>
        </p:nvSpPr>
        <p:spPr/>
        <p:txBody>
          <a:bodyPr/>
          <a:lstStyle/>
          <a:p>
            <a:r>
              <a:rPr lang="en-US" dirty="0"/>
              <a:t>A </a:t>
            </a:r>
            <a:r>
              <a:rPr lang="en-US" b="1" dirty="0"/>
              <a:t>categorical feature </a:t>
            </a:r>
            <a:r>
              <a:rPr lang="en-US" dirty="0"/>
              <a:t>has non-numerical values, or numerical values without mathematical meaning. Ex: Yes/No, address, type of customer (regular, occasional, new).</a:t>
            </a:r>
          </a:p>
          <a:p>
            <a:endParaRPr lang="en-US" dirty="0"/>
          </a:p>
          <a:p>
            <a:r>
              <a:rPr lang="en-US" dirty="0"/>
              <a:t>A </a:t>
            </a:r>
            <a:r>
              <a:rPr lang="en-US" b="1" dirty="0"/>
              <a:t>numerical feature </a:t>
            </a:r>
            <a:r>
              <a:rPr lang="en-US" dirty="0"/>
              <a:t>has numerical values with mathematical meaning. Ex: Amount spent on a transaction, square footage of a house.</a:t>
            </a:r>
          </a:p>
        </p:txBody>
      </p:sp>
      <p:sp>
        <p:nvSpPr>
          <p:cNvPr id="4" name="Slide Number Placeholder 3">
            <a:extLst>
              <a:ext uri="{FF2B5EF4-FFF2-40B4-BE49-F238E27FC236}">
                <a16:creationId xmlns:a16="http://schemas.microsoft.com/office/drawing/2014/main" id="{6F9DE6F9-0CBE-FF8A-237B-11FEAEE58628}"/>
              </a:ext>
            </a:extLst>
          </p:cNvPr>
          <p:cNvSpPr>
            <a:spLocks noGrp="1"/>
          </p:cNvSpPr>
          <p:nvPr>
            <p:ph type="sldNum" sz="quarter" idx="12"/>
          </p:nvPr>
        </p:nvSpPr>
        <p:spPr/>
        <p:txBody>
          <a:bodyPr/>
          <a:lstStyle/>
          <a:p>
            <a:fld id="{76A60B19-F01B-4521-99EF-BED7A89139F2}" type="slidenum">
              <a:rPr lang="en-US" smtClean="0"/>
              <a:t>15</a:t>
            </a:fld>
            <a:endParaRPr lang="en-US"/>
          </a:p>
        </p:txBody>
      </p:sp>
    </p:spTree>
    <p:extLst>
      <p:ext uri="{BB962C8B-B14F-4D97-AF65-F5344CB8AC3E}">
        <p14:creationId xmlns:p14="http://schemas.microsoft.com/office/powerpoint/2010/main" val="207104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75BA-8A70-4575-ABCA-8B9D3BDE2153}"/>
              </a:ext>
            </a:extLst>
          </p:cNvPr>
          <p:cNvSpPr>
            <a:spLocks noGrp="1"/>
          </p:cNvSpPr>
          <p:nvPr>
            <p:ph type="title"/>
          </p:nvPr>
        </p:nvSpPr>
        <p:spPr/>
        <p:txBody>
          <a:bodyPr/>
          <a:lstStyle/>
          <a:p>
            <a:r>
              <a:rPr lang="en-US" dirty="0"/>
              <a:t>Feature Types</a:t>
            </a:r>
          </a:p>
        </p:txBody>
      </p:sp>
      <p:pic>
        <p:nvPicPr>
          <p:cNvPr id="5" name="Content Placeholder 4" descr="A screenshot of a computer screen&#10;&#10;Description automatically generated">
            <a:extLst>
              <a:ext uri="{FF2B5EF4-FFF2-40B4-BE49-F238E27FC236}">
                <a16:creationId xmlns:a16="http://schemas.microsoft.com/office/drawing/2014/main" id="{B4190E6F-EDEF-D165-0BEE-9EDA18A7D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315075" cy="4076700"/>
          </a:xfrm>
        </p:spPr>
      </p:pic>
      <p:sp>
        <p:nvSpPr>
          <p:cNvPr id="6" name="TextBox 5">
            <a:extLst>
              <a:ext uri="{FF2B5EF4-FFF2-40B4-BE49-F238E27FC236}">
                <a16:creationId xmlns:a16="http://schemas.microsoft.com/office/drawing/2014/main" id="{1CEFB530-0C1D-4858-7A8B-572F6EC2055C}"/>
              </a:ext>
            </a:extLst>
          </p:cNvPr>
          <p:cNvSpPr txBox="1"/>
          <p:nvPr/>
        </p:nvSpPr>
        <p:spPr>
          <a:xfrm>
            <a:off x="7153275" y="1594170"/>
            <a:ext cx="4703780" cy="646331"/>
          </a:xfrm>
          <a:prstGeom prst="rect">
            <a:avLst/>
          </a:prstGeom>
          <a:solidFill>
            <a:schemeClr val="bg1">
              <a:lumMod val="85000"/>
            </a:schemeClr>
          </a:solidFill>
        </p:spPr>
        <p:txBody>
          <a:bodyPr wrap="square" rtlCol="0">
            <a:spAutoFit/>
          </a:bodyPr>
          <a:lstStyle/>
          <a:p>
            <a:r>
              <a:rPr lang="en-US" dirty="0"/>
              <a:t>Categorical features have non-numerical values, such as cab type and destination.</a:t>
            </a:r>
          </a:p>
        </p:txBody>
      </p:sp>
      <p:sp>
        <p:nvSpPr>
          <p:cNvPr id="7" name="TextBox 6">
            <a:extLst>
              <a:ext uri="{FF2B5EF4-FFF2-40B4-BE49-F238E27FC236}">
                <a16:creationId xmlns:a16="http://schemas.microsoft.com/office/drawing/2014/main" id="{49D38C09-2BB0-8C8A-83A4-CE730AAD5D3F}"/>
              </a:ext>
            </a:extLst>
          </p:cNvPr>
          <p:cNvSpPr txBox="1"/>
          <p:nvPr/>
        </p:nvSpPr>
        <p:spPr>
          <a:xfrm>
            <a:off x="7153275" y="2505670"/>
            <a:ext cx="4180115" cy="923330"/>
          </a:xfrm>
          <a:prstGeom prst="rect">
            <a:avLst/>
          </a:prstGeom>
          <a:solidFill>
            <a:schemeClr val="accent4">
              <a:lumMod val="20000"/>
              <a:lumOff val="80000"/>
            </a:schemeClr>
          </a:solidFill>
        </p:spPr>
        <p:txBody>
          <a:bodyPr wrap="square" rtlCol="0">
            <a:spAutoFit/>
          </a:bodyPr>
          <a:lstStyle/>
          <a:p>
            <a:r>
              <a:rPr lang="en-US" dirty="0"/>
              <a:t>Numerical features have numerical values with meaning, such as distance, price, and surge multiplier.</a:t>
            </a:r>
          </a:p>
        </p:txBody>
      </p:sp>
      <p:sp>
        <p:nvSpPr>
          <p:cNvPr id="8" name="TextBox 7">
            <a:extLst>
              <a:ext uri="{FF2B5EF4-FFF2-40B4-BE49-F238E27FC236}">
                <a16:creationId xmlns:a16="http://schemas.microsoft.com/office/drawing/2014/main" id="{10A08DE0-8A3B-E917-64D2-3109AC763998}"/>
              </a:ext>
            </a:extLst>
          </p:cNvPr>
          <p:cNvSpPr txBox="1"/>
          <p:nvPr/>
        </p:nvSpPr>
        <p:spPr>
          <a:xfrm>
            <a:off x="7153274" y="3729038"/>
            <a:ext cx="4180115" cy="1200329"/>
          </a:xfrm>
          <a:prstGeom prst="rect">
            <a:avLst/>
          </a:prstGeom>
          <a:noFill/>
        </p:spPr>
        <p:txBody>
          <a:bodyPr wrap="square" rtlCol="0">
            <a:spAutoFit/>
          </a:bodyPr>
          <a:lstStyle/>
          <a:p>
            <a:r>
              <a:rPr lang="en-US" dirty="0"/>
              <a:t>Time stamp is a numerical feature, since mathematical operations on time have meaning. Ex: 2018-12-01 is two days after 2018-11-29.</a:t>
            </a:r>
          </a:p>
        </p:txBody>
      </p:sp>
      <p:sp>
        <p:nvSpPr>
          <p:cNvPr id="3" name="Slide Number Placeholder 2">
            <a:extLst>
              <a:ext uri="{FF2B5EF4-FFF2-40B4-BE49-F238E27FC236}">
                <a16:creationId xmlns:a16="http://schemas.microsoft.com/office/drawing/2014/main" id="{B8561047-5650-C523-D4DA-92927C09AB20}"/>
              </a:ext>
            </a:extLst>
          </p:cNvPr>
          <p:cNvSpPr>
            <a:spLocks noGrp="1"/>
          </p:cNvSpPr>
          <p:nvPr>
            <p:ph type="sldNum" sz="quarter" idx="12"/>
          </p:nvPr>
        </p:nvSpPr>
        <p:spPr/>
        <p:txBody>
          <a:bodyPr/>
          <a:lstStyle/>
          <a:p>
            <a:fld id="{76A60B19-F01B-4521-99EF-BED7A89139F2}" type="slidenum">
              <a:rPr lang="en-US" smtClean="0"/>
              <a:t>16</a:t>
            </a:fld>
            <a:endParaRPr lang="en-US"/>
          </a:p>
        </p:txBody>
      </p:sp>
    </p:spTree>
    <p:extLst>
      <p:ext uri="{BB962C8B-B14F-4D97-AF65-F5344CB8AC3E}">
        <p14:creationId xmlns:p14="http://schemas.microsoft.com/office/powerpoint/2010/main" val="17380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A980-8820-01DC-ED30-0562A403CB3B}"/>
              </a:ext>
            </a:extLst>
          </p:cNvPr>
          <p:cNvSpPr>
            <a:spLocks noGrp="1"/>
          </p:cNvSpPr>
          <p:nvPr>
            <p:ph type="title"/>
          </p:nvPr>
        </p:nvSpPr>
        <p:spPr/>
        <p:txBody>
          <a:bodyPr/>
          <a:lstStyle/>
          <a:p>
            <a:r>
              <a:rPr lang="en-US" dirty="0"/>
              <a:t>Plotting Features in Python</a:t>
            </a:r>
          </a:p>
        </p:txBody>
      </p:sp>
      <p:sp>
        <p:nvSpPr>
          <p:cNvPr id="3" name="Content Placeholder 2">
            <a:extLst>
              <a:ext uri="{FF2B5EF4-FFF2-40B4-BE49-F238E27FC236}">
                <a16:creationId xmlns:a16="http://schemas.microsoft.com/office/drawing/2014/main" id="{105830FD-13E1-0AD8-3B4D-C7F3FD5F6AEF}"/>
              </a:ext>
            </a:extLst>
          </p:cNvPr>
          <p:cNvSpPr>
            <a:spLocks noGrp="1"/>
          </p:cNvSpPr>
          <p:nvPr>
            <p:ph idx="1"/>
          </p:nvPr>
        </p:nvSpPr>
        <p:spPr/>
        <p:txBody>
          <a:bodyPr/>
          <a:lstStyle/>
          <a:p>
            <a:r>
              <a:rPr lang="en-US" b="1" dirty="0"/>
              <a:t>Exploratory data analysis </a:t>
            </a:r>
            <a:r>
              <a:rPr lang="en-US" dirty="0"/>
              <a:t>is the process of exploring data via plots and descriptive statistics to identify potential relationships and patterns. </a:t>
            </a:r>
          </a:p>
          <a:p>
            <a:r>
              <a:rPr lang="en-US" dirty="0"/>
              <a:t>Two popular Python libraries for plotting data:</a:t>
            </a:r>
          </a:p>
          <a:p>
            <a:pPr lvl="1"/>
            <a:r>
              <a:rPr lang="en-US" b="1" dirty="0"/>
              <a:t>matplotlib</a:t>
            </a:r>
            <a:r>
              <a:rPr lang="en-US" dirty="0"/>
              <a:t> is a library for creating static, dynamic, and interactive plots.</a:t>
            </a:r>
          </a:p>
          <a:p>
            <a:pPr lvl="1"/>
            <a:r>
              <a:rPr lang="en-US" b="1" dirty="0"/>
              <a:t>seaborn</a:t>
            </a:r>
            <a:r>
              <a:rPr lang="en-US" dirty="0"/>
              <a:t> is a high-level library for creating plots that work especially well with </a:t>
            </a:r>
            <a:r>
              <a:rPr lang="en-US" dirty="0" err="1"/>
              <a:t>dataframes</a:t>
            </a:r>
            <a:r>
              <a:rPr lang="en-US" dirty="0"/>
              <a:t>.</a:t>
            </a:r>
          </a:p>
        </p:txBody>
      </p:sp>
      <p:sp>
        <p:nvSpPr>
          <p:cNvPr id="4" name="Slide Number Placeholder 3">
            <a:extLst>
              <a:ext uri="{FF2B5EF4-FFF2-40B4-BE49-F238E27FC236}">
                <a16:creationId xmlns:a16="http://schemas.microsoft.com/office/drawing/2014/main" id="{BE226350-C4B9-4D5D-79FB-206334A0812F}"/>
              </a:ext>
            </a:extLst>
          </p:cNvPr>
          <p:cNvSpPr>
            <a:spLocks noGrp="1"/>
          </p:cNvSpPr>
          <p:nvPr>
            <p:ph type="sldNum" sz="quarter" idx="12"/>
          </p:nvPr>
        </p:nvSpPr>
        <p:spPr/>
        <p:txBody>
          <a:bodyPr/>
          <a:lstStyle/>
          <a:p>
            <a:fld id="{76A60B19-F01B-4521-99EF-BED7A89139F2}" type="slidenum">
              <a:rPr lang="en-US" smtClean="0"/>
              <a:t>17</a:t>
            </a:fld>
            <a:endParaRPr lang="en-US"/>
          </a:p>
        </p:txBody>
      </p:sp>
    </p:spTree>
    <p:extLst>
      <p:ext uri="{BB962C8B-B14F-4D97-AF65-F5344CB8AC3E}">
        <p14:creationId xmlns:p14="http://schemas.microsoft.com/office/powerpoint/2010/main" val="3665426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35D3-CD67-51A9-183B-F498A366BC05}"/>
              </a:ext>
            </a:extLst>
          </p:cNvPr>
          <p:cNvSpPr>
            <a:spLocks noGrp="1"/>
          </p:cNvSpPr>
          <p:nvPr>
            <p:ph type="title"/>
          </p:nvPr>
        </p:nvSpPr>
        <p:spPr/>
        <p:txBody>
          <a:bodyPr/>
          <a:lstStyle/>
          <a:p>
            <a:r>
              <a:rPr lang="en-US" dirty="0"/>
              <a:t>Plotting Features in seaborn</a:t>
            </a:r>
          </a:p>
        </p:txBody>
      </p:sp>
      <p:pic>
        <p:nvPicPr>
          <p:cNvPr id="5" name="Content Placeholder 4" descr="A screenshot of a computer&#10;&#10;Description automatically generated">
            <a:extLst>
              <a:ext uri="{FF2B5EF4-FFF2-40B4-BE49-F238E27FC236}">
                <a16:creationId xmlns:a16="http://schemas.microsoft.com/office/drawing/2014/main" id="{7D3DE329-3488-78DF-59AF-9AFBDF6547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362" y="2534444"/>
            <a:ext cx="8677275" cy="2933700"/>
          </a:xfrm>
        </p:spPr>
      </p:pic>
      <p:sp>
        <p:nvSpPr>
          <p:cNvPr id="3" name="Slide Number Placeholder 2">
            <a:extLst>
              <a:ext uri="{FF2B5EF4-FFF2-40B4-BE49-F238E27FC236}">
                <a16:creationId xmlns:a16="http://schemas.microsoft.com/office/drawing/2014/main" id="{D2C392CC-1E88-1041-1576-9CEC33DEE7B4}"/>
              </a:ext>
            </a:extLst>
          </p:cNvPr>
          <p:cNvSpPr>
            <a:spLocks noGrp="1"/>
          </p:cNvSpPr>
          <p:nvPr>
            <p:ph type="sldNum" sz="quarter" idx="12"/>
          </p:nvPr>
        </p:nvSpPr>
        <p:spPr/>
        <p:txBody>
          <a:bodyPr/>
          <a:lstStyle/>
          <a:p>
            <a:fld id="{76A60B19-F01B-4521-99EF-BED7A89139F2}" type="slidenum">
              <a:rPr lang="en-US" smtClean="0"/>
              <a:t>18</a:t>
            </a:fld>
            <a:endParaRPr lang="en-US"/>
          </a:p>
        </p:txBody>
      </p:sp>
      <p:sp>
        <p:nvSpPr>
          <p:cNvPr id="4" name="TextBox 3">
            <a:extLst>
              <a:ext uri="{FF2B5EF4-FFF2-40B4-BE49-F238E27FC236}">
                <a16:creationId xmlns:a16="http://schemas.microsoft.com/office/drawing/2014/main" id="{0166C0A3-7644-C365-E977-5196E3C04138}"/>
              </a:ext>
            </a:extLst>
          </p:cNvPr>
          <p:cNvSpPr txBox="1"/>
          <p:nvPr/>
        </p:nvSpPr>
        <p:spPr>
          <a:xfrm>
            <a:off x="838200" y="1758461"/>
            <a:ext cx="2723103" cy="369332"/>
          </a:xfrm>
          <a:prstGeom prst="rect">
            <a:avLst/>
          </a:prstGeom>
          <a:noFill/>
        </p:spPr>
        <p:txBody>
          <a:bodyPr wrap="square" rtlCol="0">
            <a:spAutoFit/>
          </a:bodyPr>
          <a:lstStyle/>
          <a:p>
            <a:r>
              <a:rPr lang="en-US" dirty="0"/>
              <a:t>Bar chart</a:t>
            </a:r>
          </a:p>
        </p:txBody>
      </p:sp>
    </p:spTree>
    <p:extLst>
      <p:ext uri="{BB962C8B-B14F-4D97-AF65-F5344CB8AC3E}">
        <p14:creationId xmlns:p14="http://schemas.microsoft.com/office/powerpoint/2010/main" val="134216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2CE7-815A-D0E9-5D50-F963DD45F2A2}"/>
              </a:ext>
            </a:extLst>
          </p:cNvPr>
          <p:cNvSpPr>
            <a:spLocks noGrp="1"/>
          </p:cNvSpPr>
          <p:nvPr>
            <p:ph type="title"/>
          </p:nvPr>
        </p:nvSpPr>
        <p:spPr/>
        <p:txBody>
          <a:bodyPr/>
          <a:lstStyle/>
          <a:p>
            <a:r>
              <a:rPr lang="en-US" dirty="0"/>
              <a:t>Plotting Features in seaborn</a:t>
            </a:r>
          </a:p>
        </p:txBody>
      </p:sp>
      <p:pic>
        <p:nvPicPr>
          <p:cNvPr id="5" name="Content Placeholder 4" descr="A close-up of a white screen&#10;&#10;Description automatically generated">
            <a:extLst>
              <a:ext uri="{FF2B5EF4-FFF2-40B4-BE49-F238E27FC236}">
                <a16:creationId xmlns:a16="http://schemas.microsoft.com/office/drawing/2014/main" id="{BB26C140-50E7-CFA1-6CBD-0BFF7AE4E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362" y="2901156"/>
            <a:ext cx="8677275" cy="2200275"/>
          </a:xfrm>
        </p:spPr>
      </p:pic>
      <p:sp>
        <p:nvSpPr>
          <p:cNvPr id="3" name="Slide Number Placeholder 2">
            <a:extLst>
              <a:ext uri="{FF2B5EF4-FFF2-40B4-BE49-F238E27FC236}">
                <a16:creationId xmlns:a16="http://schemas.microsoft.com/office/drawing/2014/main" id="{5155E813-D073-B54D-6913-C93DBB836C60}"/>
              </a:ext>
            </a:extLst>
          </p:cNvPr>
          <p:cNvSpPr>
            <a:spLocks noGrp="1"/>
          </p:cNvSpPr>
          <p:nvPr>
            <p:ph type="sldNum" sz="quarter" idx="12"/>
          </p:nvPr>
        </p:nvSpPr>
        <p:spPr/>
        <p:txBody>
          <a:bodyPr/>
          <a:lstStyle/>
          <a:p>
            <a:fld id="{76A60B19-F01B-4521-99EF-BED7A89139F2}" type="slidenum">
              <a:rPr lang="en-US" smtClean="0"/>
              <a:t>19</a:t>
            </a:fld>
            <a:endParaRPr lang="en-US"/>
          </a:p>
        </p:txBody>
      </p:sp>
      <p:sp>
        <p:nvSpPr>
          <p:cNvPr id="4" name="TextBox 3">
            <a:extLst>
              <a:ext uri="{FF2B5EF4-FFF2-40B4-BE49-F238E27FC236}">
                <a16:creationId xmlns:a16="http://schemas.microsoft.com/office/drawing/2014/main" id="{5E346C06-6D2F-082E-C264-56A5D136BC74}"/>
              </a:ext>
            </a:extLst>
          </p:cNvPr>
          <p:cNvSpPr txBox="1"/>
          <p:nvPr/>
        </p:nvSpPr>
        <p:spPr>
          <a:xfrm>
            <a:off x="838200" y="1758461"/>
            <a:ext cx="2723103" cy="369332"/>
          </a:xfrm>
          <a:prstGeom prst="rect">
            <a:avLst/>
          </a:prstGeom>
          <a:noFill/>
        </p:spPr>
        <p:txBody>
          <a:bodyPr wrap="square" rtlCol="0">
            <a:spAutoFit/>
          </a:bodyPr>
          <a:lstStyle/>
          <a:p>
            <a:r>
              <a:rPr lang="en-US" dirty="0"/>
              <a:t>Histogram</a:t>
            </a:r>
          </a:p>
        </p:txBody>
      </p:sp>
    </p:spTree>
    <p:extLst>
      <p:ext uri="{BB962C8B-B14F-4D97-AF65-F5344CB8AC3E}">
        <p14:creationId xmlns:p14="http://schemas.microsoft.com/office/powerpoint/2010/main" val="270765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0634-7B57-D20B-2902-26055094ECA0}"/>
              </a:ext>
            </a:extLst>
          </p:cNvPr>
          <p:cNvSpPr>
            <a:spLocks noGrp="1"/>
          </p:cNvSpPr>
          <p:nvPr>
            <p:ph type="title"/>
          </p:nvPr>
        </p:nvSpPr>
        <p:spPr/>
        <p:txBody>
          <a:bodyPr/>
          <a:lstStyle/>
          <a:p>
            <a:r>
              <a:rPr lang="en-US"/>
              <a:t>Outline</a:t>
            </a:r>
            <a:endParaRPr lang="en-US" dirty="0"/>
          </a:p>
        </p:txBody>
      </p:sp>
      <p:sp>
        <p:nvSpPr>
          <p:cNvPr id="3" name="Content Placeholder 2">
            <a:extLst>
              <a:ext uri="{FF2B5EF4-FFF2-40B4-BE49-F238E27FC236}">
                <a16:creationId xmlns:a16="http://schemas.microsoft.com/office/drawing/2014/main" id="{BCADE39E-B229-3F88-99D9-B2B115E17BF3}"/>
              </a:ext>
            </a:extLst>
          </p:cNvPr>
          <p:cNvSpPr>
            <a:spLocks noGrp="1"/>
          </p:cNvSpPr>
          <p:nvPr>
            <p:ph idx="1"/>
          </p:nvPr>
        </p:nvSpPr>
        <p:spPr/>
        <p:txBody>
          <a:bodyPr>
            <a:normAutofit fontScale="85000" lnSpcReduction="20000"/>
          </a:bodyPr>
          <a:lstStyle/>
          <a:p>
            <a:r>
              <a:rPr lang="en-US" dirty="0"/>
              <a:t>1. Introduction to Machine Learning</a:t>
            </a:r>
          </a:p>
          <a:p>
            <a:pPr lvl="1"/>
            <a:r>
              <a:rPr lang="en-US" dirty="0"/>
              <a:t>Types of ML</a:t>
            </a:r>
          </a:p>
          <a:p>
            <a:pPr lvl="2"/>
            <a:r>
              <a:rPr lang="en-US" dirty="0"/>
              <a:t>Supervised, Unsupervised, Reinforcement Learning</a:t>
            </a:r>
          </a:p>
          <a:p>
            <a:pPr lvl="1"/>
            <a:r>
              <a:rPr lang="en-US" dirty="0"/>
              <a:t>Features</a:t>
            </a:r>
          </a:p>
          <a:p>
            <a:pPr lvl="2"/>
            <a:r>
              <a:rPr lang="en-US" dirty="0"/>
              <a:t>Categorical, Numerical</a:t>
            </a:r>
          </a:p>
          <a:p>
            <a:pPr lvl="1"/>
            <a:r>
              <a:rPr lang="en-US" dirty="0"/>
              <a:t>Model Types</a:t>
            </a:r>
          </a:p>
          <a:p>
            <a:pPr lvl="2"/>
            <a:r>
              <a:rPr lang="en-US" dirty="0"/>
              <a:t>Classification</a:t>
            </a:r>
          </a:p>
          <a:p>
            <a:pPr lvl="2"/>
            <a:r>
              <a:rPr lang="en-US" dirty="0"/>
              <a:t>Regression</a:t>
            </a:r>
          </a:p>
          <a:p>
            <a:pPr lvl="2"/>
            <a:r>
              <a:rPr lang="en-US" dirty="0"/>
              <a:t>Unsupervised Models:</a:t>
            </a:r>
          </a:p>
          <a:p>
            <a:pPr lvl="3"/>
            <a:r>
              <a:rPr lang="en-US" dirty="0"/>
              <a:t>Clustering models, Outlier detection models, Dimension reduction.</a:t>
            </a:r>
          </a:p>
          <a:p>
            <a:r>
              <a:rPr lang="en-US" dirty="0"/>
              <a:t>2. Classification Models</a:t>
            </a:r>
          </a:p>
          <a:p>
            <a:pPr lvl="1"/>
            <a:r>
              <a:rPr lang="en-US" dirty="0"/>
              <a:t>K-nearest neighbors, logistic regression</a:t>
            </a:r>
          </a:p>
          <a:p>
            <a:r>
              <a:rPr lang="en-US" dirty="0"/>
              <a:t>3. Regression Models</a:t>
            </a:r>
          </a:p>
          <a:p>
            <a:pPr lvl="1"/>
            <a:r>
              <a:rPr lang="en-US" dirty="0"/>
              <a:t>Linear regression, Elastic net regression (regularization), k-nearest neighbors </a:t>
            </a:r>
            <a:r>
              <a:rPr lang="en-US"/>
              <a:t>for regression.</a:t>
            </a:r>
            <a:endParaRPr lang="en-US" dirty="0"/>
          </a:p>
          <a:p>
            <a:endParaRPr lang="en-US" dirty="0"/>
          </a:p>
        </p:txBody>
      </p:sp>
      <p:sp>
        <p:nvSpPr>
          <p:cNvPr id="4" name="Slide Number Placeholder 3">
            <a:extLst>
              <a:ext uri="{FF2B5EF4-FFF2-40B4-BE49-F238E27FC236}">
                <a16:creationId xmlns:a16="http://schemas.microsoft.com/office/drawing/2014/main" id="{56883F20-FA06-B996-52EF-F62C7A91F823}"/>
              </a:ext>
            </a:extLst>
          </p:cNvPr>
          <p:cNvSpPr>
            <a:spLocks noGrp="1"/>
          </p:cNvSpPr>
          <p:nvPr>
            <p:ph type="sldNum" sz="quarter" idx="12"/>
          </p:nvPr>
        </p:nvSpPr>
        <p:spPr/>
        <p:txBody>
          <a:bodyPr/>
          <a:lstStyle/>
          <a:p>
            <a:fld id="{76A60B19-F01B-4521-99EF-BED7A89139F2}" type="slidenum">
              <a:rPr lang="en-US" smtClean="0"/>
              <a:t>2</a:t>
            </a:fld>
            <a:endParaRPr lang="en-US"/>
          </a:p>
        </p:txBody>
      </p:sp>
    </p:spTree>
    <p:extLst>
      <p:ext uri="{BB962C8B-B14F-4D97-AF65-F5344CB8AC3E}">
        <p14:creationId xmlns:p14="http://schemas.microsoft.com/office/powerpoint/2010/main" val="1019691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8D39-15A4-A72F-CE5D-29772ECD332A}"/>
              </a:ext>
            </a:extLst>
          </p:cNvPr>
          <p:cNvSpPr>
            <a:spLocks noGrp="1"/>
          </p:cNvSpPr>
          <p:nvPr>
            <p:ph type="title"/>
          </p:nvPr>
        </p:nvSpPr>
        <p:spPr/>
        <p:txBody>
          <a:bodyPr/>
          <a:lstStyle/>
          <a:p>
            <a:r>
              <a:rPr lang="en-US" dirty="0"/>
              <a:t>Plotting Features in seaborn</a:t>
            </a:r>
          </a:p>
        </p:txBody>
      </p:sp>
      <p:pic>
        <p:nvPicPr>
          <p:cNvPr id="5" name="Content Placeholder 4" descr="A white screen with black text&#10;&#10;Description automatically generated">
            <a:extLst>
              <a:ext uri="{FF2B5EF4-FFF2-40B4-BE49-F238E27FC236}">
                <a16:creationId xmlns:a16="http://schemas.microsoft.com/office/drawing/2014/main" id="{D73A6A35-B064-959B-316F-9E47E0681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362" y="2901156"/>
            <a:ext cx="8677275" cy="2200275"/>
          </a:xfrm>
        </p:spPr>
      </p:pic>
      <p:sp>
        <p:nvSpPr>
          <p:cNvPr id="3" name="Slide Number Placeholder 2">
            <a:extLst>
              <a:ext uri="{FF2B5EF4-FFF2-40B4-BE49-F238E27FC236}">
                <a16:creationId xmlns:a16="http://schemas.microsoft.com/office/drawing/2014/main" id="{6C8A442F-405A-7ECA-6806-2261A04F1FE3}"/>
              </a:ext>
            </a:extLst>
          </p:cNvPr>
          <p:cNvSpPr>
            <a:spLocks noGrp="1"/>
          </p:cNvSpPr>
          <p:nvPr>
            <p:ph type="sldNum" sz="quarter" idx="12"/>
          </p:nvPr>
        </p:nvSpPr>
        <p:spPr/>
        <p:txBody>
          <a:bodyPr/>
          <a:lstStyle/>
          <a:p>
            <a:fld id="{76A60B19-F01B-4521-99EF-BED7A89139F2}" type="slidenum">
              <a:rPr lang="en-US" smtClean="0"/>
              <a:t>20</a:t>
            </a:fld>
            <a:endParaRPr lang="en-US"/>
          </a:p>
        </p:txBody>
      </p:sp>
      <p:sp>
        <p:nvSpPr>
          <p:cNvPr id="4" name="TextBox 3">
            <a:extLst>
              <a:ext uri="{FF2B5EF4-FFF2-40B4-BE49-F238E27FC236}">
                <a16:creationId xmlns:a16="http://schemas.microsoft.com/office/drawing/2014/main" id="{DB5AA0A0-EE9A-4A83-5D73-5BA0C9A96D75}"/>
              </a:ext>
            </a:extLst>
          </p:cNvPr>
          <p:cNvSpPr txBox="1"/>
          <p:nvPr/>
        </p:nvSpPr>
        <p:spPr>
          <a:xfrm>
            <a:off x="838200" y="1758461"/>
            <a:ext cx="2723103" cy="369332"/>
          </a:xfrm>
          <a:prstGeom prst="rect">
            <a:avLst/>
          </a:prstGeom>
          <a:noFill/>
        </p:spPr>
        <p:txBody>
          <a:bodyPr wrap="square" rtlCol="0">
            <a:spAutoFit/>
          </a:bodyPr>
          <a:lstStyle/>
          <a:p>
            <a:r>
              <a:rPr lang="en-US" dirty="0"/>
              <a:t>Scatter plot</a:t>
            </a:r>
          </a:p>
        </p:txBody>
      </p:sp>
    </p:spTree>
    <p:extLst>
      <p:ext uri="{BB962C8B-B14F-4D97-AF65-F5344CB8AC3E}">
        <p14:creationId xmlns:p14="http://schemas.microsoft.com/office/powerpoint/2010/main" val="164789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3238-8DCB-B622-A66E-AF00419C0158}"/>
              </a:ext>
            </a:extLst>
          </p:cNvPr>
          <p:cNvSpPr>
            <a:spLocks noGrp="1"/>
          </p:cNvSpPr>
          <p:nvPr>
            <p:ph type="title"/>
          </p:nvPr>
        </p:nvSpPr>
        <p:spPr/>
        <p:txBody>
          <a:bodyPr/>
          <a:lstStyle/>
          <a:p>
            <a:r>
              <a:rPr lang="en-US" dirty="0"/>
              <a:t>Classification Models</a:t>
            </a:r>
          </a:p>
        </p:txBody>
      </p:sp>
      <p:sp>
        <p:nvSpPr>
          <p:cNvPr id="3" name="Content Placeholder 2">
            <a:extLst>
              <a:ext uri="{FF2B5EF4-FFF2-40B4-BE49-F238E27FC236}">
                <a16:creationId xmlns:a16="http://schemas.microsoft.com/office/drawing/2014/main" id="{2E299D31-9C9C-7078-7BF3-DBD181A936FE}"/>
              </a:ext>
            </a:extLst>
          </p:cNvPr>
          <p:cNvSpPr>
            <a:spLocks noGrp="1"/>
          </p:cNvSpPr>
          <p:nvPr>
            <p:ph idx="1"/>
          </p:nvPr>
        </p:nvSpPr>
        <p:spPr/>
        <p:txBody>
          <a:bodyPr/>
          <a:lstStyle/>
          <a:p>
            <a:r>
              <a:rPr lang="en-US" dirty="0"/>
              <a:t>Classification models are </a:t>
            </a:r>
            <a:r>
              <a:rPr lang="en-US" dirty="0">
                <a:solidFill>
                  <a:schemeClr val="accent4"/>
                </a:solidFill>
              </a:rPr>
              <a:t>supervised</a:t>
            </a:r>
            <a:r>
              <a:rPr lang="en-US" dirty="0"/>
              <a:t> machine learning models that </a:t>
            </a:r>
            <a:r>
              <a:rPr lang="en-US" dirty="0">
                <a:solidFill>
                  <a:schemeClr val="accent4"/>
                </a:solidFill>
              </a:rPr>
              <a:t>classify instances into a predicted level, or class, of a categorical output feature based on the input features. </a:t>
            </a:r>
          </a:p>
          <a:p>
            <a:r>
              <a:rPr lang="en-US" dirty="0"/>
              <a:t>Classification models may </a:t>
            </a:r>
            <a:r>
              <a:rPr lang="en-US" dirty="0">
                <a:solidFill>
                  <a:schemeClr val="accent4"/>
                </a:solidFill>
              </a:rPr>
              <a:t>predict the class directly </a:t>
            </a:r>
            <a:r>
              <a:rPr lang="en-US" dirty="0"/>
              <a:t>or the </a:t>
            </a:r>
            <a:r>
              <a:rPr lang="en-US" dirty="0">
                <a:solidFill>
                  <a:schemeClr val="accent4"/>
                </a:solidFill>
              </a:rPr>
              <a:t>probability an instance belongs to a given class.</a:t>
            </a:r>
            <a:r>
              <a:rPr lang="en-US" dirty="0"/>
              <a:t> </a:t>
            </a:r>
          </a:p>
          <a:p>
            <a:pPr lvl="1"/>
            <a:r>
              <a:rPr lang="en-US" dirty="0"/>
              <a:t>In the probability case, predicted probabilities are compared against a threshold value to produce a class prediction. </a:t>
            </a:r>
          </a:p>
          <a:p>
            <a:r>
              <a:rPr lang="en-US" dirty="0"/>
              <a:t>In classification, </a:t>
            </a:r>
            <a:r>
              <a:rPr lang="en-US" dirty="0">
                <a:solidFill>
                  <a:schemeClr val="accent4"/>
                </a:solidFill>
              </a:rPr>
              <a:t>input</a:t>
            </a:r>
            <a:r>
              <a:rPr lang="en-US" dirty="0"/>
              <a:t> features may be </a:t>
            </a:r>
            <a:r>
              <a:rPr lang="en-US" dirty="0">
                <a:solidFill>
                  <a:schemeClr val="accent4"/>
                </a:solidFill>
              </a:rPr>
              <a:t>categorical or numerical</a:t>
            </a:r>
            <a:r>
              <a:rPr lang="en-US" dirty="0"/>
              <a:t>, but </a:t>
            </a:r>
            <a:r>
              <a:rPr lang="en-US" dirty="0">
                <a:solidFill>
                  <a:schemeClr val="accent4"/>
                </a:solidFill>
              </a:rPr>
              <a:t>output</a:t>
            </a:r>
            <a:r>
              <a:rPr lang="en-US" dirty="0"/>
              <a:t> features must be </a:t>
            </a:r>
            <a:r>
              <a:rPr lang="en-US" dirty="0">
                <a:solidFill>
                  <a:schemeClr val="accent4"/>
                </a:solidFill>
              </a:rPr>
              <a:t>categorical</a:t>
            </a:r>
            <a:r>
              <a:rPr lang="en-US" dirty="0"/>
              <a:t>.</a:t>
            </a:r>
          </a:p>
        </p:txBody>
      </p:sp>
      <p:sp>
        <p:nvSpPr>
          <p:cNvPr id="4" name="Slide Number Placeholder 3">
            <a:extLst>
              <a:ext uri="{FF2B5EF4-FFF2-40B4-BE49-F238E27FC236}">
                <a16:creationId xmlns:a16="http://schemas.microsoft.com/office/drawing/2014/main" id="{D09C0D5D-41B3-FBB5-93F4-43EF309F3157}"/>
              </a:ext>
            </a:extLst>
          </p:cNvPr>
          <p:cNvSpPr>
            <a:spLocks noGrp="1"/>
          </p:cNvSpPr>
          <p:nvPr>
            <p:ph type="sldNum" sz="quarter" idx="12"/>
          </p:nvPr>
        </p:nvSpPr>
        <p:spPr/>
        <p:txBody>
          <a:bodyPr/>
          <a:lstStyle/>
          <a:p>
            <a:fld id="{76A60B19-F01B-4521-99EF-BED7A89139F2}" type="slidenum">
              <a:rPr lang="en-US" smtClean="0"/>
              <a:t>21</a:t>
            </a:fld>
            <a:endParaRPr lang="en-US"/>
          </a:p>
        </p:txBody>
      </p:sp>
    </p:spTree>
    <p:extLst>
      <p:ext uri="{BB962C8B-B14F-4D97-AF65-F5344CB8AC3E}">
        <p14:creationId xmlns:p14="http://schemas.microsoft.com/office/powerpoint/2010/main" val="223904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751C-D9C8-E1F6-D647-4AA14AF75B17}"/>
              </a:ext>
            </a:extLst>
          </p:cNvPr>
          <p:cNvSpPr>
            <a:spLocks noGrp="1"/>
          </p:cNvSpPr>
          <p:nvPr>
            <p:ph type="title"/>
          </p:nvPr>
        </p:nvSpPr>
        <p:spPr/>
        <p:txBody>
          <a:bodyPr/>
          <a:lstStyle/>
          <a:p>
            <a:r>
              <a:rPr lang="en-US" dirty="0"/>
              <a:t>Classification Models</a:t>
            </a:r>
          </a:p>
        </p:txBody>
      </p:sp>
      <p:pic>
        <p:nvPicPr>
          <p:cNvPr id="5" name="Content Placeholder 4" descr="A screenshot of a graph&#10;&#10;Description automatically generated">
            <a:extLst>
              <a:ext uri="{FF2B5EF4-FFF2-40B4-BE49-F238E27FC236}">
                <a16:creationId xmlns:a16="http://schemas.microsoft.com/office/drawing/2014/main" id="{DDEAEBAC-2D38-9628-626D-3A86913D27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64367"/>
            <a:ext cx="5959243" cy="4351338"/>
          </a:xfrm>
        </p:spPr>
      </p:pic>
      <p:sp>
        <p:nvSpPr>
          <p:cNvPr id="6" name="TextBox 5">
            <a:extLst>
              <a:ext uri="{FF2B5EF4-FFF2-40B4-BE49-F238E27FC236}">
                <a16:creationId xmlns:a16="http://schemas.microsoft.com/office/drawing/2014/main" id="{E79C70C6-096C-8D32-285B-E652CBAAA2AA}"/>
              </a:ext>
            </a:extLst>
          </p:cNvPr>
          <p:cNvSpPr txBox="1"/>
          <p:nvPr/>
        </p:nvSpPr>
        <p:spPr>
          <a:xfrm>
            <a:off x="7511142" y="1229023"/>
            <a:ext cx="4014317" cy="923330"/>
          </a:xfrm>
          <a:prstGeom prst="rect">
            <a:avLst/>
          </a:prstGeom>
          <a:solidFill>
            <a:schemeClr val="bg1">
              <a:lumMod val="85000"/>
            </a:schemeClr>
          </a:solidFill>
        </p:spPr>
        <p:txBody>
          <a:bodyPr wrap="square" rtlCol="0">
            <a:spAutoFit/>
          </a:bodyPr>
          <a:lstStyle/>
          <a:p>
            <a:r>
              <a:rPr lang="en-US" dirty="0"/>
              <a:t>Rideshare companies apply a surge multiplier to adjust for times of high demand.</a:t>
            </a:r>
          </a:p>
        </p:txBody>
      </p:sp>
      <p:sp>
        <p:nvSpPr>
          <p:cNvPr id="7" name="TextBox 6">
            <a:extLst>
              <a:ext uri="{FF2B5EF4-FFF2-40B4-BE49-F238E27FC236}">
                <a16:creationId xmlns:a16="http://schemas.microsoft.com/office/drawing/2014/main" id="{149AB31F-763B-F527-D6E8-F189566A935B}"/>
              </a:ext>
            </a:extLst>
          </p:cNvPr>
          <p:cNvSpPr txBox="1"/>
          <p:nvPr/>
        </p:nvSpPr>
        <p:spPr>
          <a:xfrm>
            <a:off x="7511141" y="2416086"/>
            <a:ext cx="4014317" cy="1477328"/>
          </a:xfrm>
          <a:prstGeom prst="rect">
            <a:avLst/>
          </a:prstGeom>
          <a:solidFill>
            <a:schemeClr val="accent1">
              <a:lumMod val="20000"/>
              <a:lumOff val="80000"/>
            </a:schemeClr>
          </a:solidFill>
        </p:spPr>
        <p:txBody>
          <a:bodyPr wrap="square" rtlCol="0">
            <a:spAutoFit/>
          </a:bodyPr>
          <a:lstStyle/>
          <a:p>
            <a:r>
              <a:rPr lang="en-US" dirty="0"/>
              <a:t>Surge multiplier is a numerical feature. </a:t>
            </a:r>
          </a:p>
          <a:p>
            <a:endParaRPr lang="en-US" dirty="0"/>
          </a:p>
          <a:p>
            <a:r>
              <a:rPr lang="en-US" dirty="0"/>
              <a:t>Surge = True if surge multiplier &gt; 1.0, and surge = False otherwise.  Surge is a categorical feature.</a:t>
            </a:r>
          </a:p>
        </p:txBody>
      </p:sp>
      <p:sp>
        <p:nvSpPr>
          <p:cNvPr id="8" name="TextBox 7">
            <a:extLst>
              <a:ext uri="{FF2B5EF4-FFF2-40B4-BE49-F238E27FC236}">
                <a16:creationId xmlns:a16="http://schemas.microsoft.com/office/drawing/2014/main" id="{4D3318B0-BBFD-AB7E-0C3C-12B02E71874A}"/>
              </a:ext>
            </a:extLst>
          </p:cNvPr>
          <p:cNvSpPr txBox="1"/>
          <p:nvPr/>
        </p:nvSpPr>
        <p:spPr>
          <a:xfrm>
            <a:off x="7511142" y="4157148"/>
            <a:ext cx="4014317" cy="2031325"/>
          </a:xfrm>
          <a:prstGeom prst="rect">
            <a:avLst/>
          </a:prstGeom>
          <a:solidFill>
            <a:schemeClr val="accent6">
              <a:lumMod val="40000"/>
              <a:lumOff val="60000"/>
            </a:schemeClr>
          </a:solidFill>
        </p:spPr>
        <p:txBody>
          <a:bodyPr wrap="square" rtlCol="0">
            <a:spAutoFit/>
          </a:bodyPr>
          <a:lstStyle/>
          <a:p>
            <a:r>
              <a:rPr lang="en-US" dirty="0"/>
              <a:t>Most rides in the dataset did not have surge pricing applied. </a:t>
            </a:r>
          </a:p>
          <a:p>
            <a:endParaRPr lang="en-US" dirty="0"/>
          </a:p>
          <a:p>
            <a:r>
              <a:rPr lang="en-US" dirty="0"/>
              <a:t>Since surge is categorical, a classification model should be used to predict whether surge pricing is in effect.</a:t>
            </a:r>
          </a:p>
        </p:txBody>
      </p:sp>
      <p:sp>
        <p:nvSpPr>
          <p:cNvPr id="3" name="Slide Number Placeholder 2">
            <a:extLst>
              <a:ext uri="{FF2B5EF4-FFF2-40B4-BE49-F238E27FC236}">
                <a16:creationId xmlns:a16="http://schemas.microsoft.com/office/drawing/2014/main" id="{1CC74604-DE61-944B-A7BA-0D6A79D452DD}"/>
              </a:ext>
            </a:extLst>
          </p:cNvPr>
          <p:cNvSpPr>
            <a:spLocks noGrp="1"/>
          </p:cNvSpPr>
          <p:nvPr>
            <p:ph type="sldNum" sz="quarter" idx="12"/>
          </p:nvPr>
        </p:nvSpPr>
        <p:spPr/>
        <p:txBody>
          <a:bodyPr/>
          <a:lstStyle/>
          <a:p>
            <a:fld id="{76A60B19-F01B-4521-99EF-BED7A89139F2}" type="slidenum">
              <a:rPr lang="en-US" smtClean="0"/>
              <a:t>22</a:t>
            </a:fld>
            <a:endParaRPr lang="en-US"/>
          </a:p>
        </p:txBody>
      </p:sp>
    </p:spTree>
    <p:extLst>
      <p:ext uri="{BB962C8B-B14F-4D97-AF65-F5344CB8AC3E}">
        <p14:creationId xmlns:p14="http://schemas.microsoft.com/office/powerpoint/2010/main" val="1026264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8481-F016-E4A7-21EC-282A24760B01}"/>
              </a:ext>
            </a:extLst>
          </p:cNvPr>
          <p:cNvSpPr>
            <a:spLocks noGrp="1"/>
          </p:cNvSpPr>
          <p:nvPr>
            <p:ph type="title"/>
          </p:nvPr>
        </p:nvSpPr>
        <p:spPr/>
        <p:txBody>
          <a:bodyPr/>
          <a:lstStyle/>
          <a:p>
            <a:r>
              <a:rPr lang="en-US" dirty="0"/>
              <a:t>Regression Models</a:t>
            </a:r>
          </a:p>
        </p:txBody>
      </p:sp>
      <p:sp>
        <p:nvSpPr>
          <p:cNvPr id="3" name="Content Placeholder 2">
            <a:extLst>
              <a:ext uri="{FF2B5EF4-FFF2-40B4-BE49-F238E27FC236}">
                <a16:creationId xmlns:a16="http://schemas.microsoft.com/office/drawing/2014/main" id="{F872C79B-F77B-7F1D-215E-5A53B505AAAA}"/>
              </a:ext>
            </a:extLst>
          </p:cNvPr>
          <p:cNvSpPr>
            <a:spLocks noGrp="1"/>
          </p:cNvSpPr>
          <p:nvPr>
            <p:ph idx="1"/>
          </p:nvPr>
        </p:nvSpPr>
        <p:spPr/>
        <p:txBody>
          <a:bodyPr/>
          <a:lstStyle/>
          <a:p>
            <a:r>
              <a:rPr lang="en-US" dirty="0"/>
              <a:t>Regression models are </a:t>
            </a:r>
            <a:r>
              <a:rPr lang="en-US" dirty="0">
                <a:solidFill>
                  <a:schemeClr val="accent4"/>
                </a:solidFill>
              </a:rPr>
              <a:t>supervised</a:t>
            </a:r>
            <a:r>
              <a:rPr lang="en-US" dirty="0"/>
              <a:t> learning models that </a:t>
            </a:r>
            <a:r>
              <a:rPr lang="en-US" dirty="0">
                <a:solidFill>
                  <a:schemeClr val="accent4"/>
                </a:solidFill>
              </a:rPr>
              <a:t>predict the value of a numerical output</a:t>
            </a:r>
            <a:r>
              <a:rPr lang="en-US" dirty="0"/>
              <a:t> feature based on the input features. </a:t>
            </a:r>
          </a:p>
          <a:p>
            <a:pPr lvl="1"/>
            <a:r>
              <a:rPr lang="en-US" dirty="0"/>
              <a:t>Example: Simple linear regression is a regression model, since the predicted values are numerical. </a:t>
            </a:r>
          </a:p>
          <a:p>
            <a:pPr lvl="1"/>
            <a:r>
              <a:rPr lang="en-US" dirty="0"/>
              <a:t>Like classification models, categorical or numerical input features may be used in regression. </a:t>
            </a:r>
          </a:p>
          <a:p>
            <a:pPr lvl="1"/>
            <a:r>
              <a:rPr lang="en-US" dirty="0"/>
              <a:t>However, the output feature for a regression model should always be numerical.</a:t>
            </a:r>
          </a:p>
        </p:txBody>
      </p:sp>
      <p:sp>
        <p:nvSpPr>
          <p:cNvPr id="4" name="Slide Number Placeholder 3">
            <a:extLst>
              <a:ext uri="{FF2B5EF4-FFF2-40B4-BE49-F238E27FC236}">
                <a16:creationId xmlns:a16="http://schemas.microsoft.com/office/drawing/2014/main" id="{22CE08DF-8841-C733-3CF1-C26F3BA27525}"/>
              </a:ext>
            </a:extLst>
          </p:cNvPr>
          <p:cNvSpPr>
            <a:spLocks noGrp="1"/>
          </p:cNvSpPr>
          <p:nvPr>
            <p:ph type="sldNum" sz="quarter" idx="12"/>
          </p:nvPr>
        </p:nvSpPr>
        <p:spPr/>
        <p:txBody>
          <a:bodyPr/>
          <a:lstStyle/>
          <a:p>
            <a:fld id="{76A60B19-F01B-4521-99EF-BED7A89139F2}" type="slidenum">
              <a:rPr lang="en-US" smtClean="0"/>
              <a:t>23</a:t>
            </a:fld>
            <a:endParaRPr lang="en-US"/>
          </a:p>
        </p:txBody>
      </p:sp>
    </p:spTree>
    <p:extLst>
      <p:ext uri="{BB962C8B-B14F-4D97-AF65-F5344CB8AC3E}">
        <p14:creationId xmlns:p14="http://schemas.microsoft.com/office/powerpoint/2010/main" val="1155272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45F0-EC67-4810-27FB-A42D0F3B1CA8}"/>
              </a:ext>
            </a:extLst>
          </p:cNvPr>
          <p:cNvSpPr>
            <a:spLocks noGrp="1"/>
          </p:cNvSpPr>
          <p:nvPr>
            <p:ph type="title"/>
          </p:nvPr>
        </p:nvSpPr>
        <p:spPr/>
        <p:txBody>
          <a:bodyPr/>
          <a:lstStyle/>
          <a:p>
            <a:r>
              <a:rPr lang="en-US" dirty="0"/>
              <a:t>Regression Models</a:t>
            </a:r>
          </a:p>
        </p:txBody>
      </p:sp>
      <p:pic>
        <p:nvPicPr>
          <p:cNvPr id="8" name="Content Placeholder 7" descr="A screen shot of a graph&#10;&#10;Description automatically generated">
            <a:extLst>
              <a:ext uri="{FF2B5EF4-FFF2-40B4-BE49-F238E27FC236}">
                <a16:creationId xmlns:a16="http://schemas.microsoft.com/office/drawing/2014/main" id="{6F21AC5D-CB33-B5D7-FA30-F8DECE52A5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9138"/>
            <a:ext cx="6191250" cy="4343400"/>
          </a:xfrm>
        </p:spPr>
      </p:pic>
      <p:sp>
        <p:nvSpPr>
          <p:cNvPr id="4" name="TextBox 3">
            <a:extLst>
              <a:ext uri="{FF2B5EF4-FFF2-40B4-BE49-F238E27FC236}">
                <a16:creationId xmlns:a16="http://schemas.microsoft.com/office/drawing/2014/main" id="{2ECFC763-C93A-D87B-B1AC-985FE6E6BCE3}"/>
              </a:ext>
            </a:extLst>
          </p:cNvPr>
          <p:cNvSpPr txBox="1"/>
          <p:nvPr/>
        </p:nvSpPr>
        <p:spPr>
          <a:xfrm>
            <a:off x="8149213" y="1894783"/>
            <a:ext cx="3204587" cy="1200329"/>
          </a:xfrm>
          <a:prstGeom prst="rect">
            <a:avLst/>
          </a:prstGeom>
          <a:solidFill>
            <a:schemeClr val="bg1">
              <a:lumMod val="85000"/>
            </a:schemeClr>
          </a:solidFill>
        </p:spPr>
        <p:txBody>
          <a:bodyPr wrap="square" rtlCol="0">
            <a:spAutoFit/>
          </a:bodyPr>
          <a:lstStyle/>
          <a:p>
            <a:r>
              <a:rPr lang="en-US" dirty="0"/>
              <a:t>Rideshare trips over longer distances or to popular destinations are likely to have a higher price.</a:t>
            </a:r>
          </a:p>
        </p:txBody>
      </p:sp>
      <p:sp>
        <p:nvSpPr>
          <p:cNvPr id="5" name="TextBox 4">
            <a:extLst>
              <a:ext uri="{FF2B5EF4-FFF2-40B4-BE49-F238E27FC236}">
                <a16:creationId xmlns:a16="http://schemas.microsoft.com/office/drawing/2014/main" id="{26B7D9DA-F785-B784-B2BC-A557C8AEB6CA}"/>
              </a:ext>
            </a:extLst>
          </p:cNvPr>
          <p:cNvSpPr txBox="1"/>
          <p:nvPr/>
        </p:nvSpPr>
        <p:spPr>
          <a:xfrm>
            <a:off x="8149213" y="3299207"/>
            <a:ext cx="3124200" cy="1477328"/>
          </a:xfrm>
          <a:prstGeom prst="rect">
            <a:avLst/>
          </a:prstGeom>
          <a:solidFill>
            <a:schemeClr val="tx2">
              <a:lumMod val="10000"/>
              <a:lumOff val="90000"/>
            </a:schemeClr>
          </a:solidFill>
        </p:spPr>
        <p:txBody>
          <a:bodyPr wrap="square" rtlCol="0">
            <a:spAutoFit/>
          </a:bodyPr>
          <a:lstStyle/>
          <a:p>
            <a:r>
              <a:rPr lang="en-US" dirty="0"/>
              <a:t>Distance is a numerical input feature, and destination is a categorical input feature. The output feature, price, is numerical.</a:t>
            </a:r>
          </a:p>
        </p:txBody>
      </p:sp>
      <p:sp>
        <p:nvSpPr>
          <p:cNvPr id="6" name="TextBox 5">
            <a:extLst>
              <a:ext uri="{FF2B5EF4-FFF2-40B4-BE49-F238E27FC236}">
                <a16:creationId xmlns:a16="http://schemas.microsoft.com/office/drawing/2014/main" id="{D2420CA9-060D-E132-5283-782E199B8B3B}"/>
              </a:ext>
            </a:extLst>
          </p:cNvPr>
          <p:cNvSpPr txBox="1"/>
          <p:nvPr/>
        </p:nvSpPr>
        <p:spPr>
          <a:xfrm>
            <a:off x="8149213" y="4980630"/>
            <a:ext cx="3124200" cy="924449"/>
          </a:xfrm>
          <a:prstGeom prst="rect">
            <a:avLst/>
          </a:prstGeom>
          <a:solidFill>
            <a:schemeClr val="accent3">
              <a:lumMod val="20000"/>
              <a:lumOff val="80000"/>
            </a:schemeClr>
          </a:solidFill>
        </p:spPr>
        <p:txBody>
          <a:bodyPr wrap="square" rtlCol="0">
            <a:spAutoFit/>
          </a:bodyPr>
          <a:lstStyle/>
          <a:p>
            <a:r>
              <a:rPr lang="en-US" dirty="0"/>
              <a:t>Since price is the numerical output feature, a regression model should be used.</a:t>
            </a:r>
          </a:p>
        </p:txBody>
      </p:sp>
      <p:sp>
        <p:nvSpPr>
          <p:cNvPr id="3" name="Slide Number Placeholder 2">
            <a:extLst>
              <a:ext uri="{FF2B5EF4-FFF2-40B4-BE49-F238E27FC236}">
                <a16:creationId xmlns:a16="http://schemas.microsoft.com/office/drawing/2014/main" id="{F312B0AB-224F-010E-7E9A-9EA6D2B865F4}"/>
              </a:ext>
            </a:extLst>
          </p:cNvPr>
          <p:cNvSpPr>
            <a:spLocks noGrp="1"/>
          </p:cNvSpPr>
          <p:nvPr>
            <p:ph type="sldNum" sz="quarter" idx="12"/>
          </p:nvPr>
        </p:nvSpPr>
        <p:spPr/>
        <p:txBody>
          <a:bodyPr/>
          <a:lstStyle/>
          <a:p>
            <a:fld id="{76A60B19-F01B-4521-99EF-BED7A89139F2}" type="slidenum">
              <a:rPr lang="en-US" smtClean="0"/>
              <a:t>24</a:t>
            </a:fld>
            <a:endParaRPr lang="en-US"/>
          </a:p>
        </p:txBody>
      </p:sp>
    </p:spTree>
    <p:extLst>
      <p:ext uri="{BB962C8B-B14F-4D97-AF65-F5344CB8AC3E}">
        <p14:creationId xmlns:p14="http://schemas.microsoft.com/office/powerpoint/2010/main" val="2474926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75C5-CCCD-DA61-4BB8-9ADAE825932B}"/>
              </a:ext>
            </a:extLst>
          </p:cNvPr>
          <p:cNvSpPr>
            <a:spLocks noGrp="1"/>
          </p:cNvSpPr>
          <p:nvPr>
            <p:ph type="title"/>
          </p:nvPr>
        </p:nvSpPr>
        <p:spPr/>
        <p:txBody>
          <a:bodyPr/>
          <a:lstStyle/>
          <a:p>
            <a:r>
              <a:rPr lang="en-US" dirty="0"/>
              <a:t>Unsupervised Models</a:t>
            </a:r>
          </a:p>
        </p:txBody>
      </p:sp>
      <p:sp>
        <p:nvSpPr>
          <p:cNvPr id="3" name="Content Placeholder 2">
            <a:extLst>
              <a:ext uri="{FF2B5EF4-FFF2-40B4-BE49-F238E27FC236}">
                <a16:creationId xmlns:a16="http://schemas.microsoft.com/office/drawing/2014/main" id="{5B1933DF-050A-1C3E-D287-60D44B0DEABB}"/>
              </a:ext>
            </a:extLst>
          </p:cNvPr>
          <p:cNvSpPr>
            <a:spLocks noGrp="1"/>
          </p:cNvSpPr>
          <p:nvPr>
            <p:ph idx="1"/>
          </p:nvPr>
        </p:nvSpPr>
        <p:spPr/>
        <p:txBody>
          <a:bodyPr/>
          <a:lstStyle/>
          <a:p>
            <a:r>
              <a:rPr lang="en-US" dirty="0"/>
              <a:t>Clustering models</a:t>
            </a:r>
          </a:p>
          <a:p>
            <a:r>
              <a:rPr lang="en-US" dirty="0"/>
              <a:t>Outlier detection models</a:t>
            </a:r>
          </a:p>
          <a:p>
            <a:r>
              <a:rPr lang="en-US" dirty="0"/>
              <a:t>Dimension reduction</a:t>
            </a:r>
          </a:p>
        </p:txBody>
      </p:sp>
      <p:sp>
        <p:nvSpPr>
          <p:cNvPr id="4" name="Slide Number Placeholder 3">
            <a:extLst>
              <a:ext uri="{FF2B5EF4-FFF2-40B4-BE49-F238E27FC236}">
                <a16:creationId xmlns:a16="http://schemas.microsoft.com/office/drawing/2014/main" id="{32C206BA-CABD-CCF2-FEF7-057B1DB5FE46}"/>
              </a:ext>
            </a:extLst>
          </p:cNvPr>
          <p:cNvSpPr>
            <a:spLocks noGrp="1"/>
          </p:cNvSpPr>
          <p:nvPr>
            <p:ph type="sldNum" sz="quarter" idx="12"/>
          </p:nvPr>
        </p:nvSpPr>
        <p:spPr/>
        <p:txBody>
          <a:bodyPr/>
          <a:lstStyle/>
          <a:p>
            <a:fld id="{76A60B19-F01B-4521-99EF-BED7A89139F2}" type="slidenum">
              <a:rPr lang="en-US" smtClean="0"/>
              <a:t>25</a:t>
            </a:fld>
            <a:endParaRPr lang="en-US"/>
          </a:p>
        </p:txBody>
      </p:sp>
    </p:spTree>
    <p:extLst>
      <p:ext uri="{BB962C8B-B14F-4D97-AF65-F5344CB8AC3E}">
        <p14:creationId xmlns:p14="http://schemas.microsoft.com/office/powerpoint/2010/main" val="286593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FD18-D69C-13E8-70E6-84CCCC830544}"/>
              </a:ext>
            </a:extLst>
          </p:cNvPr>
          <p:cNvSpPr>
            <a:spLocks noGrp="1"/>
          </p:cNvSpPr>
          <p:nvPr>
            <p:ph type="title"/>
          </p:nvPr>
        </p:nvSpPr>
        <p:spPr/>
        <p:txBody>
          <a:bodyPr/>
          <a:lstStyle/>
          <a:p>
            <a:r>
              <a:rPr lang="en-US" dirty="0"/>
              <a:t>Clustering Models</a:t>
            </a:r>
          </a:p>
        </p:txBody>
      </p:sp>
      <p:pic>
        <p:nvPicPr>
          <p:cNvPr id="6" name="Content Placeholder 5" descr="A graph with numbers and dots&#10;&#10;Description automatically generated with medium confidence">
            <a:extLst>
              <a:ext uri="{FF2B5EF4-FFF2-40B4-BE49-F238E27FC236}">
                <a16:creationId xmlns:a16="http://schemas.microsoft.com/office/drawing/2014/main" id="{8AFC3F6F-E703-A852-20CF-3C77CEBA27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2500" y="1768169"/>
            <a:ext cx="4500636" cy="3065088"/>
          </a:xfrm>
        </p:spPr>
      </p:pic>
      <p:sp>
        <p:nvSpPr>
          <p:cNvPr id="4" name="TextBox 3">
            <a:extLst>
              <a:ext uri="{FF2B5EF4-FFF2-40B4-BE49-F238E27FC236}">
                <a16:creationId xmlns:a16="http://schemas.microsoft.com/office/drawing/2014/main" id="{7BB63791-5241-BAFE-2EC9-4963D545AA1A}"/>
              </a:ext>
            </a:extLst>
          </p:cNvPr>
          <p:cNvSpPr txBox="1"/>
          <p:nvPr/>
        </p:nvSpPr>
        <p:spPr>
          <a:xfrm>
            <a:off x="6310366" y="2270927"/>
            <a:ext cx="5235190" cy="1477328"/>
          </a:xfrm>
          <a:prstGeom prst="rect">
            <a:avLst/>
          </a:prstGeom>
          <a:noFill/>
        </p:spPr>
        <p:txBody>
          <a:bodyPr wrap="square" rtlCol="0">
            <a:spAutoFit/>
          </a:bodyPr>
          <a:lstStyle/>
          <a:p>
            <a:r>
              <a:rPr lang="en-US" dirty="0"/>
              <a:t>Clustering groups instances based on similar values of each input feature. </a:t>
            </a:r>
          </a:p>
          <a:p>
            <a:endParaRPr lang="en-US" dirty="0"/>
          </a:p>
          <a:p>
            <a:r>
              <a:rPr lang="en-US" dirty="0"/>
              <a:t>Here, the rideshare data is clustered into four groups based on distance and price.</a:t>
            </a:r>
          </a:p>
        </p:txBody>
      </p:sp>
      <p:sp>
        <p:nvSpPr>
          <p:cNvPr id="3" name="Slide Number Placeholder 2">
            <a:extLst>
              <a:ext uri="{FF2B5EF4-FFF2-40B4-BE49-F238E27FC236}">
                <a16:creationId xmlns:a16="http://schemas.microsoft.com/office/drawing/2014/main" id="{2C8D3E30-9EF8-DB61-1224-9A04F553BFD1}"/>
              </a:ext>
            </a:extLst>
          </p:cNvPr>
          <p:cNvSpPr>
            <a:spLocks noGrp="1"/>
          </p:cNvSpPr>
          <p:nvPr>
            <p:ph type="sldNum" sz="quarter" idx="12"/>
          </p:nvPr>
        </p:nvSpPr>
        <p:spPr/>
        <p:txBody>
          <a:bodyPr/>
          <a:lstStyle/>
          <a:p>
            <a:fld id="{76A60B19-F01B-4521-99EF-BED7A89139F2}" type="slidenum">
              <a:rPr lang="en-US" smtClean="0"/>
              <a:t>26</a:t>
            </a:fld>
            <a:endParaRPr lang="en-US"/>
          </a:p>
        </p:txBody>
      </p:sp>
    </p:spTree>
    <p:extLst>
      <p:ext uri="{BB962C8B-B14F-4D97-AF65-F5344CB8AC3E}">
        <p14:creationId xmlns:p14="http://schemas.microsoft.com/office/powerpoint/2010/main" val="1030798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89B4-ADC6-D994-2B88-479225BD78B9}"/>
              </a:ext>
            </a:extLst>
          </p:cNvPr>
          <p:cNvSpPr>
            <a:spLocks noGrp="1"/>
          </p:cNvSpPr>
          <p:nvPr>
            <p:ph type="title"/>
          </p:nvPr>
        </p:nvSpPr>
        <p:spPr/>
        <p:txBody>
          <a:bodyPr/>
          <a:lstStyle/>
          <a:p>
            <a:r>
              <a:rPr lang="en-US" dirty="0"/>
              <a:t>Outlier Detection</a:t>
            </a:r>
          </a:p>
        </p:txBody>
      </p:sp>
      <p:pic>
        <p:nvPicPr>
          <p:cNvPr id="6" name="Content Placeholder 5" descr="A diagram of a number of dots&#10;&#10;Description automatically generated">
            <a:extLst>
              <a:ext uri="{FF2B5EF4-FFF2-40B4-BE49-F238E27FC236}">
                <a16:creationId xmlns:a16="http://schemas.microsoft.com/office/drawing/2014/main" id="{FAD25CFF-99CA-8046-8327-F4192DAEB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89293"/>
            <a:ext cx="5050134" cy="3439315"/>
          </a:xfrm>
        </p:spPr>
      </p:pic>
      <p:sp>
        <p:nvSpPr>
          <p:cNvPr id="4" name="TextBox 3">
            <a:extLst>
              <a:ext uri="{FF2B5EF4-FFF2-40B4-BE49-F238E27FC236}">
                <a16:creationId xmlns:a16="http://schemas.microsoft.com/office/drawing/2014/main" id="{EEB8BDF0-CE6F-AACA-383E-AD765A46A8F3}"/>
              </a:ext>
            </a:extLst>
          </p:cNvPr>
          <p:cNvSpPr txBox="1"/>
          <p:nvPr/>
        </p:nvSpPr>
        <p:spPr>
          <a:xfrm>
            <a:off x="6303666" y="2502041"/>
            <a:ext cx="5050134" cy="1477328"/>
          </a:xfrm>
          <a:prstGeom prst="rect">
            <a:avLst/>
          </a:prstGeom>
          <a:noFill/>
        </p:spPr>
        <p:txBody>
          <a:bodyPr wrap="square" rtlCol="0">
            <a:spAutoFit/>
          </a:bodyPr>
          <a:lstStyle/>
          <a:p>
            <a:r>
              <a:rPr lang="en-US" dirty="0"/>
              <a:t>Outlier detection identifies unusual instances. </a:t>
            </a:r>
          </a:p>
          <a:p>
            <a:endParaRPr lang="en-US" dirty="0"/>
          </a:p>
          <a:p>
            <a:endParaRPr lang="en-US" dirty="0"/>
          </a:p>
          <a:p>
            <a:r>
              <a:rPr lang="en-US" dirty="0"/>
              <a:t>Three rideshare trips have unusually high distances or price.</a:t>
            </a:r>
          </a:p>
        </p:txBody>
      </p:sp>
      <p:sp>
        <p:nvSpPr>
          <p:cNvPr id="3" name="Slide Number Placeholder 2">
            <a:extLst>
              <a:ext uri="{FF2B5EF4-FFF2-40B4-BE49-F238E27FC236}">
                <a16:creationId xmlns:a16="http://schemas.microsoft.com/office/drawing/2014/main" id="{78E7828D-FD7C-78E9-3432-06396F966D8E}"/>
              </a:ext>
            </a:extLst>
          </p:cNvPr>
          <p:cNvSpPr>
            <a:spLocks noGrp="1"/>
          </p:cNvSpPr>
          <p:nvPr>
            <p:ph type="sldNum" sz="quarter" idx="12"/>
          </p:nvPr>
        </p:nvSpPr>
        <p:spPr/>
        <p:txBody>
          <a:bodyPr/>
          <a:lstStyle/>
          <a:p>
            <a:fld id="{76A60B19-F01B-4521-99EF-BED7A89139F2}" type="slidenum">
              <a:rPr lang="en-US" smtClean="0"/>
              <a:t>27</a:t>
            </a:fld>
            <a:endParaRPr lang="en-US"/>
          </a:p>
        </p:txBody>
      </p:sp>
    </p:spTree>
    <p:extLst>
      <p:ext uri="{BB962C8B-B14F-4D97-AF65-F5344CB8AC3E}">
        <p14:creationId xmlns:p14="http://schemas.microsoft.com/office/powerpoint/2010/main" val="475079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5114-1C07-9A7C-4B42-A9D00B247293}"/>
              </a:ext>
            </a:extLst>
          </p:cNvPr>
          <p:cNvSpPr>
            <a:spLocks noGrp="1"/>
          </p:cNvSpPr>
          <p:nvPr>
            <p:ph type="title"/>
          </p:nvPr>
        </p:nvSpPr>
        <p:spPr/>
        <p:txBody>
          <a:bodyPr/>
          <a:lstStyle/>
          <a:p>
            <a:r>
              <a:rPr lang="en-US" dirty="0"/>
              <a:t>Dimension Reduction</a:t>
            </a:r>
          </a:p>
        </p:txBody>
      </p:sp>
      <p:pic>
        <p:nvPicPr>
          <p:cNvPr id="6" name="Content Placeholder 5" descr="A screenshot of a graph&#10;&#10;Description automatically generated">
            <a:extLst>
              <a:ext uri="{FF2B5EF4-FFF2-40B4-BE49-F238E27FC236}">
                <a16:creationId xmlns:a16="http://schemas.microsoft.com/office/drawing/2014/main" id="{E0C47601-75CA-1999-C4B4-F7C48A4ACE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078761"/>
            <a:ext cx="4849167" cy="3302450"/>
          </a:xfrm>
        </p:spPr>
      </p:pic>
      <p:sp>
        <p:nvSpPr>
          <p:cNvPr id="4" name="TextBox 3">
            <a:extLst>
              <a:ext uri="{FF2B5EF4-FFF2-40B4-BE49-F238E27FC236}">
                <a16:creationId xmlns:a16="http://schemas.microsoft.com/office/drawing/2014/main" id="{3E349C55-3ABC-F939-3C2C-659C61C064AC}"/>
              </a:ext>
            </a:extLst>
          </p:cNvPr>
          <p:cNvSpPr txBox="1"/>
          <p:nvPr/>
        </p:nvSpPr>
        <p:spPr>
          <a:xfrm>
            <a:off x="6504633" y="2220686"/>
            <a:ext cx="4849166" cy="1477328"/>
          </a:xfrm>
          <a:prstGeom prst="rect">
            <a:avLst/>
          </a:prstGeom>
          <a:noFill/>
        </p:spPr>
        <p:txBody>
          <a:bodyPr wrap="square" rtlCol="0">
            <a:spAutoFit/>
          </a:bodyPr>
          <a:lstStyle/>
          <a:p>
            <a:r>
              <a:rPr lang="en-US" dirty="0"/>
              <a:t>Input features with strong correlations are similar. </a:t>
            </a:r>
          </a:p>
          <a:p>
            <a:endParaRPr lang="en-US" dirty="0"/>
          </a:p>
          <a:p>
            <a:r>
              <a:rPr lang="en-US" b="1" dirty="0"/>
              <a:t>The correlation between price and distance is 0.36, which is not strong.</a:t>
            </a:r>
          </a:p>
        </p:txBody>
      </p:sp>
      <p:sp>
        <p:nvSpPr>
          <p:cNvPr id="3" name="Slide Number Placeholder 2">
            <a:extLst>
              <a:ext uri="{FF2B5EF4-FFF2-40B4-BE49-F238E27FC236}">
                <a16:creationId xmlns:a16="http://schemas.microsoft.com/office/drawing/2014/main" id="{F4734569-804C-483A-0E5B-88388D9ACE80}"/>
              </a:ext>
            </a:extLst>
          </p:cNvPr>
          <p:cNvSpPr>
            <a:spLocks noGrp="1"/>
          </p:cNvSpPr>
          <p:nvPr>
            <p:ph type="sldNum" sz="quarter" idx="12"/>
          </p:nvPr>
        </p:nvSpPr>
        <p:spPr/>
        <p:txBody>
          <a:bodyPr/>
          <a:lstStyle/>
          <a:p>
            <a:fld id="{76A60B19-F01B-4521-99EF-BED7A89139F2}" type="slidenum">
              <a:rPr lang="en-US" smtClean="0"/>
              <a:t>28</a:t>
            </a:fld>
            <a:endParaRPr lang="en-US"/>
          </a:p>
        </p:txBody>
      </p:sp>
    </p:spTree>
    <p:extLst>
      <p:ext uri="{BB962C8B-B14F-4D97-AF65-F5344CB8AC3E}">
        <p14:creationId xmlns:p14="http://schemas.microsoft.com/office/powerpoint/2010/main" val="3202455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702A-0E8A-3FAA-67D6-CC10823AF219}"/>
              </a:ext>
            </a:extLst>
          </p:cNvPr>
          <p:cNvSpPr>
            <a:spLocks noGrp="1"/>
          </p:cNvSpPr>
          <p:nvPr>
            <p:ph type="title"/>
          </p:nvPr>
        </p:nvSpPr>
        <p:spPr/>
        <p:txBody>
          <a:bodyPr/>
          <a:lstStyle/>
          <a:p>
            <a:r>
              <a:rPr lang="en-US" dirty="0"/>
              <a:t>Dimension Reduction</a:t>
            </a:r>
          </a:p>
        </p:txBody>
      </p:sp>
      <p:pic>
        <p:nvPicPr>
          <p:cNvPr id="6" name="Content Placeholder 5" descr="A diagram of a graph&#10;&#10;Description automatically generated">
            <a:extLst>
              <a:ext uri="{FF2B5EF4-FFF2-40B4-BE49-F238E27FC236}">
                <a16:creationId xmlns:a16="http://schemas.microsoft.com/office/drawing/2014/main" id="{6A5F8BB6-909D-08E8-7185-D137660802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975" y="2591594"/>
            <a:ext cx="6496050" cy="2819400"/>
          </a:xfrm>
        </p:spPr>
      </p:pic>
      <p:sp>
        <p:nvSpPr>
          <p:cNvPr id="4" name="Slide Number Placeholder 3">
            <a:extLst>
              <a:ext uri="{FF2B5EF4-FFF2-40B4-BE49-F238E27FC236}">
                <a16:creationId xmlns:a16="http://schemas.microsoft.com/office/drawing/2014/main" id="{8A7425D3-17A7-C12B-3FF0-269FE2E461A1}"/>
              </a:ext>
            </a:extLst>
          </p:cNvPr>
          <p:cNvSpPr>
            <a:spLocks noGrp="1"/>
          </p:cNvSpPr>
          <p:nvPr>
            <p:ph type="sldNum" sz="quarter" idx="12"/>
          </p:nvPr>
        </p:nvSpPr>
        <p:spPr/>
        <p:txBody>
          <a:bodyPr/>
          <a:lstStyle/>
          <a:p>
            <a:fld id="{76A60B19-F01B-4521-99EF-BED7A89139F2}" type="slidenum">
              <a:rPr lang="en-US" smtClean="0"/>
              <a:t>29</a:t>
            </a:fld>
            <a:endParaRPr lang="en-US"/>
          </a:p>
        </p:txBody>
      </p:sp>
    </p:spTree>
    <p:extLst>
      <p:ext uri="{BB962C8B-B14F-4D97-AF65-F5344CB8AC3E}">
        <p14:creationId xmlns:p14="http://schemas.microsoft.com/office/powerpoint/2010/main" val="121220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688C-FA68-8129-425C-76C87F9CDB9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3D78B62-0248-AA47-0BC3-E796DC0A2B42}"/>
              </a:ext>
            </a:extLst>
          </p:cNvPr>
          <p:cNvSpPr>
            <a:spLocks noGrp="1"/>
          </p:cNvSpPr>
          <p:nvPr>
            <p:ph idx="1"/>
          </p:nvPr>
        </p:nvSpPr>
        <p:spPr/>
        <p:txBody>
          <a:bodyPr/>
          <a:lstStyle/>
          <a:p>
            <a:r>
              <a:rPr lang="en-US" dirty="0"/>
              <a:t>Model Evaluation, Model Validation, Model Improvements</a:t>
            </a:r>
          </a:p>
          <a:p>
            <a:pPr lvl="1"/>
            <a:r>
              <a:rPr lang="en-US" dirty="0"/>
              <a:t>Ch. 4, 5, 6</a:t>
            </a:r>
          </a:p>
          <a:p>
            <a:r>
              <a:rPr lang="en-US" dirty="0"/>
              <a:t>7. Support Vector Machines</a:t>
            </a:r>
          </a:p>
          <a:p>
            <a:r>
              <a:rPr lang="en-US" dirty="0"/>
              <a:t>8. Decision Trees</a:t>
            </a:r>
          </a:p>
          <a:p>
            <a:endParaRPr lang="en-US" dirty="0"/>
          </a:p>
        </p:txBody>
      </p:sp>
      <p:sp>
        <p:nvSpPr>
          <p:cNvPr id="4" name="Slide Number Placeholder 3">
            <a:extLst>
              <a:ext uri="{FF2B5EF4-FFF2-40B4-BE49-F238E27FC236}">
                <a16:creationId xmlns:a16="http://schemas.microsoft.com/office/drawing/2014/main" id="{6A6913B6-DC8E-FA2E-C58B-6B0AAB3D10FF}"/>
              </a:ext>
            </a:extLst>
          </p:cNvPr>
          <p:cNvSpPr>
            <a:spLocks noGrp="1"/>
          </p:cNvSpPr>
          <p:nvPr>
            <p:ph type="sldNum" sz="quarter" idx="12"/>
          </p:nvPr>
        </p:nvSpPr>
        <p:spPr/>
        <p:txBody>
          <a:bodyPr/>
          <a:lstStyle/>
          <a:p>
            <a:fld id="{76A60B19-F01B-4521-99EF-BED7A89139F2}" type="slidenum">
              <a:rPr lang="en-US" smtClean="0"/>
              <a:t>3</a:t>
            </a:fld>
            <a:endParaRPr lang="en-US"/>
          </a:p>
        </p:txBody>
      </p:sp>
    </p:spTree>
    <p:extLst>
      <p:ext uri="{BB962C8B-B14F-4D97-AF65-F5344CB8AC3E}">
        <p14:creationId xmlns:p14="http://schemas.microsoft.com/office/powerpoint/2010/main" val="743811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A97F-74F1-BEC8-EBF1-2F324828765C}"/>
              </a:ext>
            </a:extLst>
          </p:cNvPr>
          <p:cNvSpPr>
            <a:spLocks noGrp="1"/>
          </p:cNvSpPr>
          <p:nvPr>
            <p:ph type="title"/>
          </p:nvPr>
        </p:nvSpPr>
        <p:spPr/>
        <p:txBody>
          <a:bodyPr/>
          <a:lstStyle/>
          <a:p>
            <a:r>
              <a:rPr lang="en-US" dirty="0"/>
              <a:t>1. Introduction to Machine Learning</a:t>
            </a:r>
          </a:p>
        </p:txBody>
      </p:sp>
      <p:sp>
        <p:nvSpPr>
          <p:cNvPr id="3" name="Content Placeholder 2">
            <a:extLst>
              <a:ext uri="{FF2B5EF4-FFF2-40B4-BE49-F238E27FC236}">
                <a16:creationId xmlns:a16="http://schemas.microsoft.com/office/drawing/2014/main" id="{AD7EC2A1-2804-B918-42EE-76D29502E8DA}"/>
              </a:ext>
            </a:extLst>
          </p:cNvPr>
          <p:cNvSpPr>
            <a:spLocks noGrp="1"/>
          </p:cNvSpPr>
          <p:nvPr>
            <p:ph idx="1"/>
          </p:nvPr>
        </p:nvSpPr>
        <p:spPr/>
        <p:txBody>
          <a:bodyPr/>
          <a:lstStyle/>
          <a:p>
            <a:r>
              <a:rPr lang="en-US" dirty="0"/>
              <a:t>Introduction to ML</a:t>
            </a:r>
          </a:p>
          <a:p>
            <a:r>
              <a:rPr lang="en-US" dirty="0"/>
              <a:t>Features and model types</a:t>
            </a:r>
          </a:p>
          <a:p>
            <a:r>
              <a:rPr lang="en-US" dirty="0">
                <a:solidFill>
                  <a:schemeClr val="accent4"/>
                </a:solidFill>
              </a:rPr>
              <a:t>Modeling workflow in scikit-learn</a:t>
            </a:r>
          </a:p>
          <a:p>
            <a:r>
              <a:rPr lang="en-US" dirty="0"/>
              <a:t>Bias-variance tradeoff</a:t>
            </a:r>
          </a:p>
          <a:p>
            <a:r>
              <a:rPr lang="en-US" dirty="0"/>
              <a:t>Machine Learning Ethics</a:t>
            </a:r>
          </a:p>
        </p:txBody>
      </p:sp>
      <p:sp>
        <p:nvSpPr>
          <p:cNvPr id="4" name="Slide Number Placeholder 3">
            <a:extLst>
              <a:ext uri="{FF2B5EF4-FFF2-40B4-BE49-F238E27FC236}">
                <a16:creationId xmlns:a16="http://schemas.microsoft.com/office/drawing/2014/main" id="{4FB90387-E450-6899-4A7C-6D8DF40F4C7F}"/>
              </a:ext>
            </a:extLst>
          </p:cNvPr>
          <p:cNvSpPr>
            <a:spLocks noGrp="1"/>
          </p:cNvSpPr>
          <p:nvPr>
            <p:ph type="sldNum" sz="quarter" idx="12"/>
          </p:nvPr>
        </p:nvSpPr>
        <p:spPr/>
        <p:txBody>
          <a:bodyPr/>
          <a:lstStyle/>
          <a:p>
            <a:fld id="{76A60B19-F01B-4521-99EF-BED7A89139F2}" type="slidenum">
              <a:rPr lang="en-US" smtClean="0"/>
              <a:t>30</a:t>
            </a:fld>
            <a:endParaRPr lang="en-US"/>
          </a:p>
        </p:txBody>
      </p:sp>
    </p:spTree>
    <p:extLst>
      <p:ext uri="{BB962C8B-B14F-4D97-AF65-F5344CB8AC3E}">
        <p14:creationId xmlns:p14="http://schemas.microsoft.com/office/powerpoint/2010/main" val="291782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5960F-000F-2C6D-546E-1B43C06D3C75}"/>
              </a:ext>
            </a:extLst>
          </p:cNvPr>
          <p:cNvSpPr>
            <a:spLocks noGrp="1"/>
          </p:cNvSpPr>
          <p:nvPr>
            <p:ph type="title"/>
          </p:nvPr>
        </p:nvSpPr>
        <p:spPr/>
        <p:txBody>
          <a:bodyPr/>
          <a:lstStyle/>
          <a:p>
            <a:r>
              <a:rPr lang="en-US" dirty="0"/>
              <a:t>Modeling Workflow in scikit-learn</a:t>
            </a:r>
          </a:p>
        </p:txBody>
      </p:sp>
      <p:sp>
        <p:nvSpPr>
          <p:cNvPr id="3" name="Content Placeholder 2">
            <a:extLst>
              <a:ext uri="{FF2B5EF4-FFF2-40B4-BE49-F238E27FC236}">
                <a16:creationId xmlns:a16="http://schemas.microsoft.com/office/drawing/2014/main" id="{2EE5A367-AC88-FC80-7C1C-ECF201126D4E}"/>
              </a:ext>
            </a:extLst>
          </p:cNvPr>
          <p:cNvSpPr>
            <a:spLocks noGrp="1"/>
          </p:cNvSpPr>
          <p:nvPr>
            <p:ph idx="1"/>
          </p:nvPr>
        </p:nvSpPr>
        <p:spPr/>
        <p:txBody>
          <a:bodyPr/>
          <a:lstStyle/>
          <a:p>
            <a:r>
              <a:rPr lang="en-US" dirty="0"/>
              <a:t>The modeling workflow is a set of steps for loading, fitting, and evaluating a machine learning model or algorithm.</a:t>
            </a:r>
          </a:p>
          <a:p>
            <a:endParaRPr lang="en-US" dirty="0"/>
          </a:p>
          <a:p>
            <a:r>
              <a:rPr lang="en-US" dirty="0"/>
              <a:t>The modeling workflow in scikit-learn has five steps:</a:t>
            </a:r>
          </a:p>
          <a:p>
            <a:pPr lvl="1"/>
            <a:r>
              <a:rPr lang="en-US" dirty="0"/>
              <a:t>Define input and output features.</a:t>
            </a:r>
          </a:p>
          <a:p>
            <a:pPr lvl="1"/>
            <a:r>
              <a:rPr lang="en-US" dirty="0"/>
              <a:t>Initialize an estimator.</a:t>
            </a:r>
          </a:p>
          <a:p>
            <a:pPr lvl="1"/>
            <a:r>
              <a:rPr lang="en-US" dirty="0"/>
              <a:t>Fit the estimator.</a:t>
            </a:r>
          </a:p>
          <a:p>
            <a:pPr lvl="1"/>
            <a:r>
              <a:rPr lang="en-US" dirty="0"/>
              <a:t>Use the fitted estimator to make predictions.</a:t>
            </a:r>
          </a:p>
          <a:p>
            <a:pPr lvl="1"/>
            <a:r>
              <a:rPr lang="en-US" dirty="0"/>
              <a:t>Evaluate the fitted estimator's performance.</a:t>
            </a:r>
          </a:p>
        </p:txBody>
      </p:sp>
      <p:sp>
        <p:nvSpPr>
          <p:cNvPr id="4" name="Slide Number Placeholder 3">
            <a:extLst>
              <a:ext uri="{FF2B5EF4-FFF2-40B4-BE49-F238E27FC236}">
                <a16:creationId xmlns:a16="http://schemas.microsoft.com/office/drawing/2014/main" id="{29B438F7-BB61-87AB-FABA-A756D5CC37F7}"/>
              </a:ext>
            </a:extLst>
          </p:cNvPr>
          <p:cNvSpPr>
            <a:spLocks noGrp="1"/>
          </p:cNvSpPr>
          <p:nvPr>
            <p:ph type="sldNum" sz="quarter" idx="12"/>
          </p:nvPr>
        </p:nvSpPr>
        <p:spPr/>
        <p:txBody>
          <a:bodyPr/>
          <a:lstStyle/>
          <a:p>
            <a:fld id="{76A60B19-F01B-4521-99EF-BED7A89139F2}" type="slidenum">
              <a:rPr lang="en-US" smtClean="0"/>
              <a:t>31</a:t>
            </a:fld>
            <a:endParaRPr lang="en-US"/>
          </a:p>
        </p:txBody>
      </p:sp>
    </p:spTree>
    <p:extLst>
      <p:ext uri="{BB962C8B-B14F-4D97-AF65-F5344CB8AC3E}">
        <p14:creationId xmlns:p14="http://schemas.microsoft.com/office/powerpoint/2010/main" val="173814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BA17-4BB0-B201-3A67-DE1DEAB23654}"/>
              </a:ext>
            </a:extLst>
          </p:cNvPr>
          <p:cNvSpPr>
            <a:spLocks noGrp="1"/>
          </p:cNvSpPr>
          <p:nvPr>
            <p:ph type="title"/>
          </p:nvPr>
        </p:nvSpPr>
        <p:spPr/>
        <p:txBody>
          <a:bodyPr/>
          <a:lstStyle/>
          <a:p>
            <a:r>
              <a:rPr lang="en-US" dirty="0"/>
              <a:t>Modeling Workflow in scikit-learn</a:t>
            </a:r>
          </a:p>
        </p:txBody>
      </p:sp>
      <p:pic>
        <p:nvPicPr>
          <p:cNvPr id="5" name="Content Placeholder 4" descr="A screenshot of a program&#10;&#10;Description automatically generated">
            <a:extLst>
              <a:ext uri="{FF2B5EF4-FFF2-40B4-BE49-F238E27FC236}">
                <a16:creationId xmlns:a16="http://schemas.microsoft.com/office/drawing/2014/main" id="{DE60DB61-C56F-A40F-D440-3A5D52665F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2437" y="2267744"/>
            <a:ext cx="3667125" cy="3467100"/>
          </a:xfrm>
        </p:spPr>
      </p:pic>
      <p:sp>
        <p:nvSpPr>
          <p:cNvPr id="3" name="Slide Number Placeholder 2">
            <a:extLst>
              <a:ext uri="{FF2B5EF4-FFF2-40B4-BE49-F238E27FC236}">
                <a16:creationId xmlns:a16="http://schemas.microsoft.com/office/drawing/2014/main" id="{A43DFECA-E508-1E6B-F62F-94BA4F81AA99}"/>
              </a:ext>
            </a:extLst>
          </p:cNvPr>
          <p:cNvSpPr>
            <a:spLocks noGrp="1"/>
          </p:cNvSpPr>
          <p:nvPr>
            <p:ph type="sldNum" sz="quarter" idx="12"/>
          </p:nvPr>
        </p:nvSpPr>
        <p:spPr/>
        <p:txBody>
          <a:bodyPr/>
          <a:lstStyle/>
          <a:p>
            <a:fld id="{76A60B19-F01B-4521-99EF-BED7A89139F2}" type="slidenum">
              <a:rPr lang="en-US" smtClean="0"/>
              <a:t>32</a:t>
            </a:fld>
            <a:endParaRPr lang="en-US"/>
          </a:p>
        </p:txBody>
      </p:sp>
    </p:spTree>
    <p:extLst>
      <p:ext uri="{BB962C8B-B14F-4D97-AF65-F5344CB8AC3E}">
        <p14:creationId xmlns:p14="http://schemas.microsoft.com/office/powerpoint/2010/main" val="3038708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E169-C373-0879-D737-0D29A4B12167}"/>
              </a:ext>
            </a:extLst>
          </p:cNvPr>
          <p:cNvSpPr>
            <a:spLocks noGrp="1"/>
          </p:cNvSpPr>
          <p:nvPr>
            <p:ph type="title"/>
          </p:nvPr>
        </p:nvSpPr>
        <p:spPr/>
        <p:txBody>
          <a:bodyPr/>
          <a:lstStyle/>
          <a:p>
            <a:r>
              <a:rPr lang="en-US" dirty="0"/>
              <a:t>Modeling Workflow in scikit-learn</a:t>
            </a:r>
          </a:p>
        </p:txBody>
      </p:sp>
      <p:pic>
        <p:nvPicPr>
          <p:cNvPr id="5" name="Content Placeholder 4" descr="A screenshot of a medical survey&#10;&#10;Description automatically generated">
            <a:extLst>
              <a:ext uri="{FF2B5EF4-FFF2-40B4-BE49-F238E27FC236}">
                <a16:creationId xmlns:a16="http://schemas.microsoft.com/office/drawing/2014/main" id="{5D1D9CE5-6E07-C8FA-2EFB-2ADE8415D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678" y="1331853"/>
            <a:ext cx="3667125" cy="1609725"/>
          </a:xfrm>
        </p:spPr>
      </p:pic>
      <p:sp>
        <p:nvSpPr>
          <p:cNvPr id="6" name="TextBox 5">
            <a:extLst>
              <a:ext uri="{FF2B5EF4-FFF2-40B4-BE49-F238E27FC236}">
                <a16:creationId xmlns:a16="http://schemas.microsoft.com/office/drawing/2014/main" id="{A53D3C2D-5635-4199-C6BB-1E6D091E51FA}"/>
              </a:ext>
            </a:extLst>
          </p:cNvPr>
          <p:cNvSpPr txBox="1"/>
          <p:nvPr/>
        </p:nvSpPr>
        <p:spPr>
          <a:xfrm>
            <a:off x="838200" y="3126093"/>
            <a:ext cx="4306556" cy="646331"/>
          </a:xfrm>
          <a:prstGeom prst="rect">
            <a:avLst/>
          </a:prstGeom>
          <a:noFill/>
        </p:spPr>
        <p:txBody>
          <a:bodyPr wrap="square" rtlCol="0">
            <a:spAutoFit/>
          </a:bodyPr>
          <a:lstStyle/>
          <a:p>
            <a:r>
              <a:rPr lang="en-US" dirty="0"/>
              <a:t>Input (X): Age, </a:t>
            </a:r>
            <a:r>
              <a:rPr lang="en-US" dirty="0" err="1"/>
              <a:t>DailyRate</a:t>
            </a:r>
            <a:endParaRPr lang="en-US" dirty="0"/>
          </a:p>
          <a:p>
            <a:r>
              <a:rPr lang="en-US" dirty="0"/>
              <a:t>Output (y): Quit</a:t>
            </a:r>
          </a:p>
        </p:txBody>
      </p:sp>
      <p:sp>
        <p:nvSpPr>
          <p:cNvPr id="7" name="TextBox 6">
            <a:extLst>
              <a:ext uri="{FF2B5EF4-FFF2-40B4-BE49-F238E27FC236}">
                <a16:creationId xmlns:a16="http://schemas.microsoft.com/office/drawing/2014/main" id="{938280F7-920A-2448-8ED6-45F8D15DDCF1}"/>
              </a:ext>
            </a:extLst>
          </p:cNvPr>
          <p:cNvSpPr txBox="1"/>
          <p:nvPr/>
        </p:nvSpPr>
        <p:spPr>
          <a:xfrm>
            <a:off x="838200" y="3964876"/>
            <a:ext cx="4109777" cy="2585323"/>
          </a:xfrm>
          <a:prstGeom prst="rect">
            <a:avLst/>
          </a:prstGeom>
          <a:solidFill>
            <a:schemeClr val="bg1">
              <a:lumMod val="85000"/>
            </a:schemeClr>
          </a:solidFill>
        </p:spPr>
        <p:txBody>
          <a:bodyPr wrap="square" rtlCol="0">
            <a:spAutoFit/>
          </a:bodyPr>
          <a:lstStyle/>
          <a:p>
            <a:r>
              <a:rPr lang="en-US" dirty="0"/>
              <a:t>model = </a:t>
            </a:r>
            <a:r>
              <a:rPr lang="en-US" dirty="0" err="1"/>
              <a:t>LinearRegression</a:t>
            </a:r>
            <a:r>
              <a:rPr lang="en-US" dirty="0"/>
              <a:t>()</a:t>
            </a:r>
          </a:p>
          <a:p>
            <a:endParaRPr lang="en-US" dirty="0"/>
          </a:p>
          <a:p>
            <a:r>
              <a:rPr lang="en-US" dirty="0"/>
              <a:t>X = nurses[[‘Age’, ‘</a:t>
            </a:r>
            <a:r>
              <a:rPr lang="en-US" dirty="0" err="1"/>
              <a:t>DailyRate</a:t>
            </a:r>
            <a:r>
              <a:rPr lang="en-US" dirty="0"/>
              <a:t>’]]</a:t>
            </a:r>
          </a:p>
          <a:p>
            <a:endParaRPr lang="en-US" dirty="0"/>
          </a:p>
          <a:p>
            <a:r>
              <a:rPr lang="en-US" dirty="0"/>
              <a:t>y = nurses[[‘Quit]]</a:t>
            </a:r>
          </a:p>
          <a:p>
            <a:r>
              <a:rPr lang="en-US" dirty="0" err="1"/>
              <a:t>y_array</a:t>
            </a:r>
            <a:r>
              <a:rPr lang="en-US" dirty="0"/>
              <a:t> = </a:t>
            </a:r>
            <a:r>
              <a:rPr lang="en-US" dirty="0" err="1"/>
              <a:t>np.ravel</a:t>
            </a:r>
            <a:r>
              <a:rPr lang="en-US" dirty="0"/>
              <a:t>(y) </a:t>
            </a:r>
          </a:p>
          <a:p>
            <a:endParaRPr lang="en-US" dirty="0"/>
          </a:p>
          <a:p>
            <a:r>
              <a:rPr lang="en-US" dirty="0" err="1"/>
              <a:t>model.fit</a:t>
            </a:r>
            <a:r>
              <a:rPr lang="en-US" dirty="0"/>
              <a:t>(X, y)</a:t>
            </a:r>
          </a:p>
          <a:p>
            <a:r>
              <a:rPr lang="en-US" dirty="0" err="1"/>
              <a:t>model.predict</a:t>
            </a:r>
            <a:r>
              <a:rPr lang="en-US" dirty="0"/>
              <a:t>(X)</a:t>
            </a:r>
          </a:p>
        </p:txBody>
      </p:sp>
      <p:sp>
        <p:nvSpPr>
          <p:cNvPr id="8" name="TextBox 7">
            <a:extLst>
              <a:ext uri="{FF2B5EF4-FFF2-40B4-BE49-F238E27FC236}">
                <a16:creationId xmlns:a16="http://schemas.microsoft.com/office/drawing/2014/main" id="{C76C7C20-DE23-DECA-209C-86E9A39AA463}"/>
              </a:ext>
            </a:extLst>
          </p:cNvPr>
          <p:cNvSpPr txBox="1"/>
          <p:nvPr/>
        </p:nvSpPr>
        <p:spPr>
          <a:xfrm>
            <a:off x="838200" y="1908453"/>
            <a:ext cx="1474857" cy="369332"/>
          </a:xfrm>
          <a:prstGeom prst="rect">
            <a:avLst/>
          </a:prstGeom>
          <a:noFill/>
        </p:spPr>
        <p:txBody>
          <a:bodyPr wrap="square" rtlCol="0">
            <a:spAutoFit/>
          </a:bodyPr>
          <a:lstStyle/>
          <a:p>
            <a:r>
              <a:rPr lang="en-US" dirty="0"/>
              <a:t>Nurses = </a:t>
            </a:r>
          </a:p>
        </p:txBody>
      </p:sp>
      <p:sp>
        <p:nvSpPr>
          <p:cNvPr id="10" name="TextBox 9">
            <a:extLst>
              <a:ext uri="{FF2B5EF4-FFF2-40B4-BE49-F238E27FC236}">
                <a16:creationId xmlns:a16="http://schemas.microsoft.com/office/drawing/2014/main" id="{41762268-7ABB-A519-35E3-37E1FFA947EF}"/>
              </a:ext>
            </a:extLst>
          </p:cNvPr>
          <p:cNvSpPr txBox="1"/>
          <p:nvPr/>
        </p:nvSpPr>
        <p:spPr>
          <a:xfrm>
            <a:off x="7586505" y="4787483"/>
            <a:ext cx="3044651" cy="1477328"/>
          </a:xfrm>
          <a:prstGeom prst="rect">
            <a:avLst/>
          </a:prstGeom>
          <a:solidFill>
            <a:schemeClr val="accent1">
              <a:lumMod val="20000"/>
              <a:lumOff val="80000"/>
            </a:schemeClr>
          </a:solidFill>
        </p:spPr>
        <p:txBody>
          <a:bodyPr wrap="square" rtlCol="0">
            <a:spAutoFit/>
          </a:bodyPr>
          <a:lstStyle/>
          <a:p>
            <a:r>
              <a:rPr lang="en-US" dirty="0"/>
              <a:t>converts y to an array. Some scikit-learn classification models require </a:t>
            </a:r>
            <a:r>
              <a:rPr lang="en-US" dirty="0" err="1"/>
              <a:t>dataframe</a:t>
            </a:r>
            <a:r>
              <a:rPr lang="en-US" dirty="0"/>
              <a:t> outputs, and others require array outputs.</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9CE19A9-5383-C563-19E4-666D5D3FCEBC}"/>
                  </a:ext>
                </a:extLst>
              </p14:cNvPr>
              <p14:cNvContentPartPr/>
              <p14:nvPr/>
            </p14:nvContentPartPr>
            <p14:xfrm>
              <a:off x="-593102" y="1888611"/>
              <a:ext cx="360" cy="360"/>
            </p14:xfrm>
          </p:contentPart>
        </mc:Choice>
        <mc:Fallback xmlns="">
          <p:pic>
            <p:nvPicPr>
              <p:cNvPr id="11" name="Ink 10">
                <a:extLst>
                  <a:ext uri="{FF2B5EF4-FFF2-40B4-BE49-F238E27FC236}">
                    <a16:creationId xmlns:a16="http://schemas.microsoft.com/office/drawing/2014/main" id="{E9CE19A9-5383-C563-19E4-666D5D3FCEBC}"/>
                  </a:ext>
                </a:extLst>
              </p:cNvPr>
              <p:cNvPicPr/>
              <p:nvPr/>
            </p:nvPicPr>
            <p:blipFill>
              <a:blip r:embed="rId4"/>
              <a:stretch>
                <a:fillRect/>
              </a:stretch>
            </p:blipFill>
            <p:spPr>
              <a:xfrm>
                <a:off x="-602102" y="1879971"/>
                <a:ext cx="18000" cy="18000"/>
              </a:xfrm>
              <a:prstGeom prst="rect">
                <a:avLst/>
              </a:prstGeom>
            </p:spPr>
          </p:pic>
        </mc:Fallback>
      </mc:AlternateContent>
      <p:cxnSp>
        <p:nvCxnSpPr>
          <p:cNvPr id="13" name="Straight Arrow Connector 12">
            <a:extLst>
              <a:ext uri="{FF2B5EF4-FFF2-40B4-BE49-F238E27FC236}">
                <a16:creationId xmlns:a16="http://schemas.microsoft.com/office/drawing/2014/main" id="{CDA241B0-A7C1-4DC9-80F4-8942BF4425B2}"/>
              </a:ext>
            </a:extLst>
          </p:cNvPr>
          <p:cNvCxnSpPr>
            <a:cxnSpLocks/>
          </p:cNvCxnSpPr>
          <p:nvPr/>
        </p:nvCxnSpPr>
        <p:spPr>
          <a:xfrm>
            <a:off x="2991478" y="5526147"/>
            <a:ext cx="45950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36E2A537-F26E-956B-1722-3F2167B6AB4D}"/>
              </a:ext>
            </a:extLst>
          </p:cNvPr>
          <p:cNvSpPr>
            <a:spLocks noGrp="1"/>
          </p:cNvSpPr>
          <p:nvPr>
            <p:ph type="sldNum" sz="quarter" idx="12"/>
          </p:nvPr>
        </p:nvSpPr>
        <p:spPr/>
        <p:txBody>
          <a:bodyPr/>
          <a:lstStyle/>
          <a:p>
            <a:fld id="{76A60B19-F01B-4521-99EF-BED7A89139F2}" type="slidenum">
              <a:rPr lang="en-US" smtClean="0"/>
              <a:t>33</a:t>
            </a:fld>
            <a:endParaRPr lang="en-US"/>
          </a:p>
        </p:txBody>
      </p:sp>
    </p:spTree>
    <p:extLst>
      <p:ext uri="{BB962C8B-B14F-4D97-AF65-F5344CB8AC3E}">
        <p14:creationId xmlns:p14="http://schemas.microsoft.com/office/powerpoint/2010/main" val="112763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C10B-1D8D-078C-D648-F6F997BFF156}"/>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2684FD87-926D-B355-432E-77AEA90D06D7}"/>
              </a:ext>
            </a:extLst>
          </p:cNvPr>
          <p:cNvSpPr>
            <a:spLocks noGrp="1"/>
          </p:cNvSpPr>
          <p:nvPr>
            <p:ph idx="1"/>
          </p:nvPr>
        </p:nvSpPr>
        <p:spPr/>
        <p:txBody>
          <a:bodyPr/>
          <a:lstStyle/>
          <a:p>
            <a:r>
              <a:rPr lang="en-US" dirty="0"/>
              <a:t>Accuracy</a:t>
            </a:r>
          </a:p>
          <a:p>
            <a:pPr lvl="1"/>
            <a:r>
              <a:rPr lang="en-US" dirty="0"/>
              <a:t>the proportion of instances correctly classified in a classification model. Accuracy ranges from 0.0 to 1.0, with higher accuracy indicating a better estimator.</a:t>
            </a:r>
          </a:p>
          <a:p>
            <a:r>
              <a:rPr lang="en-US" dirty="0"/>
              <a:t>R-squared</a:t>
            </a:r>
          </a:p>
          <a:p>
            <a:pPr lvl="1"/>
            <a:r>
              <a:rPr lang="en-US" dirty="0"/>
              <a:t>the approximate proportion of variation in the output feature explained using a regression model. </a:t>
            </a:r>
          </a:p>
          <a:p>
            <a:pPr lvl="1"/>
            <a:r>
              <a:rPr lang="en-US" dirty="0"/>
              <a:t>The maximum value of R-squared is 1.0, which means the estimator perfectly predicted the output feature. </a:t>
            </a:r>
          </a:p>
          <a:p>
            <a:pPr lvl="1"/>
            <a:r>
              <a:rPr lang="en-US" dirty="0"/>
              <a:t>Negative values of R-squared mean that the estimator predicted worse than predicting the mean output for all instances.</a:t>
            </a:r>
          </a:p>
        </p:txBody>
      </p:sp>
      <p:sp>
        <p:nvSpPr>
          <p:cNvPr id="4" name="Slide Number Placeholder 3">
            <a:extLst>
              <a:ext uri="{FF2B5EF4-FFF2-40B4-BE49-F238E27FC236}">
                <a16:creationId xmlns:a16="http://schemas.microsoft.com/office/drawing/2014/main" id="{82620EA1-1B15-D0E0-BF57-298965D7E7ED}"/>
              </a:ext>
            </a:extLst>
          </p:cNvPr>
          <p:cNvSpPr>
            <a:spLocks noGrp="1"/>
          </p:cNvSpPr>
          <p:nvPr>
            <p:ph type="sldNum" sz="quarter" idx="12"/>
          </p:nvPr>
        </p:nvSpPr>
        <p:spPr/>
        <p:txBody>
          <a:bodyPr/>
          <a:lstStyle/>
          <a:p>
            <a:fld id="{76A60B19-F01B-4521-99EF-BED7A89139F2}" type="slidenum">
              <a:rPr lang="en-US" smtClean="0"/>
              <a:t>34</a:t>
            </a:fld>
            <a:endParaRPr lang="en-US"/>
          </a:p>
        </p:txBody>
      </p:sp>
    </p:spTree>
    <p:extLst>
      <p:ext uri="{BB962C8B-B14F-4D97-AF65-F5344CB8AC3E}">
        <p14:creationId xmlns:p14="http://schemas.microsoft.com/office/powerpoint/2010/main" val="768319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4DE1-FDC7-B9C9-4744-E95093685014}"/>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84B0A385-4EF1-6544-3641-2926629E96CC}"/>
              </a:ext>
            </a:extLst>
          </p:cNvPr>
          <p:cNvSpPr>
            <a:spLocks noGrp="1"/>
          </p:cNvSpPr>
          <p:nvPr>
            <p:ph idx="1"/>
          </p:nvPr>
        </p:nvSpPr>
        <p:spPr/>
        <p:txBody>
          <a:bodyPr/>
          <a:lstStyle/>
          <a:p>
            <a:r>
              <a:rPr lang="en-US" dirty="0"/>
              <a:t>scikit-learn estimators return evaluation metrics using the </a:t>
            </a:r>
            <a:r>
              <a:rPr lang="en-US" b="1" dirty="0"/>
              <a:t>score() </a:t>
            </a:r>
            <a:r>
              <a:rPr lang="en-US" dirty="0"/>
              <a:t>method. </a:t>
            </a:r>
          </a:p>
          <a:p>
            <a:pPr lvl="1"/>
            <a:r>
              <a:rPr lang="en-US" dirty="0"/>
              <a:t>Classification models will return accuracy, and</a:t>
            </a:r>
          </a:p>
          <a:p>
            <a:pPr lvl="1"/>
            <a:r>
              <a:rPr lang="en-US" dirty="0"/>
              <a:t>Regression models will return R-squared.</a:t>
            </a:r>
          </a:p>
          <a:p>
            <a:pPr marL="457200" lvl="1" indent="0">
              <a:buNone/>
            </a:pPr>
            <a:endParaRPr lang="en-US" dirty="0"/>
          </a:p>
          <a:p>
            <a:r>
              <a:rPr lang="en-US" dirty="0" err="1"/>
              <a:t>classification_report</a:t>
            </a:r>
            <a:endParaRPr lang="en-US" dirty="0"/>
          </a:p>
          <a:p>
            <a:pPr lvl="1"/>
            <a:r>
              <a:rPr lang="en-US" dirty="0"/>
              <a:t>from </a:t>
            </a:r>
            <a:r>
              <a:rPr lang="en-US" dirty="0" err="1"/>
              <a:t>sklearn</a:t>
            </a:r>
            <a:r>
              <a:rPr lang="en-US" dirty="0"/>
              <a:t> metrics</a:t>
            </a:r>
          </a:p>
          <a:p>
            <a:pPr lvl="1"/>
            <a:r>
              <a:rPr lang="en-US" dirty="0" err="1"/>
              <a:t>metrics.classification_report</a:t>
            </a:r>
            <a:r>
              <a:rPr lang="en-US" dirty="0"/>
              <a:t>(</a:t>
            </a:r>
            <a:r>
              <a:rPr lang="en-US" dirty="0" err="1"/>
              <a:t>y_true</a:t>
            </a:r>
            <a:r>
              <a:rPr lang="en-US" dirty="0"/>
              <a:t>, </a:t>
            </a:r>
            <a:r>
              <a:rPr lang="en-US" dirty="0" err="1"/>
              <a:t>y_pred</a:t>
            </a:r>
            <a:r>
              <a:rPr lang="en-US" dirty="0"/>
              <a:t>, </a:t>
            </a:r>
            <a:r>
              <a:rPr lang="en-US" dirty="0" err="1"/>
              <a:t>zero_division</a:t>
            </a:r>
            <a:r>
              <a:rPr lang="en-US" dirty="0"/>
              <a:t>=0)</a:t>
            </a:r>
          </a:p>
          <a:p>
            <a:pPr lvl="2"/>
            <a:r>
              <a:rPr lang="en-US" dirty="0"/>
              <a:t>Accuracy, precision, recall, F1, confusion matrix.</a:t>
            </a:r>
          </a:p>
        </p:txBody>
      </p:sp>
      <p:sp>
        <p:nvSpPr>
          <p:cNvPr id="4" name="Slide Number Placeholder 3">
            <a:extLst>
              <a:ext uri="{FF2B5EF4-FFF2-40B4-BE49-F238E27FC236}">
                <a16:creationId xmlns:a16="http://schemas.microsoft.com/office/drawing/2014/main" id="{45AAAA5D-C1BA-0F46-E909-CECA67E0F991}"/>
              </a:ext>
            </a:extLst>
          </p:cNvPr>
          <p:cNvSpPr>
            <a:spLocks noGrp="1"/>
          </p:cNvSpPr>
          <p:nvPr>
            <p:ph type="sldNum" sz="quarter" idx="12"/>
          </p:nvPr>
        </p:nvSpPr>
        <p:spPr/>
        <p:txBody>
          <a:bodyPr/>
          <a:lstStyle/>
          <a:p>
            <a:fld id="{76A60B19-F01B-4521-99EF-BED7A89139F2}" type="slidenum">
              <a:rPr lang="en-US" smtClean="0"/>
              <a:t>35</a:t>
            </a:fld>
            <a:endParaRPr lang="en-US"/>
          </a:p>
        </p:txBody>
      </p:sp>
    </p:spTree>
    <p:extLst>
      <p:ext uri="{BB962C8B-B14F-4D97-AF65-F5344CB8AC3E}">
        <p14:creationId xmlns:p14="http://schemas.microsoft.com/office/powerpoint/2010/main" val="1143134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A97F-74F1-BEC8-EBF1-2F324828765C}"/>
              </a:ext>
            </a:extLst>
          </p:cNvPr>
          <p:cNvSpPr>
            <a:spLocks noGrp="1"/>
          </p:cNvSpPr>
          <p:nvPr>
            <p:ph type="title"/>
          </p:nvPr>
        </p:nvSpPr>
        <p:spPr/>
        <p:txBody>
          <a:bodyPr/>
          <a:lstStyle/>
          <a:p>
            <a:r>
              <a:rPr lang="en-US" dirty="0"/>
              <a:t>1. Introduction to Machine Learning</a:t>
            </a:r>
          </a:p>
        </p:txBody>
      </p:sp>
      <p:sp>
        <p:nvSpPr>
          <p:cNvPr id="3" name="Content Placeholder 2">
            <a:extLst>
              <a:ext uri="{FF2B5EF4-FFF2-40B4-BE49-F238E27FC236}">
                <a16:creationId xmlns:a16="http://schemas.microsoft.com/office/drawing/2014/main" id="{AD7EC2A1-2804-B918-42EE-76D29502E8DA}"/>
              </a:ext>
            </a:extLst>
          </p:cNvPr>
          <p:cNvSpPr>
            <a:spLocks noGrp="1"/>
          </p:cNvSpPr>
          <p:nvPr>
            <p:ph idx="1"/>
          </p:nvPr>
        </p:nvSpPr>
        <p:spPr/>
        <p:txBody>
          <a:bodyPr/>
          <a:lstStyle/>
          <a:p>
            <a:r>
              <a:rPr lang="en-US" dirty="0"/>
              <a:t>Introduction to ML</a:t>
            </a:r>
          </a:p>
          <a:p>
            <a:r>
              <a:rPr lang="en-US" dirty="0"/>
              <a:t>Features and model types</a:t>
            </a:r>
          </a:p>
          <a:p>
            <a:r>
              <a:rPr lang="en-US" dirty="0"/>
              <a:t>Modeling workflow in scikit-learn</a:t>
            </a:r>
          </a:p>
          <a:p>
            <a:r>
              <a:rPr lang="en-US" dirty="0">
                <a:solidFill>
                  <a:schemeClr val="accent4"/>
                </a:solidFill>
              </a:rPr>
              <a:t>Bias-variance tradeoff</a:t>
            </a:r>
          </a:p>
          <a:p>
            <a:r>
              <a:rPr lang="en-US" dirty="0"/>
              <a:t>Machine Learning Ethics</a:t>
            </a:r>
          </a:p>
        </p:txBody>
      </p:sp>
      <p:sp>
        <p:nvSpPr>
          <p:cNvPr id="4" name="Slide Number Placeholder 3">
            <a:extLst>
              <a:ext uri="{FF2B5EF4-FFF2-40B4-BE49-F238E27FC236}">
                <a16:creationId xmlns:a16="http://schemas.microsoft.com/office/drawing/2014/main" id="{4FB90387-E450-6899-4A7C-6D8DF40F4C7F}"/>
              </a:ext>
            </a:extLst>
          </p:cNvPr>
          <p:cNvSpPr>
            <a:spLocks noGrp="1"/>
          </p:cNvSpPr>
          <p:nvPr>
            <p:ph type="sldNum" sz="quarter" idx="12"/>
          </p:nvPr>
        </p:nvSpPr>
        <p:spPr/>
        <p:txBody>
          <a:bodyPr/>
          <a:lstStyle/>
          <a:p>
            <a:fld id="{76A60B19-F01B-4521-99EF-BED7A89139F2}" type="slidenum">
              <a:rPr lang="en-US" smtClean="0"/>
              <a:t>36</a:t>
            </a:fld>
            <a:endParaRPr lang="en-US"/>
          </a:p>
        </p:txBody>
      </p:sp>
    </p:spTree>
    <p:extLst>
      <p:ext uri="{BB962C8B-B14F-4D97-AF65-F5344CB8AC3E}">
        <p14:creationId xmlns:p14="http://schemas.microsoft.com/office/powerpoint/2010/main" val="2049271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79F9-728E-5043-465F-9F9684E116C8}"/>
              </a:ext>
            </a:extLst>
          </p:cNvPr>
          <p:cNvSpPr>
            <a:spLocks noGrp="1"/>
          </p:cNvSpPr>
          <p:nvPr>
            <p:ph type="title"/>
          </p:nvPr>
        </p:nvSpPr>
        <p:spPr/>
        <p:txBody>
          <a:bodyPr/>
          <a:lstStyle/>
          <a:p>
            <a:r>
              <a:rPr lang="en-US" dirty="0"/>
              <a:t>Bias-variance Tradeoff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41A0BA-4CCF-D365-67B8-FACC2B2996D7}"/>
                  </a:ext>
                </a:extLst>
              </p:cNvPr>
              <p:cNvSpPr>
                <a:spLocks noGrp="1"/>
              </p:cNvSpPr>
              <p:nvPr>
                <p:ph idx="1"/>
              </p:nvPr>
            </p:nvSpPr>
            <p:spPr/>
            <p:txBody>
              <a:bodyPr/>
              <a:lstStyle/>
              <a:p>
                <a:r>
                  <a:rPr lang="en-US" dirty="0"/>
                  <a:t>The prediction error of an instance </a:t>
                </a:r>
                <a14:m>
                  <m:oMath xmlns:m="http://schemas.openxmlformats.org/officeDocument/2006/math">
                    <m:r>
                      <a:rPr lang="en-US" b="0" i="1" smtClean="0">
                        <a:latin typeface="Cambria Math" panose="02040503050406030204" pitchFamily="18" charset="0"/>
                      </a:rPr>
                      <m:t>𝑖</m:t>
                    </m:r>
                  </m:oMath>
                </a14:m>
                <a:r>
                  <a:rPr lang="en-US" dirty="0"/>
                  <a:t> is the difference between the observed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and predicted value </a:t>
                </a:r>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r>
                  <a:rPr lang="en-US" dirty="0"/>
                  <a:t>. </a:t>
                </a:r>
              </a:p>
              <a:p>
                <a:r>
                  <a:rPr lang="en-US" dirty="0"/>
                  <a:t>Prediction errors are also called residuals and denoted </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oMath>
                </a14:m>
                <a:endParaRPr lang="en-US" dirty="0"/>
              </a:p>
              <a:p>
                <a:endParaRPr lang="en-US" b="1" dirty="0"/>
              </a:p>
              <a:p>
                <a:r>
                  <a:rPr lang="en-US" b="1" dirty="0"/>
                  <a:t>Bias</a:t>
                </a:r>
                <a:r>
                  <a:rPr lang="en-US" dirty="0"/>
                  <a:t> is the mean prediction error.</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𝑏𝑖𝑎𝑠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nary>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𝑒</m:t>
                          </m:r>
                        </m:e>
                      </m:acc>
                    </m:oMath>
                  </m:oMathPara>
                </a14:m>
                <a:endParaRPr lang="en-US" dirty="0"/>
              </a:p>
            </p:txBody>
          </p:sp>
        </mc:Choice>
        <mc:Fallback xmlns="">
          <p:sp>
            <p:nvSpPr>
              <p:cNvPr id="3" name="Content Placeholder 2">
                <a:extLst>
                  <a:ext uri="{FF2B5EF4-FFF2-40B4-BE49-F238E27FC236}">
                    <a16:creationId xmlns:a16="http://schemas.microsoft.com/office/drawing/2014/main" id="{5341A0BA-4CCF-D365-67B8-FACC2B2996D7}"/>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164387-BCB6-2F1F-F402-94D48AAE5DBE}"/>
              </a:ext>
            </a:extLst>
          </p:cNvPr>
          <p:cNvSpPr>
            <a:spLocks noGrp="1"/>
          </p:cNvSpPr>
          <p:nvPr>
            <p:ph type="sldNum" sz="quarter" idx="12"/>
          </p:nvPr>
        </p:nvSpPr>
        <p:spPr/>
        <p:txBody>
          <a:bodyPr/>
          <a:lstStyle/>
          <a:p>
            <a:fld id="{76A60B19-F01B-4521-99EF-BED7A89139F2}" type="slidenum">
              <a:rPr lang="en-US" smtClean="0"/>
              <a:t>37</a:t>
            </a:fld>
            <a:endParaRPr lang="en-US"/>
          </a:p>
        </p:txBody>
      </p:sp>
    </p:spTree>
    <p:extLst>
      <p:ext uri="{BB962C8B-B14F-4D97-AF65-F5344CB8AC3E}">
        <p14:creationId xmlns:p14="http://schemas.microsoft.com/office/powerpoint/2010/main" val="3871866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092E-ACDE-E64B-A945-038321473A65}"/>
              </a:ext>
            </a:extLst>
          </p:cNvPr>
          <p:cNvSpPr>
            <a:spLocks noGrp="1"/>
          </p:cNvSpPr>
          <p:nvPr>
            <p:ph type="title"/>
          </p:nvPr>
        </p:nvSpPr>
        <p:spPr/>
        <p:txBody>
          <a:bodyPr/>
          <a:lstStyle/>
          <a:p>
            <a:r>
              <a:rPr lang="en-US" dirty="0"/>
              <a:t>Error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5A93AF-C931-FC71-FB2A-1DC9FC89A540}"/>
                  </a:ext>
                </a:extLst>
              </p:cNvPr>
              <p:cNvSpPr>
                <a:spLocks noGrp="1"/>
              </p:cNvSpPr>
              <p:nvPr>
                <p:ph idx="1"/>
              </p:nvPr>
            </p:nvSpPr>
            <p:spPr/>
            <p:txBody>
              <a:bodyPr/>
              <a:lstStyle/>
              <a:p>
                <a:r>
                  <a:rPr lang="en-US" b="1" dirty="0"/>
                  <a:t>Variance</a:t>
                </a:r>
                <a:r>
                  <a:rPr lang="en-US" dirty="0"/>
                  <a:t> is the average squared difference between an observation and the mean. </a:t>
                </a:r>
              </a:p>
              <a:p>
                <a:endParaRPr lang="en-US" b="1" dirty="0"/>
              </a:p>
              <a:p>
                <a:r>
                  <a:rPr lang="en-US" b="1" dirty="0"/>
                  <a:t>Error variance </a:t>
                </a:r>
                <a:r>
                  <a:rPr lang="en-US" dirty="0"/>
                  <a:t>is the variance of a model's prediction errors.</a:t>
                </a:r>
              </a:p>
              <a:p>
                <a:pPr lvl="1"/>
                <a14:m>
                  <m:oMath xmlns:m="http://schemas.openxmlformats.org/officeDocument/2006/math">
                    <m:r>
                      <a:rPr lang="en-US" b="0" i="1" smtClean="0">
                        <a:latin typeface="Cambria Math" panose="02040503050406030204" pitchFamily="18" charset="0"/>
                      </a:rPr>
                      <m:t>𝐸𝑟𝑟𝑜𝑟</m:t>
                    </m:r>
                    <m:r>
                      <a:rPr lang="en-US" b="0" i="1" smtClean="0">
                        <a:latin typeface="Cambria Math" panose="02040503050406030204" pitchFamily="18" charset="0"/>
                      </a:rPr>
                      <m:t> </m:t>
                    </m:r>
                    <m:r>
                      <a:rPr lang="en-US" b="0" i="1" smtClean="0">
                        <a:latin typeface="Cambria Math" panose="02040503050406030204" pitchFamily="18" charset="0"/>
                      </a:rPr>
                      <m:t>𝑣𝑎𝑟𝑖𝑎𝑛𝑐𝑒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  </m:t>
                    </m:r>
                    <m:nary>
                      <m:naryPr>
                        <m:chr m:val="∑"/>
                        <m:ctrlPr>
                          <a:rPr lang="pt-BR"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pt-BR" b="0"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 − </m:t>
                                </m:r>
                                <m:acc>
                                  <m:accPr>
                                    <m:chr m:val="̅"/>
                                    <m:ctrlPr>
                                      <a:rPr lang="en-US" i="1">
                                        <a:latin typeface="Cambria Math" panose="02040503050406030204" pitchFamily="18" charset="0"/>
                                      </a:rPr>
                                    </m:ctrlPr>
                                  </m:accPr>
                                  <m:e>
                                    <m:r>
                                      <a:rPr lang="en-US" i="1">
                                        <a:latin typeface="Cambria Math" panose="02040503050406030204" pitchFamily="18" charset="0"/>
                                      </a:rPr>
                                      <m:t>𝑒</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D75A93AF-C931-FC71-FB2A-1DC9FC89A54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5408914-72C4-76E4-93B1-1B0171912605}"/>
              </a:ext>
            </a:extLst>
          </p:cNvPr>
          <p:cNvSpPr>
            <a:spLocks noGrp="1"/>
          </p:cNvSpPr>
          <p:nvPr>
            <p:ph type="sldNum" sz="quarter" idx="12"/>
          </p:nvPr>
        </p:nvSpPr>
        <p:spPr/>
        <p:txBody>
          <a:bodyPr/>
          <a:lstStyle/>
          <a:p>
            <a:fld id="{76A60B19-F01B-4521-99EF-BED7A89139F2}" type="slidenum">
              <a:rPr lang="en-US" smtClean="0"/>
              <a:t>38</a:t>
            </a:fld>
            <a:endParaRPr lang="en-US"/>
          </a:p>
        </p:txBody>
      </p:sp>
    </p:spTree>
    <p:extLst>
      <p:ext uri="{BB962C8B-B14F-4D97-AF65-F5344CB8AC3E}">
        <p14:creationId xmlns:p14="http://schemas.microsoft.com/office/powerpoint/2010/main" val="2610115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77C2-C05E-EFC5-E3B1-01A90E2B7842}"/>
              </a:ext>
            </a:extLst>
          </p:cNvPr>
          <p:cNvSpPr>
            <a:spLocks noGrp="1"/>
          </p:cNvSpPr>
          <p:nvPr>
            <p:ph type="title"/>
          </p:nvPr>
        </p:nvSpPr>
        <p:spPr/>
        <p:txBody>
          <a:bodyPr/>
          <a:lstStyle/>
          <a:p>
            <a:r>
              <a:rPr lang="en-US" dirty="0"/>
              <a:t>Bias-variance Tradeoff</a:t>
            </a:r>
          </a:p>
        </p:txBody>
      </p:sp>
      <p:sp>
        <p:nvSpPr>
          <p:cNvPr id="3" name="Content Placeholder 2">
            <a:extLst>
              <a:ext uri="{FF2B5EF4-FFF2-40B4-BE49-F238E27FC236}">
                <a16:creationId xmlns:a16="http://schemas.microsoft.com/office/drawing/2014/main" id="{26C3158B-7F0C-2A20-2BF1-3029FA8E57D5}"/>
              </a:ext>
            </a:extLst>
          </p:cNvPr>
          <p:cNvSpPr>
            <a:spLocks noGrp="1"/>
          </p:cNvSpPr>
          <p:nvPr>
            <p:ph idx="1"/>
          </p:nvPr>
        </p:nvSpPr>
        <p:spPr/>
        <p:txBody>
          <a:bodyPr/>
          <a:lstStyle/>
          <a:p>
            <a:r>
              <a:rPr lang="en-US" dirty="0"/>
              <a:t>Models with low bias and low error variance have predicted values that are consistently close to the observed values. </a:t>
            </a:r>
          </a:p>
          <a:p>
            <a:r>
              <a:rPr lang="en-US" dirty="0"/>
              <a:t>A good model should have low bias and low error variance.</a:t>
            </a:r>
          </a:p>
        </p:txBody>
      </p:sp>
      <p:sp>
        <p:nvSpPr>
          <p:cNvPr id="4" name="Slide Number Placeholder 3">
            <a:extLst>
              <a:ext uri="{FF2B5EF4-FFF2-40B4-BE49-F238E27FC236}">
                <a16:creationId xmlns:a16="http://schemas.microsoft.com/office/drawing/2014/main" id="{B8F7FF3D-FB43-2A66-A624-BE7CA314DAFC}"/>
              </a:ext>
            </a:extLst>
          </p:cNvPr>
          <p:cNvSpPr>
            <a:spLocks noGrp="1"/>
          </p:cNvSpPr>
          <p:nvPr>
            <p:ph type="sldNum" sz="quarter" idx="12"/>
          </p:nvPr>
        </p:nvSpPr>
        <p:spPr/>
        <p:txBody>
          <a:bodyPr/>
          <a:lstStyle/>
          <a:p>
            <a:fld id="{76A60B19-F01B-4521-99EF-BED7A89139F2}" type="slidenum">
              <a:rPr lang="en-US" smtClean="0"/>
              <a:t>39</a:t>
            </a:fld>
            <a:endParaRPr lang="en-US"/>
          </a:p>
        </p:txBody>
      </p:sp>
    </p:spTree>
    <p:extLst>
      <p:ext uri="{BB962C8B-B14F-4D97-AF65-F5344CB8AC3E}">
        <p14:creationId xmlns:p14="http://schemas.microsoft.com/office/powerpoint/2010/main" val="92780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3F80-2F70-2433-AB25-B99454CCB3C4}"/>
              </a:ext>
            </a:extLst>
          </p:cNvPr>
          <p:cNvSpPr>
            <a:spLocks noGrp="1"/>
          </p:cNvSpPr>
          <p:nvPr>
            <p:ph type="title"/>
          </p:nvPr>
        </p:nvSpPr>
        <p:spPr/>
        <p:txBody>
          <a:bodyPr/>
          <a:lstStyle/>
          <a:p>
            <a:r>
              <a:rPr lang="en-US" dirty="0"/>
              <a:t>Chapter 1: Introduction to Machine Learning </a:t>
            </a:r>
          </a:p>
        </p:txBody>
      </p:sp>
      <p:sp>
        <p:nvSpPr>
          <p:cNvPr id="3" name="Text Placeholder 2">
            <a:extLst>
              <a:ext uri="{FF2B5EF4-FFF2-40B4-BE49-F238E27FC236}">
                <a16:creationId xmlns:a16="http://schemas.microsoft.com/office/drawing/2014/main" id="{8268F022-01EB-95E1-5666-E06DEFF4C80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5F76BB-DA27-A655-F099-8AA40E2881E9}"/>
              </a:ext>
            </a:extLst>
          </p:cNvPr>
          <p:cNvSpPr>
            <a:spLocks noGrp="1"/>
          </p:cNvSpPr>
          <p:nvPr>
            <p:ph type="sldNum" sz="quarter" idx="12"/>
          </p:nvPr>
        </p:nvSpPr>
        <p:spPr/>
        <p:txBody>
          <a:bodyPr/>
          <a:lstStyle/>
          <a:p>
            <a:fld id="{76A60B19-F01B-4521-99EF-BED7A89139F2}" type="slidenum">
              <a:rPr lang="en-US" smtClean="0"/>
              <a:t>4</a:t>
            </a:fld>
            <a:endParaRPr lang="en-US"/>
          </a:p>
        </p:txBody>
      </p:sp>
    </p:spTree>
    <p:extLst>
      <p:ext uri="{BB962C8B-B14F-4D97-AF65-F5344CB8AC3E}">
        <p14:creationId xmlns:p14="http://schemas.microsoft.com/office/powerpoint/2010/main" val="3112153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A081-A149-5746-C7BF-9D65B77947AE}"/>
              </a:ext>
            </a:extLst>
          </p:cNvPr>
          <p:cNvSpPr>
            <a:spLocks noGrp="1"/>
          </p:cNvSpPr>
          <p:nvPr>
            <p:ph type="title"/>
          </p:nvPr>
        </p:nvSpPr>
        <p:spPr/>
        <p:txBody>
          <a:bodyPr/>
          <a:lstStyle/>
          <a:p>
            <a:r>
              <a:rPr lang="en-US" dirty="0"/>
              <a:t>Bias-variance Tradeoff</a:t>
            </a:r>
          </a:p>
        </p:txBody>
      </p:sp>
      <p:pic>
        <p:nvPicPr>
          <p:cNvPr id="5" name="Content Placeholder 4" descr="A diagram of a graph&#10;&#10;Description automatically generated">
            <a:extLst>
              <a:ext uri="{FF2B5EF4-FFF2-40B4-BE49-F238E27FC236}">
                <a16:creationId xmlns:a16="http://schemas.microsoft.com/office/drawing/2014/main" id="{19A496FD-B9D0-261B-ECAA-5A315FF75C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6250" y="2610622"/>
            <a:ext cx="3619500" cy="2695575"/>
          </a:xfrm>
        </p:spPr>
      </p:pic>
      <p:sp>
        <p:nvSpPr>
          <p:cNvPr id="6" name="TextBox 5">
            <a:extLst>
              <a:ext uri="{FF2B5EF4-FFF2-40B4-BE49-F238E27FC236}">
                <a16:creationId xmlns:a16="http://schemas.microsoft.com/office/drawing/2014/main" id="{E28D8F49-E13B-283D-8286-D679759A4A24}"/>
              </a:ext>
            </a:extLst>
          </p:cNvPr>
          <p:cNvSpPr txBox="1"/>
          <p:nvPr/>
        </p:nvSpPr>
        <p:spPr>
          <a:xfrm>
            <a:off x="878394" y="1953266"/>
            <a:ext cx="3175279" cy="1477328"/>
          </a:xfrm>
          <a:prstGeom prst="rect">
            <a:avLst/>
          </a:prstGeom>
          <a:solidFill>
            <a:schemeClr val="accent6">
              <a:lumMod val="40000"/>
              <a:lumOff val="60000"/>
            </a:schemeClr>
          </a:solidFill>
        </p:spPr>
        <p:txBody>
          <a:bodyPr wrap="square" rtlCol="0">
            <a:spAutoFit/>
          </a:bodyPr>
          <a:lstStyle/>
          <a:p>
            <a:r>
              <a:rPr lang="en-US" b="0" i="0" dirty="0">
                <a:solidFill>
                  <a:srgbClr val="424242"/>
                </a:solidFill>
                <a:effectLst/>
                <a:latin typeface="Roboto" panose="02000000000000000000" pitchFamily="2" charset="0"/>
              </a:rPr>
              <a:t>Prediction is like attempting to hit a bullseye on a target. A good model consistently (low error variance) hits the bullseye (low bias).</a:t>
            </a:r>
            <a:endParaRPr lang="en-US" dirty="0"/>
          </a:p>
        </p:txBody>
      </p:sp>
      <p:sp>
        <p:nvSpPr>
          <p:cNvPr id="7" name="TextBox 6">
            <a:extLst>
              <a:ext uri="{FF2B5EF4-FFF2-40B4-BE49-F238E27FC236}">
                <a16:creationId xmlns:a16="http://schemas.microsoft.com/office/drawing/2014/main" id="{9002CF9D-05B5-654C-B831-C0A5C869CA63}"/>
              </a:ext>
            </a:extLst>
          </p:cNvPr>
          <p:cNvSpPr txBox="1"/>
          <p:nvPr/>
        </p:nvSpPr>
        <p:spPr>
          <a:xfrm>
            <a:off x="8138328" y="1953266"/>
            <a:ext cx="2944167" cy="1477328"/>
          </a:xfrm>
          <a:prstGeom prst="rect">
            <a:avLst/>
          </a:prstGeom>
          <a:solidFill>
            <a:schemeClr val="accent5">
              <a:lumMod val="20000"/>
              <a:lumOff val="80000"/>
            </a:schemeClr>
          </a:solidFill>
        </p:spPr>
        <p:txBody>
          <a:bodyPr wrap="square" rtlCol="0">
            <a:spAutoFit/>
          </a:bodyPr>
          <a:lstStyle/>
          <a:p>
            <a:r>
              <a:rPr lang="en-US" b="0" i="0" dirty="0">
                <a:solidFill>
                  <a:srgbClr val="424242"/>
                </a:solidFill>
                <a:effectLst/>
                <a:latin typeface="Roboto" panose="02000000000000000000" pitchFamily="2" charset="0"/>
              </a:rPr>
              <a:t>A model with low bias and high error variance occasionally hits the bullseye but is less consistent.</a:t>
            </a:r>
            <a:endParaRPr lang="en-US" dirty="0"/>
          </a:p>
        </p:txBody>
      </p:sp>
      <p:sp>
        <p:nvSpPr>
          <p:cNvPr id="8" name="TextBox 7">
            <a:extLst>
              <a:ext uri="{FF2B5EF4-FFF2-40B4-BE49-F238E27FC236}">
                <a16:creationId xmlns:a16="http://schemas.microsoft.com/office/drawing/2014/main" id="{44B28B27-EAA3-28D2-837C-666F1C633A41}"/>
              </a:ext>
            </a:extLst>
          </p:cNvPr>
          <p:cNvSpPr txBox="1"/>
          <p:nvPr/>
        </p:nvSpPr>
        <p:spPr>
          <a:xfrm>
            <a:off x="878394" y="4178217"/>
            <a:ext cx="3175279" cy="1477328"/>
          </a:xfrm>
          <a:prstGeom prst="rect">
            <a:avLst/>
          </a:prstGeom>
          <a:solidFill>
            <a:schemeClr val="accent1">
              <a:lumMod val="20000"/>
              <a:lumOff val="80000"/>
            </a:schemeClr>
          </a:solidFill>
        </p:spPr>
        <p:txBody>
          <a:bodyPr wrap="square" rtlCol="0">
            <a:spAutoFit/>
          </a:bodyPr>
          <a:lstStyle/>
          <a:p>
            <a:r>
              <a:rPr lang="en-US" b="0" i="0" dirty="0">
                <a:solidFill>
                  <a:srgbClr val="424242"/>
                </a:solidFill>
                <a:effectLst/>
                <a:latin typeface="Roboto" panose="02000000000000000000" pitchFamily="2" charset="0"/>
              </a:rPr>
              <a:t>A model with high bias and low error variance consistently hits the same spot on the target, just not the center.</a:t>
            </a:r>
            <a:endParaRPr lang="en-US" dirty="0"/>
          </a:p>
        </p:txBody>
      </p:sp>
      <p:sp>
        <p:nvSpPr>
          <p:cNvPr id="9" name="TextBox 8">
            <a:extLst>
              <a:ext uri="{FF2B5EF4-FFF2-40B4-BE49-F238E27FC236}">
                <a16:creationId xmlns:a16="http://schemas.microsoft.com/office/drawing/2014/main" id="{21BA547C-3368-3F43-0827-E82F6D4BB314}"/>
              </a:ext>
            </a:extLst>
          </p:cNvPr>
          <p:cNvSpPr txBox="1"/>
          <p:nvPr/>
        </p:nvSpPr>
        <p:spPr>
          <a:xfrm>
            <a:off x="8138327" y="4178217"/>
            <a:ext cx="2984360" cy="1754326"/>
          </a:xfrm>
          <a:prstGeom prst="rect">
            <a:avLst/>
          </a:prstGeom>
          <a:solidFill>
            <a:schemeClr val="accent2">
              <a:lumMod val="40000"/>
              <a:lumOff val="60000"/>
            </a:schemeClr>
          </a:solidFill>
        </p:spPr>
        <p:txBody>
          <a:bodyPr wrap="square" rtlCol="0">
            <a:spAutoFit/>
          </a:bodyPr>
          <a:lstStyle/>
          <a:p>
            <a:r>
              <a:rPr lang="en-US" b="0" i="0" dirty="0">
                <a:solidFill>
                  <a:srgbClr val="424242"/>
                </a:solidFill>
                <a:effectLst/>
                <a:latin typeface="Roboto" panose="02000000000000000000" pitchFamily="2" charset="0"/>
              </a:rPr>
              <a:t>The worst-case scenario is a model with high bias and high error variance. Models with high bias and error variance are inaccurate and inconsistent.</a:t>
            </a:r>
            <a:endParaRPr lang="en-US" dirty="0"/>
          </a:p>
        </p:txBody>
      </p:sp>
      <p:sp>
        <p:nvSpPr>
          <p:cNvPr id="3" name="Slide Number Placeholder 2">
            <a:extLst>
              <a:ext uri="{FF2B5EF4-FFF2-40B4-BE49-F238E27FC236}">
                <a16:creationId xmlns:a16="http://schemas.microsoft.com/office/drawing/2014/main" id="{A6A7942F-A4F0-FAD0-3331-E9CE20D75C31}"/>
              </a:ext>
            </a:extLst>
          </p:cNvPr>
          <p:cNvSpPr>
            <a:spLocks noGrp="1"/>
          </p:cNvSpPr>
          <p:nvPr>
            <p:ph type="sldNum" sz="quarter" idx="12"/>
          </p:nvPr>
        </p:nvSpPr>
        <p:spPr/>
        <p:txBody>
          <a:bodyPr/>
          <a:lstStyle/>
          <a:p>
            <a:fld id="{76A60B19-F01B-4521-99EF-BED7A89139F2}" type="slidenum">
              <a:rPr lang="en-US" smtClean="0"/>
              <a:t>40</a:t>
            </a:fld>
            <a:endParaRPr lang="en-US" dirty="0"/>
          </a:p>
        </p:txBody>
      </p:sp>
    </p:spTree>
    <p:extLst>
      <p:ext uri="{BB962C8B-B14F-4D97-AF65-F5344CB8AC3E}">
        <p14:creationId xmlns:p14="http://schemas.microsoft.com/office/powerpoint/2010/main" val="87597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1B3D-4439-7D0C-0AC7-547F7C979C72}"/>
              </a:ext>
            </a:extLst>
          </p:cNvPr>
          <p:cNvSpPr>
            <a:spLocks noGrp="1"/>
          </p:cNvSpPr>
          <p:nvPr>
            <p:ph type="title"/>
          </p:nvPr>
        </p:nvSpPr>
        <p:spPr/>
        <p:txBody>
          <a:bodyPr/>
          <a:lstStyle/>
          <a:p>
            <a:r>
              <a:rPr lang="en-US" dirty="0"/>
              <a:t>Prediction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3CFBD7-8897-D5F3-74C7-CB302C7ECE87}"/>
                  </a:ext>
                </a:extLst>
              </p:cNvPr>
              <p:cNvSpPr>
                <a:spLocks noGrp="1"/>
              </p:cNvSpPr>
              <p:nvPr>
                <p:ph idx="1"/>
              </p:nvPr>
            </p:nvSpPr>
            <p:spPr/>
            <p:txBody>
              <a:bodyPr/>
              <a:lstStyle/>
              <a:p>
                <a:r>
                  <a:rPr lang="en-US" dirty="0"/>
                  <a:t>Two types of variance are often used in machine learning: </a:t>
                </a:r>
                <a:r>
                  <a:rPr lang="en-US" b="1" dirty="0"/>
                  <a:t>error variance</a:t>
                </a:r>
                <a:r>
                  <a:rPr lang="en-US" dirty="0"/>
                  <a:t> and </a:t>
                </a:r>
                <a:r>
                  <a:rPr lang="en-US" b="1" dirty="0"/>
                  <a:t>prediction variance</a:t>
                </a:r>
                <a:r>
                  <a:rPr lang="en-US" dirty="0"/>
                  <a:t>.</a:t>
                </a:r>
              </a:p>
              <a:p>
                <a:r>
                  <a:rPr lang="en-US" b="1" dirty="0"/>
                  <a:t>Prediction variance </a:t>
                </a:r>
                <a:r>
                  <a:rPr lang="en-US" dirty="0"/>
                  <a:t>is the variance of the predicted values,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endParaRPr lang="en-US" dirty="0"/>
              </a:p>
              <a:p>
                <a:pPr lvl="1"/>
                <a14:m>
                  <m:oMath xmlns:m="http://schemas.openxmlformats.org/officeDocument/2006/math">
                    <m:r>
                      <a:rPr lang="en-US" b="0" i="1" smtClean="0">
                        <a:latin typeface="Cambria Math" panose="02040503050406030204" pitchFamily="18" charset="0"/>
                      </a:rPr>
                      <m:t>𝑃𝑟𝑒𝑑𝑖𝑐𝑡𝑖𝑜𝑛</m:t>
                    </m:r>
                    <m:r>
                      <a:rPr lang="en-US" b="0" i="1" smtClean="0">
                        <a:latin typeface="Cambria Math" panose="02040503050406030204" pitchFamily="18" charset="0"/>
                      </a:rPr>
                      <m:t> </m:t>
                    </m:r>
                    <m:r>
                      <a:rPr lang="en-US" b="0" i="1" smtClean="0">
                        <a:latin typeface="Cambria Math" panose="02040503050406030204" pitchFamily="18" charset="0"/>
                      </a:rPr>
                      <m:t>𝑣𝑎𝑟𝑖𝑎𝑛𝑐𝑒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e>
                        </m:acc>
                        <m:r>
                          <a:rPr lang="en-US" b="0" i="1" smtClean="0">
                            <a:latin typeface="Cambria Math" panose="02040503050406030204" pitchFamily="18" charset="0"/>
                          </a:rPr>
                          <m:t>)</m:t>
                        </m:r>
                      </m:e>
                    </m:nary>
                  </m:oMath>
                </a14:m>
                <a:endParaRPr lang="en-US" b="0" dirty="0"/>
              </a:p>
              <a:p>
                <a:pPr lvl="2"/>
                <a:r>
                  <a:rPr lang="en-US" dirty="0"/>
                  <a:t>where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oMath>
                </a14:m>
                <a:r>
                  <a:rPr lang="en-US" dirty="0"/>
                  <a:t>is the mean predicted value. </a:t>
                </a:r>
              </a:p>
            </p:txBody>
          </p:sp>
        </mc:Choice>
        <mc:Fallback xmlns="">
          <p:sp>
            <p:nvSpPr>
              <p:cNvPr id="3" name="Content Placeholder 2">
                <a:extLst>
                  <a:ext uri="{FF2B5EF4-FFF2-40B4-BE49-F238E27FC236}">
                    <a16:creationId xmlns:a16="http://schemas.microsoft.com/office/drawing/2014/main" id="{043CFBD7-8897-D5F3-74C7-CB302C7ECE8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087D307-4394-FBC6-C717-CD69AFB9E97F}"/>
              </a:ext>
            </a:extLst>
          </p:cNvPr>
          <p:cNvSpPr>
            <a:spLocks noGrp="1"/>
          </p:cNvSpPr>
          <p:nvPr>
            <p:ph type="sldNum" sz="quarter" idx="12"/>
          </p:nvPr>
        </p:nvSpPr>
        <p:spPr/>
        <p:txBody>
          <a:bodyPr/>
          <a:lstStyle/>
          <a:p>
            <a:fld id="{76A60B19-F01B-4521-99EF-BED7A89139F2}" type="slidenum">
              <a:rPr lang="en-US" smtClean="0"/>
              <a:t>41</a:t>
            </a:fld>
            <a:endParaRPr lang="en-US"/>
          </a:p>
        </p:txBody>
      </p:sp>
    </p:spTree>
    <p:extLst>
      <p:ext uri="{BB962C8B-B14F-4D97-AF65-F5344CB8AC3E}">
        <p14:creationId xmlns:p14="http://schemas.microsoft.com/office/powerpoint/2010/main" val="119809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D4E1-B9F7-B132-0C89-F7333F3CEECE}"/>
              </a:ext>
            </a:extLst>
          </p:cNvPr>
          <p:cNvSpPr>
            <a:spLocks noGrp="1"/>
          </p:cNvSpPr>
          <p:nvPr>
            <p:ph type="title"/>
          </p:nvPr>
        </p:nvSpPr>
        <p:spPr/>
        <p:txBody>
          <a:bodyPr/>
          <a:lstStyle/>
          <a:p>
            <a:r>
              <a:rPr lang="en-US" dirty="0"/>
              <a:t>Error Variance vs. Prediction Variance</a:t>
            </a:r>
          </a:p>
        </p:txBody>
      </p:sp>
      <p:pic>
        <p:nvPicPr>
          <p:cNvPr id="6" name="Content Placeholder 5" descr="A graph with a white background&#10;&#10;Description automatically generated with medium confidence">
            <a:extLst>
              <a:ext uri="{FF2B5EF4-FFF2-40B4-BE49-F238E27FC236}">
                <a16:creationId xmlns:a16="http://schemas.microsoft.com/office/drawing/2014/main" id="{6283EA53-8A15-0323-11A1-A6D759362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0" y="2234406"/>
            <a:ext cx="5905500" cy="3533775"/>
          </a:xfrm>
        </p:spPr>
      </p:pic>
      <p:sp>
        <p:nvSpPr>
          <p:cNvPr id="4" name="Slide Number Placeholder 3">
            <a:extLst>
              <a:ext uri="{FF2B5EF4-FFF2-40B4-BE49-F238E27FC236}">
                <a16:creationId xmlns:a16="http://schemas.microsoft.com/office/drawing/2014/main" id="{B4868406-1A12-DFD5-F79F-8A74854BB387}"/>
              </a:ext>
            </a:extLst>
          </p:cNvPr>
          <p:cNvSpPr>
            <a:spLocks noGrp="1"/>
          </p:cNvSpPr>
          <p:nvPr>
            <p:ph type="sldNum" sz="quarter" idx="12"/>
          </p:nvPr>
        </p:nvSpPr>
        <p:spPr/>
        <p:txBody>
          <a:bodyPr/>
          <a:lstStyle/>
          <a:p>
            <a:fld id="{76A60B19-F01B-4521-99EF-BED7A89139F2}" type="slidenum">
              <a:rPr lang="en-US" smtClean="0"/>
              <a:t>42</a:t>
            </a:fld>
            <a:endParaRPr lang="en-US"/>
          </a:p>
        </p:txBody>
      </p:sp>
    </p:spTree>
    <p:extLst>
      <p:ext uri="{BB962C8B-B14F-4D97-AF65-F5344CB8AC3E}">
        <p14:creationId xmlns:p14="http://schemas.microsoft.com/office/powerpoint/2010/main" val="1697518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4B2E-5358-E58A-7AE5-5CF0A49D0A78}"/>
              </a:ext>
            </a:extLst>
          </p:cNvPr>
          <p:cNvSpPr>
            <a:spLocks noGrp="1"/>
          </p:cNvSpPr>
          <p:nvPr>
            <p:ph type="title"/>
          </p:nvPr>
        </p:nvSpPr>
        <p:spPr/>
        <p:txBody>
          <a:bodyPr/>
          <a:lstStyle/>
          <a:p>
            <a:r>
              <a:rPr lang="en-US" dirty="0"/>
              <a:t>Error Variance vs. Prediction Variance</a:t>
            </a:r>
          </a:p>
        </p:txBody>
      </p:sp>
      <p:pic>
        <p:nvPicPr>
          <p:cNvPr id="6" name="Content Placeholder 5" descr="A graph with a line and text&#10;&#10;Description automatically generated">
            <a:extLst>
              <a:ext uri="{FF2B5EF4-FFF2-40B4-BE49-F238E27FC236}">
                <a16:creationId xmlns:a16="http://schemas.microsoft.com/office/drawing/2014/main" id="{3435961A-3955-6A30-71D0-242AE0FD2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0" y="2234406"/>
            <a:ext cx="5905500" cy="3533775"/>
          </a:xfrm>
        </p:spPr>
      </p:pic>
      <p:sp>
        <p:nvSpPr>
          <p:cNvPr id="4" name="Slide Number Placeholder 3">
            <a:extLst>
              <a:ext uri="{FF2B5EF4-FFF2-40B4-BE49-F238E27FC236}">
                <a16:creationId xmlns:a16="http://schemas.microsoft.com/office/drawing/2014/main" id="{0EAC6FC2-22AF-1E6E-7057-85B5E4904DDC}"/>
              </a:ext>
            </a:extLst>
          </p:cNvPr>
          <p:cNvSpPr>
            <a:spLocks noGrp="1"/>
          </p:cNvSpPr>
          <p:nvPr>
            <p:ph type="sldNum" sz="quarter" idx="12"/>
          </p:nvPr>
        </p:nvSpPr>
        <p:spPr/>
        <p:txBody>
          <a:bodyPr/>
          <a:lstStyle/>
          <a:p>
            <a:fld id="{76A60B19-F01B-4521-99EF-BED7A89139F2}" type="slidenum">
              <a:rPr lang="en-US" smtClean="0"/>
              <a:t>43</a:t>
            </a:fld>
            <a:endParaRPr lang="en-US"/>
          </a:p>
        </p:txBody>
      </p:sp>
    </p:spTree>
    <p:extLst>
      <p:ext uri="{BB962C8B-B14F-4D97-AF65-F5344CB8AC3E}">
        <p14:creationId xmlns:p14="http://schemas.microsoft.com/office/powerpoint/2010/main" val="39816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0258-B700-B2EC-9D44-77D1453724D9}"/>
              </a:ext>
            </a:extLst>
          </p:cNvPr>
          <p:cNvSpPr>
            <a:spLocks noGrp="1"/>
          </p:cNvSpPr>
          <p:nvPr>
            <p:ph type="title"/>
          </p:nvPr>
        </p:nvSpPr>
        <p:spPr/>
        <p:txBody>
          <a:bodyPr/>
          <a:lstStyle/>
          <a:p>
            <a:r>
              <a:rPr lang="en-US" dirty="0"/>
              <a:t>Error Variance vs. Prediction Variance</a:t>
            </a:r>
          </a:p>
        </p:txBody>
      </p:sp>
      <p:pic>
        <p:nvPicPr>
          <p:cNvPr id="6" name="Content Placeholder 5" descr="A graph with blue and orange lines&#10;&#10;Description automatically generated">
            <a:extLst>
              <a:ext uri="{FF2B5EF4-FFF2-40B4-BE49-F238E27FC236}">
                <a16:creationId xmlns:a16="http://schemas.microsoft.com/office/drawing/2014/main" id="{C72C4CC8-92EE-3644-CAE9-ADF5C861A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0" y="2234406"/>
            <a:ext cx="5905500" cy="3533775"/>
          </a:xfrm>
        </p:spPr>
      </p:pic>
      <p:sp>
        <p:nvSpPr>
          <p:cNvPr id="4" name="Slide Number Placeholder 3">
            <a:extLst>
              <a:ext uri="{FF2B5EF4-FFF2-40B4-BE49-F238E27FC236}">
                <a16:creationId xmlns:a16="http://schemas.microsoft.com/office/drawing/2014/main" id="{7E3C7414-99AF-ED4E-6BF7-B7EBEBA3B64F}"/>
              </a:ext>
            </a:extLst>
          </p:cNvPr>
          <p:cNvSpPr>
            <a:spLocks noGrp="1"/>
          </p:cNvSpPr>
          <p:nvPr>
            <p:ph type="sldNum" sz="quarter" idx="12"/>
          </p:nvPr>
        </p:nvSpPr>
        <p:spPr/>
        <p:txBody>
          <a:bodyPr/>
          <a:lstStyle/>
          <a:p>
            <a:fld id="{76A60B19-F01B-4521-99EF-BED7A89139F2}" type="slidenum">
              <a:rPr lang="en-US" smtClean="0"/>
              <a:t>44</a:t>
            </a:fld>
            <a:endParaRPr lang="en-US"/>
          </a:p>
        </p:txBody>
      </p:sp>
    </p:spTree>
    <p:extLst>
      <p:ext uri="{BB962C8B-B14F-4D97-AF65-F5344CB8AC3E}">
        <p14:creationId xmlns:p14="http://schemas.microsoft.com/office/powerpoint/2010/main" val="159491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AEB3-B71A-89C9-457B-5B68B9822DB3}"/>
              </a:ext>
            </a:extLst>
          </p:cNvPr>
          <p:cNvSpPr>
            <a:spLocks noGrp="1"/>
          </p:cNvSpPr>
          <p:nvPr>
            <p:ph type="title"/>
          </p:nvPr>
        </p:nvSpPr>
        <p:spPr/>
        <p:txBody>
          <a:bodyPr/>
          <a:lstStyle/>
          <a:p>
            <a:r>
              <a:rPr lang="en-US" dirty="0"/>
              <a:t>Error Variance vs. Prediction Variance</a:t>
            </a:r>
          </a:p>
        </p:txBody>
      </p:sp>
      <p:pic>
        <p:nvPicPr>
          <p:cNvPr id="5" name="Content Placeholder 4" descr="A graph of a graph with a line and a line&#10;&#10;Description automatically generated with medium confidence">
            <a:extLst>
              <a:ext uri="{FF2B5EF4-FFF2-40B4-BE49-F238E27FC236}">
                <a16:creationId xmlns:a16="http://schemas.microsoft.com/office/drawing/2014/main" id="{C2476140-0267-D43A-1165-7E9BA4298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21818"/>
            <a:ext cx="4229100" cy="2857500"/>
          </a:xfrm>
        </p:spPr>
      </p:pic>
      <p:sp>
        <p:nvSpPr>
          <p:cNvPr id="6" name="TextBox 5">
            <a:extLst>
              <a:ext uri="{FF2B5EF4-FFF2-40B4-BE49-F238E27FC236}">
                <a16:creationId xmlns:a16="http://schemas.microsoft.com/office/drawing/2014/main" id="{A434B348-DC1F-3908-F91A-5BA6D288D1CB}"/>
              </a:ext>
            </a:extLst>
          </p:cNvPr>
          <p:cNvSpPr txBox="1"/>
          <p:nvPr/>
        </p:nvSpPr>
        <p:spPr>
          <a:xfrm>
            <a:off x="673240" y="5357127"/>
            <a:ext cx="10462426" cy="369332"/>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Models with a higher degree are more complex and have lower error variance.</a:t>
            </a:r>
            <a:endParaRPr lang="en-US" dirty="0"/>
          </a:p>
        </p:txBody>
      </p:sp>
      <p:sp>
        <p:nvSpPr>
          <p:cNvPr id="7" name="TextBox 6">
            <a:extLst>
              <a:ext uri="{FF2B5EF4-FFF2-40B4-BE49-F238E27FC236}">
                <a16:creationId xmlns:a16="http://schemas.microsoft.com/office/drawing/2014/main" id="{A3A1D7CD-01A0-662A-BD6F-D3B08A83317F}"/>
              </a:ext>
            </a:extLst>
          </p:cNvPr>
          <p:cNvSpPr txBox="1"/>
          <p:nvPr/>
        </p:nvSpPr>
        <p:spPr>
          <a:xfrm>
            <a:off x="5067300" y="3167280"/>
            <a:ext cx="6068366" cy="923330"/>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Models with a higher degree also have more varied predictions. As </a:t>
            </a:r>
            <a:r>
              <a:rPr lang="en-US" b="1" i="0" dirty="0">
                <a:solidFill>
                  <a:srgbClr val="424242"/>
                </a:solidFill>
                <a:effectLst/>
                <a:latin typeface="Roboto" panose="02000000000000000000" pitchFamily="2" charset="0"/>
              </a:rPr>
              <a:t>error variance </a:t>
            </a:r>
            <a:r>
              <a:rPr lang="en-US" b="0" i="0" dirty="0">
                <a:solidFill>
                  <a:srgbClr val="424242"/>
                </a:solidFill>
                <a:effectLst/>
                <a:latin typeface="Roboto" panose="02000000000000000000" pitchFamily="2" charset="0"/>
              </a:rPr>
              <a:t>decreases, </a:t>
            </a:r>
            <a:r>
              <a:rPr lang="en-US" b="1" i="0" dirty="0">
                <a:solidFill>
                  <a:srgbClr val="424242"/>
                </a:solidFill>
                <a:effectLst/>
                <a:latin typeface="Roboto" panose="02000000000000000000" pitchFamily="2" charset="0"/>
              </a:rPr>
              <a:t>prediction variance</a:t>
            </a:r>
            <a:r>
              <a:rPr lang="en-US" b="0" i="0" dirty="0">
                <a:solidFill>
                  <a:srgbClr val="424242"/>
                </a:solidFill>
                <a:effectLst/>
                <a:latin typeface="Roboto" panose="02000000000000000000" pitchFamily="2" charset="0"/>
              </a:rPr>
              <a:t> increases.</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C8E3CB-795A-6555-42F8-DFD53ECFDF24}"/>
                  </a:ext>
                </a:extLst>
              </p:cNvPr>
              <p:cNvSpPr txBox="1"/>
              <p:nvPr/>
            </p:nvSpPr>
            <p:spPr>
              <a:xfrm>
                <a:off x="838199" y="1578682"/>
                <a:ext cx="10515600" cy="669992"/>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A polynomial model uses a polynomial function of the input features to predict the output feature. Ex: A third-degree polynomial is </a:t>
                </a:r>
                <a14:m>
                  <m:oMath xmlns:m="http://schemas.openxmlformats.org/officeDocument/2006/math">
                    <m:r>
                      <a:rPr lang="en-US" b="0" i="1" smtClean="0">
                        <a:solidFill>
                          <a:srgbClr val="424242"/>
                        </a:solidFill>
                        <a:effectLst/>
                        <a:latin typeface="Cambria Math" panose="02040503050406030204" pitchFamily="18" charset="0"/>
                      </a:rPr>
                      <m:t>𝑦</m:t>
                    </m:r>
                    <m:r>
                      <a:rPr lang="en-US" b="0" i="1" smtClean="0">
                        <a:solidFill>
                          <a:srgbClr val="424242"/>
                        </a:solidFill>
                        <a:effectLst/>
                        <a:latin typeface="Cambria Math" panose="02040503050406030204" pitchFamily="18" charset="0"/>
                      </a:rPr>
                      <m:t>= </m:t>
                    </m:r>
                    <m:sSub>
                      <m:sSubPr>
                        <m:ctrlPr>
                          <a:rPr lang="en-US" b="0" i="1" smtClean="0">
                            <a:solidFill>
                              <a:srgbClr val="424242"/>
                            </a:solidFill>
                            <a:effectLst/>
                            <a:latin typeface="Cambria Math" panose="02040503050406030204" pitchFamily="18" charset="0"/>
                          </a:rPr>
                        </m:ctrlPr>
                      </m:sSubPr>
                      <m:e>
                        <m:r>
                          <a:rPr lang="en-US" b="0" i="1" smtClean="0">
                            <a:solidFill>
                              <a:srgbClr val="424242"/>
                            </a:solidFill>
                            <a:effectLst/>
                            <a:latin typeface="Cambria Math" panose="02040503050406030204" pitchFamily="18" charset="0"/>
                          </a:rPr>
                          <m:t>𝑤</m:t>
                        </m:r>
                      </m:e>
                      <m:sub>
                        <m:r>
                          <a:rPr lang="en-US" b="0" i="1" smtClean="0">
                            <a:solidFill>
                              <a:srgbClr val="424242"/>
                            </a:solidFill>
                            <a:effectLst/>
                            <a:latin typeface="Cambria Math" panose="02040503050406030204" pitchFamily="18" charset="0"/>
                          </a:rPr>
                          <m:t>0</m:t>
                        </m:r>
                      </m:sub>
                    </m:sSub>
                    <m:r>
                      <a:rPr lang="en-US" b="0" i="1" smtClean="0">
                        <a:solidFill>
                          <a:srgbClr val="424242"/>
                        </a:solidFill>
                        <a:effectLst/>
                        <a:latin typeface="Cambria Math" panose="02040503050406030204" pitchFamily="18" charset="0"/>
                      </a:rPr>
                      <m:t>+ </m:t>
                    </m:r>
                    <m:sSub>
                      <m:sSubPr>
                        <m:ctrlPr>
                          <a:rPr lang="en-US" b="0" i="1" smtClean="0">
                            <a:solidFill>
                              <a:srgbClr val="424242"/>
                            </a:solidFill>
                            <a:effectLst/>
                            <a:latin typeface="Cambria Math" panose="02040503050406030204" pitchFamily="18" charset="0"/>
                          </a:rPr>
                        </m:ctrlPr>
                      </m:sSubPr>
                      <m:e>
                        <m:r>
                          <a:rPr lang="en-US" b="0" i="1" smtClean="0">
                            <a:solidFill>
                              <a:srgbClr val="424242"/>
                            </a:solidFill>
                            <a:effectLst/>
                            <a:latin typeface="Cambria Math" panose="02040503050406030204" pitchFamily="18" charset="0"/>
                          </a:rPr>
                          <m:t>𝑤</m:t>
                        </m:r>
                      </m:e>
                      <m:sub>
                        <m:r>
                          <a:rPr lang="en-US" b="0" i="1" smtClean="0">
                            <a:solidFill>
                              <a:srgbClr val="424242"/>
                            </a:solidFill>
                            <a:effectLst/>
                            <a:latin typeface="Cambria Math" panose="02040503050406030204" pitchFamily="18" charset="0"/>
                          </a:rPr>
                          <m:t>1</m:t>
                        </m:r>
                      </m:sub>
                    </m:sSub>
                    <m:r>
                      <a:rPr lang="en-US" b="0" i="1" smtClean="0">
                        <a:solidFill>
                          <a:srgbClr val="424242"/>
                        </a:solidFill>
                        <a:effectLst/>
                        <a:latin typeface="Cambria Math" panose="02040503050406030204" pitchFamily="18" charset="0"/>
                      </a:rPr>
                      <m:t>𝑥</m:t>
                    </m:r>
                    <m:r>
                      <a:rPr lang="en-US" b="0" i="1" smtClean="0">
                        <a:solidFill>
                          <a:srgbClr val="424242"/>
                        </a:solidFill>
                        <a:effectLst/>
                        <a:latin typeface="Cambria Math" panose="02040503050406030204" pitchFamily="18" charset="0"/>
                      </a:rPr>
                      <m:t>+</m:t>
                    </m:r>
                    <m:sSub>
                      <m:sSubPr>
                        <m:ctrlPr>
                          <a:rPr lang="en-US" b="0" i="1" smtClean="0">
                            <a:solidFill>
                              <a:srgbClr val="424242"/>
                            </a:solidFill>
                            <a:effectLst/>
                            <a:latin typeface="Cambria Math" panose="02040503050406030204" pitchFamily="18" charset="0"/>
                          </a:rPr>
                        </m:ctrlPr>
                      </m:sSubPr>
                      <m:e>
                        <m:r>
                          <a:rPr lang="en-US" b="0" i="1" smtClean="0">
                            <a:solidFill>
                              <a:srgbClr val="424242"/>
                            </a:solidFill>
                            <a:effectLst/>
                            <a:latin typeface="Cambria Math" panose="02040503050406030204" pitchFamily="18" charset="0"/>
                          </a:rPr>
                          <m:t>𝑤</m:t>
                        </m:r>
                      </m:e>
                      <m:sub>
                        <m:r>
                          <a:rPr lang="en-US" b="0" i="1" smtClean="0">
                            <a:solidFill>
                              <a:srgbClr val="424242"/>
                            </a:solidFill>
                            <a:effectLst/>
                            <a:latin typeface="Cambria Math" panose="02040503050406030204" pitchFamily="18" charset="0"/>
                          </a:rPr>
                          <m:t>2</m:t>
                        </m:r>
                      </m:sub>
                    </m:sSub>
                    <m:sSup>
                      <m:sSupPr>
                        <m:ctrlPr>
                          <a:rPr lang="en-US" b="0" i="1" smtClean="0">
                            <a:solidFill>
                              <a:srgbClr val="424242"/>
                            </a:solidFill>
                            <a:effectLst/>
                            <a:latin typeface="Cambria Math" panose="02040503050406030204" pitchFamily="18" charset="0"/>
                          </a:rPr>
                        </m:ctrlPr>
                      </m:sSupPr>
                      <m:e>
                        <m:r>
                          <a:rPr lang="en-US" b="0" i="1" smtClean="0">
                            <a:solidFill>
                              <a:srgbClr val="424242"/>
                            </a:solidFill>
                            <a:effectLst/>
                            <a:latin typeface="Cambria Math" panose="02040503050406030204" pitchFamily="18" charset="0"/>
                          </a:rPr>
                          <m:t>𝑥</m:t>
                        </m:r>
                      </m:e>
                      <m:sup>
                        <m:r>
                          <a:rPr lang="en-US" b="0" i="1" smtClean="0">
                            <a:solidFill>
                              <a:srgbClr val="424242"/>
                            </a:solidFill>
                            <a:effectLst/>
                            <a:latin typeface="Cambria Math" panose="02040503050406030204" pitchFamily="18" charset="0"/>
                          </a:rPr>
                          <m:t>2</m:t>
                        </m:r>
                      </m:sup>
                    </m:sSup>
                    <m:r>
                      <a:rPr lang="en-US" b="0" i="1" smtClean="0">
                        <a:solidFill>
                          <a:srgbClr val="424242"/>
                        </a:solidFill>
                        <a:effectLst/>
                        <a:latin typeface="Cambria Math" panose="02040503050406030204" pitchFamily="18" charset="0"/>
                      </a:rPr>
                      <m:t>+</m:t>
                    </m:r>
                    <m:sSub>
                      <m:sSubPr>
                        <m:ctrlPr>
                          <a:rPr lang="en-US" b="0" i="1" smtClean="0">
                            <a:solidFill>
                              <a:srgbClr val="424242"/>
                            </a:solidFill>
                            <a:effectLst/>
                            <a:latin typeface="Cambria Math" panose="02040503050406030204" pitchFamily="18" charset="0"/>
                          </a:rPr>
                        </m:ctrlPr>
                      </m:sSubPr>
                      <m:e>
                        <m:r>
                          <a:rPr lang="en-US" b="0" i="1" smtClean="0">
                            <a:solidFill>
                              <a:srgbClr val="424242"/>
                            </a:solidFill>
                            <a:effectLst/>
                            <a:latin typeface="Cambria Math" panose="02040503050406030204" pitchFamily="18" charset="0"/>
                          </a:rPr>
                          <m:t>𝑤</m:t>
                        </m:r>
                      </m:e>
                      <m:sub>
                        <m:r>
                          <a:rPr lang="en-US" b="0" i="1" smtClean="0">
                            <a:solidFill>
                              <a:srgbClr val="424242"/>
                            </a:solidFill>
                            <a:effectLst/>
                            <a:latin typeface="Cambria Math" panose="02040503050406030204" pitchFamily="18" charset="0"/>
                          </a:rPr>
                          <m:t>3</m:t>
                        </m:r>
                      </m:sub>
                    </m:sSub>
                    <m:sSup>
                      <m:sSupPr>
                        <m:ctrlPr>
                          <a:rPr lang="en-US" b="0" i="1" smtClean="0">
                            <a:solidFill>
                              <a:srgbClr val="424242"/>
                            </a:solidFill>
                            <a:effectLst/>
                            <a:latin typeface="Cambria Math" panose="02040503050406030204" pitchFamily="18" charset="0"/>
                          </a:rPr>
                        </m:ctrlPr>
                      </m:sSupPr>
                      <m:e>
                        <m:r>
                          <a:rPr lang="en-US" b="0" i="1" smtClean="0">
                            <a:solidFill>
                              <a:srgbClr val="424242"/>
                            </a:solidFill>
                            <a:effectLst/>
                            <a:latin typeface="Cambria Math" panose="02040503050406030204" pitchFamily="18" charset="0"/>
                          </a:rPr>
                          <m:t>𝑥</m:t>
                        </m:r>
                      </m:e>
                      <m:sup>
                        <m:r>
                          <a:rPr lang="en-US" b="0" i="1" smtClean="0">
                            <a:solidFill>
                              <a:srgbClr val="424242"/>
                            </a:solidFill>
                            <a:effectLst/>
                            <a:latin typeface="Cambria Math" panose="02040503050406030204" pitchFamily="18" charset="0"/>
                          </a:rPr>
                          <m:t>3</m:t>
                        </m:r>
                      </m:sup>
                    </m:sSup>
                  </m:oMath>
                </a14:m>
                <a:endParaRPr lang="en-US" dirty="0"/>
              </a:p>
            </p:txBody>
          </p:sp>
        </mc:Choice>
        <mc:Fallback xmlns="">
          <p:sp>
            <p:nvSpPr>
              <p:cNvPr id="3" name="TextBox 2">
                <a:extLst>
                  <a:ext uri="{FF2B5EF4-FFF2-40B4-BE49-F238E27FC236}">
                    <a16:creationId xmlns:a16="http://schemas.microsoft.com/office/drawing/2014/main" id="{F3C8E3CB-795A-6555-42F8-DFD53ECFDF24}"/>
                  </a:ext>
                </a:extLst>
              </p:cNvPr>
              <p:cNvSpPr txBox="1">
                <a:spLocks noRot="1" noChangeAspect="1" noMove="1" noResize="1" noEditPoints="1" noAdjustHandles="1" noChangeArrowheads="1" noChangeShapeType="1" noTextEdit="1"/>
              </p:cNvSpPr>
              <p:nvPr/>
            </p:nvSpPr>
            <p:spPr>
              <a:xfrm>
                <a:off x="838199" y="1578682"/>
                <a:ext cx="10515600" cy="669992"/>
              </a:xfrm>
              <a:prstGeom prst="rect">
                <a:avLst/>
              </a:prstGeom>
              <a:blipFill>
                <a:blip r:embed="rId3"/>
                <a:stretch>
                  <a:fillRect l="-464" t="-4545" b="-10000"/>
                </a:stretch>
              </a:blipFill>
            </p:spPr>
            <p:txBody>
              <a:bodyPr/>
              <a:lstStyle/>
              <a:p>
                <a:r>
                  <a:rPr lang="en-US">
                    <a:noFill/>
                  </a:rPr>
                  <a:t> </a:t>
                </a:r>
              </a:p>
            </p:txBody>
          </p:sp>
        </mc:Fallback>
      </mc:AlternateContent>
    </p:spTree>
    <p:extLst>
      <p:ext uri="{BB962C8B-B14F-4D97-AF65-F5344CB8AC3E}">
        <p14:creationId xmlns:p14="http://schemas.microsoft.com/office/powerpoint/2010/main" val="3249160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8036-988A-E20C-0EEA-D86585D5ECA3}"/>
              </a:ext>
            </a:extLst>
          </p:cNvPr>
          <p:cNvSpPr>
            <a:spLocks noGrp="1"/>
          </p:cNvSpPr>
          <p:nvPr>
            <p:ph type="title"/>
          </p:nvPr>
        </p:nvSpPr>
        <p:spPr/>
        <p:txBody>
          <a:bodyPr/>
          <a:lstStyle/>
          <a:p>
            <a:r>
              <a:rPr lang="en-US" dirty="0"/>
              <a:t>Underfitting vs. Overfitting</a:t>
            </a:r>
          </a:p>
        </p:txBody>
      </p:sp>
      <p:sp>
        <p:nvSpPr>
          <p:cNvPr id="3" name="Content Placeholder 2">
            <a:extLst>
              <a:ext uri="{FF2B5EF4-FFF2-40B4-BE49-F238E27FC236}">
                <a16:creationId xmlns:a16="http://schemas.microsoft.com/office/drawing/2014/main" id="{37797F04-34D4-65D5-8321-519212C4DF34}"/>
              </a:ext>
            </a:extLst>
          </p:cNvPr>
          <p:cNvSpPr>
            <a:spLocks noGrp="1"/>
          </p:cNvSpPr>
          <p:nvPr>
            <p:ph idx="1"/>
          </p:nvPr>
        </p:nvSpPr>
        <p:spPr/>
        <p:txBody>
          <a:bodyPr/>
          <a:lstStyle/>
          <a:p>
            <a:r>
              <a:rPr lang="en-US" dirty="0"/>
              <a:t>Consider three models for predicting price based on distance: a linear model, a spline model, and a polynomial model.</a:t>
            </a:r>
          </a:p>
        </p:txBody>
      </p:sp>
      <p:sp>
        <p:nvSpPr>
          <p:cNvPr id="4" name="Slide Number Placeholder 3">
            <a:extLst>
              <a:ext uri="{FF2B5EF4-FFF2-40B4-BE49-F238E27FC236}">
                <a16:creationId xmlns:a16="http://schemas.microsoft.com/office/drawing/2014/main" id="{523575A3-605C-953A-1080-3229AFDC4902}"/>
              </a:ext>
            </a:extLst>
          </p:cNvPr>
          <p:cNvSpPr>
            <a:spLocks noGrp="1"/>
          </p:cNvSpPr>
          <p:nvPr>
            <p:ph type="sldNum" sz="quarter" idx="12"/>
          </p:nvPr>
        </p:nvSpPr>
        <p:spPr/>
        <p:txBody>
          <a:bodyPr/>
          <a:lstStyle/>
          <a:p>
            <a:fld id="{76A60B19-F01B-4521-99EF-BED7A89139F2}" type="slidenum">
              <a:rPr lang="en-US" smtClean="0"/>
              <a:t>46</a:t>
            </a:fld>
            <a:endParaRPr lang="en-US"/>
          </a:p>
        </p:txBody>
      </p:sp>
    </p:spTree>
    <p:extLst>
      <p:ext uri="{BB962C8B-B14F-4D97-AF65-F5344CB8AC3E}">
        <p14:creationId xmlns:p14="http://schemas.microsoft.com/office/powerpoint/2010/main" val="1760436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5A91-53B5-A5FA-DB43-0254E56C57B5}"/>
              </a:ext>
            </a:extLst>
          </p:cNvPr>
          <p:cNvSpPr>
            <a:spLocks noGrp="1"/>
          </p:cNvSpPr>
          <p:nvPr>
            <p:ph type="title"/>
          </p:nvPr>
        </p:nvSpPr>
        <p:spPr/>
        <p:txBody>
          <a:bodyPr/>
          <a:lstStyle/>
          <a:p>
            <a:r>
              <a:rPr lang="en-US" dirty="0"/>
              <a:t>Underfitting vs. Overfitting</a:t>
            </a:r>
          </a:p>
        </p:txBody>
      </p:sp>
      <p:pic>
        <p:nvPicPr>
          <p:cNvPr id="6" name="Content Placeholder 5" descr="A screenshot of a computer&#10;&#10;Description automatically generated">
            <a:extLst>
              <a:ext uri="{FF2B5EF4-FFF2-40B4-BE49-F238E27FC236}">
                <a16:creationId xmlns:a16="http://schemas.microsoft.com/office/drawing/2014/main" id="{546A0E6A-396C-3A7F-8462-389BDD8DC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8620AEEF-DF0F-98E1-2579-10ECCBE6A975}"/>
              </a:ext>
            </a:extLst>
          </p:cNvPr>
          <p:cNvSpPr>
            <a:spLocks noGrp="1"/>
          </p:cNvSpPr>
          <p:nvPr>
            <p:ph type="sldNum" sz="quarter" idx="12"/>
          </p:nvPr>
        </p:nvSpPr>
        <p:spPr/>
        <p:txBody>
          <a:bodyPr/>
          <a:lstStyle/>
          <a:p>
            <a:fld id="{76A60B19-F01B-4521-99EF-BED7A89139F2}" type="slidenum">
              <a:rPr lang="en-US" smtClean="0"/>
              <a:t>47</a:t>
            </a:fld>
            <a:endParaRPr lang="en-US"/>
          </a:p>
        </p:txBody>
      </p:sp>
    </p:spTree>
    <p:extLst>
      <p:ext uri="{BB962C8B-B14F-4D97-AF65-F5344CB8AC3E}">
        <p14:creationId xmlns:p14="http://schemas.microsoft.com/office/powerpoint/2010/main" val="2625144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FB88-0B63-512C-2133-7F4216E40773}"/>
              </a:ext>
            </a:extLst>
          </p:cNvPr>
          <p:cNvSpPr>
            <a:spLocks noGrp="1"/>
          </p:cNvSpPr>
          <p:nvPr>
            <p:ph type="title"/>
          </p:nvPr>
        </p:nvSpPr>
        <p:spPr/>
        <p:txBody>
          <a:bodyPr/>
          <a:lstStyle/>
          <a:p>
            <a:r>
              <a:rPr lang="en-US" dirty="0"/>
              <a:t>Underfitting vs. Overfitting</a:t>
            </a:r>
          </a:p>
        </p:txBody>
      </p:sp>
      <p:pic>
        <p:nvPicPr>
          <p:cNvPr id="6" name="Content Placeholder 5" descr="A screenshot of a graph&#10;&#10;Description automatically generated">
            <a:extLst>
              <a:ext uri="{FF2B5EF4-FFF2-40B4-BE49-F238E27FC236}">
                <a16:creationId xmlns:a16="http://schemas.microsoft.com/office/drawing/2014/main" id="{66C7DEA6-8C3F-68E4-383D-98F93640EB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D423A87E-AE0E-F17F-0547-EBDC3C2CB648}"/>
              </a:ext>
            </a:extLst>
          </p:cNvPr>
          <p:cNvSpPr>
            <a:spLocks noGrp="1"/>
          </p:cNvSpPr>
          <p:nvPr>
            <p:ph type="sldNum" sz="quarter" idx="12"/>
          </p:nvPr>
        </p:nvSpPr>
        <p:spPr/>
        <p:txBody>
          <a:bodyPr/>
          <a:lstStyle/>
          <a:p>
            <a:fld id="{76A60B19-F01B-4521-99EF-BED7A89139F2}" type="slidenum">
              <a:rPr lang="en-US" smtClean="0"/>
              <a:t>48</a:t>
            </a:fld>
            <a:endParaRPr lang="en-US"/>
          </a:p>
        </p:txBody>
      </p:sp>
    </p:spTree>
    <p:extLst>
      <p:ext uri="{BB962C8B-B14F-4D97-AF65-F5344CB8AC3E}">
        <p14:creationId xmlns:p14="http://schemas.microsoft.com/office/powerpoint/2010/main" val="537672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F67-2574-2D4F-0038-B1A9A761DA41}"/>
              </a:ext>
            </a:extLst>
          </p:cNvPr>
          <p:cNvSpPr>
            <a:spLocks noGrp="1"/>
          </p:cNvSpPr>
          <p:nvPr>
            <p:ph type="title"/>
          </p:nvPr>
        </p:nvSpPr>
        <p:spPr/>
        <p:txBody>
          <a:bodyPr/>
          <a:lstStyle/>
          <a:p>
            <a:r>
              <a:rPr lang="en-US" dirty="0"/>
              <a:t>Underfitting vs. Overfitting</a:t>
            </a:r>
          </a:p>
        </p:txBody>
      </p:sp>
      <p:pic>
        <p:nvPicPr>
          <p:cNvPr id="6" name="Content Placeholder 5" descr="A screenshot of a graph&#10;&#10;Description automatically generated">
            <a:extLst>
              <a:ext uri="{FF2B5EF4-FFF2-40B4-BE49-F238E27FC236}">
                <a16:creationId xmlns:a16="http://schemas.microsoft.com/office/drawing/2014/main" id="{95070FDB-5307-483B-254D-6FDE421D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F929A6D9-FFC9-A797-B865-BF681CEE0E28}"/>
              </a:ext>
            </a:extLst>
          </p:cNvPr>
          <p:cNvSpPr>
            <a:spLocks noGrp="1"/>
          </p:cNvSpPr>
          <p:nvPr>
            <p:ph type="sldNum" sz="quarter" idx="12"/>
          </p:nvPr>
        </p:nvSpPr>
        <p:spPr/>
        <p:txBody>
          <a:bodyPr/>
          <a:lstStyle/>
          <a:p>
            <a:fld id="{76A60B19-F01B-4521-99EF-BED7A89139F2}" type="slidenum">
              <a:rPr lang="en-US" smtClean="0"/>
              <a:t>49</a:t>
            </a:fld>
            <a:endParaRPr lang="en-US"/>
          </a:p>
        </p:txBody>
      </p:sp>
    </p:spTree>
    <p:extLst>
      <p:ext uri="{BB962C8B-B14F-4D97-AF65-F5344CB8AC3E}">
        <p14:creationId xmlns:p14="http://schemas.microsoft.com/office/powerpoint/2010/main" val="280787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A97F-74F1-BEC8-EBF1-2F324828765C}"/>
              </a:ext>
            </a:extLst>
          </p:cNvPr>
          <p:cNvSpPr>
            <a:spLocks noGrp="1"/>
          </p:cNvSpPr>
          <p:nvPr>
            <p:ph type="title"/>
          </p:nvPr>
        </p:nvSpPr>
        <p:spPr/>
        <p:txBody>
          <a:bodyPr/>
          <a:lstStyle/>
          <a:p>
            <a:r>
              <a:rPr lang="en-US" dirty="0"/>
              <a:t>Introduction to Machine Learning</a:t>
            </a:r>
          </a:p>
        </p:txBody>
      </p:sp>
      <p:sp>
        <p:nvSpPr>
          <p:cNvPr id="3" name="Content Placeholder 2">
            <a:extLst>
              <a:ext uri="{FF2B5EF4-FFF2-40B4-BE49-F238E27FC236}">
                <a16:creationId xmlns:a16="http://schemas.microsoft.com/office/drawing/2014/main" id="{AD7EC2A1-2804-B918-42EE-76D29502E8DA}"/>
              </a:ext>
            </a:extLst>
          </p:cNvPr>
          <p:cNvSpPr>
            <a:spLocks noGrp="1"/>
          </p:cNvSpPr>
          <p:nvPr>
            <p:ph idx="1"/>
          </p:nvPr>
        </p:nvSpPr>
        <p:spPr/>
        <p:txBody>
          <a:bodyPr/>
          <a:lstStyle/>
          <a:p>
            <a:r>
              <a:rPr lang="en-US" dirty="0">
                <a:solidFill>
                  <a:schemeClr val="accent4"/>
                </a:solidFill>
              </a:rPr>
              <a:t>Introduction to ML</a:t>
            </a:r>
          </a:p>
          <a:p>
            <a:r>
              <a:rPr lang="en-US" dirty="0"/>
              <a:t>Features and model types</a:t>
            </a:r>
          </a:p>
          <a:p>
            <a:r>
              <a:rPr lang="en-US" dirty="0"/>
              <a:t>Modeling workflow in scikit-learn</a:t>
            </a:r>
          </a:p>
          <a:p>
            <a:r>
              <a:rPr lang="en-US" dirty="0"/>
              <a:t>Bias-variance tradeoff</a:t>
            </a:r>
          </a:p>
          <a:p>
            <a:r>
              <a:rPr lang="en-US" dirty="0"/>
              <a:t>Machine Learning Ethics</a:t>
            </a:r>
          </a:p>
        </p:txBody>
      </p:sp>
      <p:sp>
        <p:nvSpPr>
          <p:cNvPr id="4" name="Slide Number Placeholder 3">
            <a:extLst>
              <a:ext uri="{FF2B5EF4-FFF2-40B4-BE49-F238E27FC236}">
                <a16:creationId xmlns:a16="http://schemas.microsoft.com/office/drawing/2014/main" id="{4FB90387-E450-6899-4A7C-6D8DF40F4C7F}"/>
              </a:ext>
            </a:extLst>
          </p:cNvPr>
          <p:cNvSpPr>
            <a:spLocks noGrp="1"/>
          </p:cNvSpPr>
          <p:nvPr>
            <p:ph type="sldNum" sz="quarter" idx="12"/>
          </p:nvPr>
        </p:nvSpPr>
        <p:spPr/>
        <p:txBody>
          <a:bodyPr/>
          <a:lstStyle/>
          <a:p>
            <a:fld id="{76A60B19-F01B-4521-99EF-BED7A89139F2}" type="slidenum">
              <a:rPr lang="en-US" smtClean="0"/>
              <a:t>5</a:t>
            </a:fld>
            <a:endParaRPr lang="en-US"/>
          </a:p>
        </p:txBody>
      </p:sp>
    </p:spTree>
    <p:extLst>
      <p:ext uri="{BB962C8B-B14F-4D97-AF65-F5344CB8AC3E}">
        <p14:creationId xmlns:p14="http://schemas.microsoft.com/office/powerpoint/2010/main" val="463187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F30C0-6AA9-EB73-EA9A-9D0ADC0FA9E3}"/>
              </a:ext>
            </a:extLst>
          </p:cNvPr>
          <p:cNvSpPr>
            <a:spLocks noGrp="1"/>
          </p:cNvSpPr>
          <p:nvPr>
            <p:ph type="title"/>
          </p:nvPr>
        </p:nvSpPr>
        <p:spPr/>
        <p:txBody>
          <a:bodyPr/>
          <a:lstStyle/>
          <a:p>
            <a:r>
              <a:rPr lang="en-US" dirty="0"/>
              <a:t>Underfitting vs. Overfitting</a:t>
            </a:r>
          </a:p>
        </p:txBody>
      </p:sp>
      <p:pic>
        <p:nvPicPr>
          <p:cNvPr id="6" name="Content Placeholder 5" descr="A screenshot of a graph&#10;&#10;Description automatically generated">
            <a:extLst>
              <a:ext uri="{FF2B5EF4-FFF2-40B4-BE49-F238E27FC236}">
                <a16:creationId xmlns:a16="http://schemas.microsoft.com/office/drawing/2014/main" id="{ABD5B559-AC28-9E18-E97B-74B75CD7B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7B2A452E-5377-6127-0854-19A790FAE52B}"/>
              </a:ext>
            </a:extLst>
          </p:cNvPr>
          <p:cNvSpPr>
            <a:spLocks noGrp="1"/>
          </p:cNvSpPr>
          <p:nvPr>
            <p:ph type="sldNum" sz="quarter" idx="12"/>
          </p:nvPr>
        </p:nvSpPr>
        <p:spPr/>
        <p:txBody>
          <a:bodyPr/>
          <a:lstStyle/>
          <a:p>
            <a:fld id="{76A60B19-F01B-4521-99EF-BED7A89139F2}" type="slidenum">
              <a:rPr lang="en-US" smtClean="0"/>
              <a:t>50</a:t>
            </a:fld>
            <a:endParaRPr lang="en-US"/>
          </a:p>
        </p:txBody>
      </p:sp>
    </p:spTree>
    <p:extLst>
      <p:ext uri="{BB962C8B-B14F-4D97-AF65-F5344CB8AC3E}">
        <p14:creationId xmlns:p14="http://schemas.microsoft.com/office/powerpoint/2010/main" val="3427838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612F-C946-C198-E7E5-767B2DEE4EE6}"/>
              </a:ext>
            </a:extLst>
          </p:cNvPr>
          <p:cNvSpPr>
            <a:spLocks noGrp="1"/>
          </p:cNvSpPr>
          <p:nvPr>
            <p:ph type="title"/>
          </p:nvPr>
        </p:nvSpPr>
        <p:spPr/>
        <p:txBody>
          <a:bodyPr/>
          <a:lstStyle/>
          <a:p>
            <a:r>
              <a:rPr lang="en-US" dirty="0"/>
              <a:t>Underfitting vs. Overfitting</a:t>
            </a:r>
          </a:p>
        </p:txBody>
      </p:sp>
      <p:pic>
        <p:nvPicPr>
          <p:cNvPr id="6" name="Content Placeholder 5" descr="A screenshot of a graph&#10;&#10;Description automatically generated">
            <a:extLst>
              <a:ext uri="{FF2B5EF4-FFF2-40B4-BE49-F238E27FC236}">
                <a16:creationId xmlns:a16="http://schemas.microsoft.com/office/drawing/2014/main" id="{CD9E455F-8F98-FBD7-2DBE-0E8AE0E09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12EFF918-C1CE-E8C2-DEFC-F52EA9E119C2}"/>
              </a:ext>
            </a:extLst>
          </p:cNvPr>
          <p:cNvSpPr>
            <a:spLocks noGrp="1"/>
          </p:cNvSpPr>
          <p:nvPr>
            <p:ph type="sldNum" sz="quarter" idx="12"/>
          </p:nvPr>
        </p:nvSpPr>
        <p:spPr/>
        <p:txBody>
          <a:bodyPr/>
          <a:lstStyle/>
          <a:p>
            <a:fld id="{76A60B19-F01B-4521-99EF-BED7A89139F2}" type="slidenum">
              <a:rPr lang="en-US" smtClean="0"/>
              <a:t>51</a:t>
            </a:fld>
            <a:endParaRPr lang="en-US"/>
          </a:p>
        </p:txBody>
      </p:sp>
    </p:spTree>
    <p:extLst>
      <p:ext uri="{BB962C8B-B14F-4D97-AF65-F5344CB8AC3E}">
        <p14:creationId xmlns:p14="http://schemas.microsoft.com/office/powerpoint/2010/main" val="3808884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C1C5-66B2-A62B-4B81-A6C6122BEC04}"/>
              </a:ext>
            </a:extLst>
          </p:cNvPr>
          <p:cNvSpPr>
            <a:spLocks noGrp="1"/>
          </p:cNvSpPr>
          <p:nvPr>
            <p:ph type="title"/>
          </p:nvPr>
        </p:nvSpPr>
        <p:spPr/>
        <p:txBody>
          <a:bodyPr/>
          <a:lstStyle/>
          <a:p>
            <a:r>
              <a:rPr lang="en-US" dirty="0"/>
              <a:t>Underfitting vs. Overfitting</a:t>
            </a:r>
          </a:p>
        </p:txBody>
      </p:sp>
      <p:pic>
        <p:nvPicPr>
          <p:cNvPr id="5" name="Content Placeholder 4" descr="A diagram of a diagram&#10;&#10;Description automatically generated with medium confidence">
            <a:extLst>
              <a:ext uri="{FF2B5EF4-FFF2-40B4-BE49-F238E27FC236}">
                <a16:creationId xmlns:a16="http://schemas.microsoft.com/office/drawing/2014/main" id="{28A59151-1CF9-FAB5-EEA0-5C087C712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525" y="1299557"/>
            <a:ext cx="8492005" cy="3311882"/>
          </a:xfrm>
        </p:spPr>
      </p:pic>
      <p:sp>
        <p:nvSpPr>
          <p:cNvPr id="6" name="TextBox 5">
            <a:extLst>
              <a:ext uri="{FF2B5EF4-FFF2-40B4-BE49-F238E27FC236}">
                <a16:creationId xmlns:a16="http://schemas.microsoft.com/office/drawing/2014/main" id="{D97D5554-B961-5FEC-B197-9CC28D8002C4}"/>
              </a:ext>
            </a:extLst>
          </p:cNvPr>
          <p:cNvSpPr txBox="1"/>
          <p:nvPr/>
        </p:nvSpPr>
        <p:spPr>
          <a:xfrm>
            <a:off x="352629" y="4358114"/>
            <a:ext cx="3415503" cy="1477328"/>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The </a:t>
            </a:r>
            <a:r>
              <a:rPr lang="en-US" b="1" i="0" dirty="0">
                <a:solidFill>
                  <a:srgbClr val="424242"/>
                </a:solidFill>
                <a:effectLst/>
                <a:latin typeface="Roboto" panose="02000000000000000000" pitchFamily="2" charset="0"/>
              </a:rPr>
              <a:t>linear</a:t>
            </a:r>
            <a:r>
              <a:rPr lang="en-US" b="0" i="0" dirty="0">
                <a:solidFill>
                  <a:srgbClr val="424242"/>
                </a:solidFill>
                <a:effectLst/>
                <a:latin typeface="Roboto" panose="02000000000000000000" pitchFamily="2" charset="0"/>
              </a:rPr>
              <a:t> model fits the positive trend in the scatter plot but may be too simple. The linear model is likely underfitted.</a:t>
            </a:r>
            <a:endParaRPr lang="en-US" dirty="0"/>
          </a:p>
        </p:txBody>
      </p:sp>
      <p:sp>
        <p:nvSpPr>
          <p:cNvPr id="7" name="TextBox 6">
            <a:extLst>
              <a:ext uri="{FF2B5EF4-FFF2-40B4-BE49-F238E27FC236}">
                <a16:creationId xmlns:a16="http://schemas.microsoft.com/office/drawing/2014/main" id="{A46F815E-86A0-DD2C-93D6-A40FF1C8DE97}"/>
              </a:ext>
            </a:extLst>
          </p:cNvPr>
          <p:cNvSpPr txBox="1"/>
          <p:nvPr/>
        </p:nvSpPr>
        <p:spPr>
          <a:xfrm>
            <a:off x="4330841" y="4272677"/>
            <a:ext cx="4411226" cy="2308324"/>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The </a:t>
            </a:r>
            <a:r>
              <a:rPr lang="en-US" b="1" i="0" dirty="0">
                <a:solidFill>
                  <a:srgbClr val="424242"/>
                </a:solidFill>
                <a:effectLst/>
                <a:latin typeface="Roboto" panose="02000000000000000000" pitchFamily="2" charset="0"/>
              </a:rPr>
              <a:t>spline</a:t>
            </a:r>
            <a:r>
              <a:rPr lang="en-US" b="0" i="0" dirty="0">
                <a:solidFill>
                  <a:srgbClr val="424242"/>
                </a:solidFill>
                <a:effectLst/>
                <a:latin typeface="Roboto" panose="02000000000000000000" pitchFamily="2" charset="0"/>
              </a:rPr>
              <a:t> model divides distance into smaller ranges and fits a separate curve within each range.</a:t>
            </a:r>
          </a:p>
          <a:p>
            <a:endParaRPr lang="en-US" dirty="0">
              <a:solidFill>
                <a:srgbClr val="424242"/>
              </a:solidFill>
              <a:latin typeface="Roboto" panose="02000000000000000000" pitchFamily="2" charset="0"/>
            </a:endParaRPr>
          </a:p>
          <a:p>
            <a:r>
              <a:rPr lang="en-US" b="0" i="0" dirty="0">
                <a:solidFill>
                  <a:srgbClr val="424242"/>
                </a:solidFill>
                <a:effectLst/>
                <a:latin typeface="Roboto" panose="02000000000000000000" pitchFamily="2" charset="0"/>
              </a:rPr>
              <a:t>The spline model is more complicated but fits the trend well. Using a spline model is a good balance between complexity and interpretability.</a:t>
            </a:r>
            <a:endParaRPr lang="en-US" dirty="0"/>
          </a:p>
        </p:txBody>
      </p:sp>
      <p:sp>
        <p:nvSpPr>
          <p:cNvPr id="8" name="TextBox 7">
            <a:extLst>
              <a:ext uri="{FF2B5EF4-FFF2-40B4-BE49-F238E27FC236}">
                <a16:creationId xmlns:a16="http://schemas.microsoft.com/office/drawing/2014/main" id="{1D88B38E-19C0-8CC0-6177-EE1A66903350}"/>
              </a:ext>
            </a:extLst>
          </p:cNvPr>
          <p:cNvSpPr txBox="1"/>
          <p:nvPr/>
        </p:nvSpPr>
        <p:spPr>
          <a:xfrm>
            <a:off x="8570407" y="4272676"/>
            <a:ext cx="3060448" cy="1754326"/>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The </a:t>
            </a:r>
            <a:r>
              <a:rPr lang="en-US" b="1" i="0" dirty="0">
                <a:solidFill>
                  <a:srgbClr val="424242"/>
                </a:solidFill>
                <a:effectLst/>
                <a:latin typeface="Roboto" panose="02000000000000000000" pitchFamily="2" charset="0"/>
              </a:rPr>
              <a:t>polynomial</a:t>
            </a:r>
            <a:r>
              <a:rPr lang="en-US" b="0" i="0" dirty="0">
                <a:solidFill>
                  <a:srgbClr val="424242"/>
                </a:solidFill>
                <a:effectLst/>
                <a:latin typeface="Roboto" panose="02000000000000000000" pitchFamily="2" charset="0"/>
              </a:rPr>
              <a:t> model is the most complex. The polynomial model is likely overfitted, since new data are unlikely to follow the same trend.</a:t>
            </a:r>
            <a:endParaRPr lang="en-US" dirty="0"/>
          </a:p>
        </p:txBody>
      </p:sp>
      <p:sp>
        <p:nvSpPr>
          <p:cNvPr id="3" name="Slide Number Placeholder 2">
            <a:extLst>
              <a:ext uri="{FF2B5EF4-FFF2-40B4-BE49-F238E27FC236}">
                <a16:creationId xmlns:a16="http://schemas.microsoft.com/office/drawing/2014/main" id="{81681A5D-6A24-F48D-B355-9F68DF01B203}"/>
              </a:ext>
            </a:extLst>
          </p:cNvPr>
          <p:cNvSpPr>
            <a:spLocks noGrp="1"/>
          </p:cNvSpPr>
          <p:nvPr>
            <p:ph type="sldNum" sz="quarter" idx="12"/>
          </p:nvPr>
        </p:nvSpPr>
        <p:spPr/>
        <p:txBody>
          <a:bodyPr/>
          <a:lstStyle/>
          <a:p>
            <a:fld id="{76A60B19-F01B-4521-99EF-BED7A89139F2}" type="slidenum">
              <a:rPr lang="en-US" smtClean="0"/>
              <a:t>52</a:t>
            </a:fld>
            <a:endParaRPr lang="en-US"/>
          </a:p>
        </p:txBody>
      </p:sp>
    </p:spTree>
    <p:extLst>
      <p:ext uri="{BB962C8B-B14F-4D97-AF65-F5344CB8AC3E}">
        <p14:creationId xmlns:p14="http://schemas.microsoft.com/office/powerpoint/2010/main" val="378009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9542-FDE2-8EB4-08F0-7AF0CB03C5FD}"/>
              </a:ext>
            </a:extLst>
          </p:cNvPr>
          <p:cNvSpPr>
            <a:spLocks noGrp="1"/>
          </p:cNvSpPr>
          <p:nvPr>
            <p:ph type="title"/>
          </p:nvPr>
        </p:nvSpPr>
        <p:spPr/>
        <p:txBody>
          <a:bodyPr/>
          <a:lstStyle/>
          <a:p>
            <a:r>
              <a:rPr lang="en-US" dirty="0"/>
              <a:t>Mean Squared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C357EA-0949-1EE0-DFF2-096C2A528B79}"/>
                  </a:ext>
                </a:extLst>
              </p:cNvPr>
              <p:cNvSpPr>
                <a:spLocks noGrp="1"/>
              </p:cNvSpPr>
              <p:nvPr>
                <p:ph idx="1"/>
              </p:nvPr>
            </p:nvSpPr>
            <p:spPr/>
            <p:txBody>
              <a:bodyPr/>
              <a:lstStyle/>
              <a:p>
                <a:r>
                  <a:rPr lang="en-US" dirty="0"/>
                  <a:t>Mean squared error (MSE) is the average of the squared prediction errors.</a:t>
                </a:r>
              </a:p>
              <a:p>
                <a:pPr lvl="1"/>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i="1">
                                <a:latin typeface="Cambria Math" panose="02040503050406030204" pitchFamily="18" charset="0"/>
                              </a:rPr>
                              <m:t> </m:t>
                            </m:r>
                          </m:e>
                        </m:nary>
                      </m:e>
                    </m:nary>
                  </m:oMath>
                </a14:m>
                <a:endParaRPr lang="en-US" dirty="0"/>
              </a:p>
            </p:txBody>
          </p:sp>
        </mc:Choice>
        <mc:Fallback xmlns="">
          <p:sp>
            <p:nvSpPr>
              <p:cNvPr id="3" name="Content Placeholder 2">
                <a:extLst>
                  <a:ext uri="{FF2B5EF4-FFF2-40B4-BE49-F238E27FC236}">
                    <a16:creationId xmlns:a16="http://schemas.microsoft.com/office/drawing/2014/main" id="{CFC357EA-0949-1EE0-DFF2-096C2A528B79}"/>
                  </a:ext>
                </a:extLst>
              </p:cNvPr>
              <p:cNvSpPr>
                <a:spLocks noGrp="1" noRot="1" noChangeAspect="1" noMove="1" noResize="1" noEditPoints="1" noAdjustHandles="1" noChangeArrowheads="1" noChangeShapeType="1" noTextEdit="1"/>
              </p:cNvSpPr>
              <p:nvPr>
                <p:ph idx="1"/>
              </p:nvPr>
            </p:nvSpPr>
            <p:spPr>
              <a:blipFill>
                <a:blip r:embed="rId2"/>
                <a:stretch>
                  <a:fillRect l="-1043" t="-2381" r="-12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4E3A3C3-C0B2-385A-AE86-5BA7AE04172D}"/>
              </a:ext>
            </a:extLst>
          </p:cNvPr>
          <p:cNvSpPr>
            <a:spLocks noGrp="1"/>
          </p:cNvSpPr>
          <p:nvPr>
            <p:ph type="sldNum" sz="quarter" idx="12"/>
          </p:nvPr>
        </p:nvSpPr>
        <p:spPr/>
        <p:txBody>
          <a:bodyPr/>
          <a:lstStyle/>
          <a:p>
            <a:fld id="{76A60B19-F01B-4521-99EF-BED7A89139F2}" type="slidenum">
              <a:rPr lang="en-US" smtClean="0"/>
              <a:t>53</a:t>
            </a:fld>
            <a:endParaRPr lang="en-US"/>
          </a:p>
        </p:txBody>
      </p:sp>
    </p:spTree>
    <p:extLst>
      <p:ext uri="{BB962C8B-B14F-4D97-AF65-F5344CB8AC3E}">
        <p14:creationId xmlns:p14="http://schemas.microsoft.com/office/powerpoint/2010/main" val="3862324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6AF4-8B2E-87C3-38EA-1B7DC89BF0D1}"/>
              </a:ext>
            </a:extLst>
          </p:cNvPr>
          <p:cNvSpPr>
            <a:spLocks noGrp="1"/>
          </p:cNvSpPr>
          <p:nvPr>
            <p:ph type="title"/>
          </p:nvPr>
        </p:nvSpPr>
        <p:spPr/>
        <p:txBody>
          <a:bodyPr/>
          <a:lstStyle/>
          <a:p>
            <a:r>
              <a:rPr lang="en-US" dirty="0"/>
              <a:t>Bias-variance Tradeoff</a:t>
            </a:r>
          </a:p>
        </p:txBody>
      </p:sp>
      <p:pic>
        <p:nvPicPr>
          <p:cNvPr id="6" name="Content Placeholder 5" descr="A graph with a line&#10;&#10;Description automatically generated with medium confidence">
            <a:extLst>
              <a:ext uri="{FF2B5EF4-FFF2-40B4-BE49-F238E27FC236}">
                <a16:creationId xmlns:a16="http://schemas.microsoft.com/office/drawing/2014/main" id="{13F060C3-37C8-B36A-A60A-1B34B631A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4F7A01D9-2D50-A8E8-B97A-C1D2F90DB20E}"/>
              </a:ext>
            </a:extLst>
          </p:cNvPr>
          <p:cNvSpPr>
            <a:spLocks noGrp="1"/>
          </p:cNvSpPr>
          <p:nvPr>
            <p:ph type="sldNum" sz="quarter" idx="12"/>
          </p:nvPr>
        </p:nvSpPr>
        <p:spPr/>
        <p:txBody>
          <a:bodyPr/>
          <a:lstStyle/>
          <a:p>
            <a:fld id="{76A60B19-F01B-4521-99EF-BED7A89139F2}" type="slidenum">
              <a:rPr lang="en-US" smtClean="0"/>
              <a:t>54</a:t>
            </a:fld>
            <a:endParaRPr lang="en-US"/>
          </a:p>
        </p:txBody>
      </p:sp>
    </p:spTree>
    <p:extLst>
      <p:ext uri="{BB962C8B-B14F-4D97-AF65-F5344CB8AC3E}">
        <p14:creationId xmlns:p14="http://schemas.microsoft.com/office/powerpoint/2010/main" val="2302873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478B-3F23-A476-0930-8216ACBB2CDB}"/>
              </a:ext>
            </a:extLst>
          </p:cNvPr>
          <p:cNvSpPr>
            <a:spLocks noGrp="1"/>
          </p:cNvSpPr>
          <p:nvPr>
            <p:ph type="title"/>
          </p:nvPr>
        </p:nvSpPr>
        <p:spPr/>
        <p:txBody>
          <a:bodyPr/>
          <a:lstStyle/>
          <a:p>
            <a:r>
              <a:rPr lang="en-US" dirty="0"/>
              <a:t>Bias-variance Tradeoff</a:t>
            </a:r>
          </a:p>
        </p:txBody>
      </p:sp>
      <p:pic>
        <p:nvPicPr>
          <p:cNvPr id="6" name="Content Placeholder 5" descr="A diagram of a model complex&#10;&#10;Description automatically generated">
            <a:extLst>
              <a:ext uri="{FF2B5EF4-FFF2-40B4-BE49-F238E27FC236}">
                <a16:creationId xmlns:a16="http://schemas.microsoft.com/office/drawing/2014/main" id="{ADA728C6-EB58-531E-DAF6-C98E9F0662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E7E5768F-39E6-2CBC-C42D-7B310390D2E0}"/>
              </a:ext>
            </a:extLst>
          </p:cNvPr>
          <p:cNvSpPr>
            <a:spLocks noGrp="1"/>
          </p:cNvSpPr>
          <p:nvPr>
            <p:ph type="sldNum" sz="quarter" idx="12"/>
          </p:nvPr>
        </p:nvSpPr>
        <p:spPr/>
        <p:txBody>
          <a:bodyPr/>
          <a:lstStyle/>
          <a:p>
            <a:fld id="{76A60B19-F01B-4521-99EF-BED7A89139F2}" type="slidenum">
              <a:rPr lang="en-US" smtClean="0"/>
              <a:t>55</a:t>
            </a:fld>
            <a:endParaRPr lang="en-US"/>
          </a:p>
        </p:txBody>
      </p:sp>
    </p:spTree>
    <p:extLst>
      <p:ext uri="{BB962C8B-B14F-4D97-AF65-F5344CB8AC3E}">
        <p14:creationId xmlns:p14="http://schemas.microsoft.com/office/powerpoint/2010/main" val="2345295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857A-FF4E-C57D-6A27-345E8A2279B6}"/>
              </a:ext>
            </a:extLst>
          </p:cNvPr>
          <p:cNvSpPr>
            <a:spLocks noGrp="1"/>
          </p:cNvSpPr>
          <p:nvPr>
            <p:ph type="title"/>
          </p:nvPr>
        </p:nvSpPr>
        <p:spPr/>
        <p:txBody>
          <a:bodyPr/>
          <a:lstStyle/>
          <a:p>
            <a:r>
              <a:rPr lang="en-US" dirty="0"/>
              <a:t>Bias-variance Tradeoff</a:t>
            </a:r>
          </a:p>
        </p:txBody>
      </p:sp>
      <p:pic>
        <p:nvPicPr>
          <p:cNvPr id="6" name="Content Placeholder 5" descr="A diagram of a model complex&#10;&#10;Description automatically generated">
            <a:extLst>
              <a:ext uri="{FF2B5EF4-FFF2-40B4-BE49-F238E27FC236}">
                <a16:creationId xmlns:a16="http://schemas.microsoft.com/office/drawing/2014/main" id="{5C44332A-BBE5-9547-8279-180AFE07F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450" y="2305844"/>
            <a:ext cx="6515100" cy="3390900"/>
          </a:xfrm>
        </p:spPr>
      </p:pic>
      <p:sp>
        <p:nvSpPr>
          <p:cNvPr id="4" name="Slide Number Placeholder 3">
            <a:extLst>
              <a:ext uri="{FF2B5EF4-FFF2-40B4-BE49-F238E27FC236}">
                <a16:creationId xmlns:a16="http://schemas.microsoft.com/office/drawing/2014/main" id="{8BF5DB14-2540-D968-E1C7-1B748A8ABB10}"/>
              </a:ext>
            </a:extLst>
          </p:cNvPr>
          <p:cNvSpPr>
            <a:spLocks noGrp="1"/>
          </p:cNvSpPr>
          <p:nvPr>
            <p:ph type="sldNum" sz="quarter" idx="12"/>
          </p:nvPr>
        </p:nvSpPr>
        <p:spPr/>
        <p:txBody>
          <a:bodyPr/>
          <a:lstStyle/>
          <a:p>
            <a:fld id="{76A60B19-F01B-4521-99EF-BED7A89139F2}" type="slidenum">
              <a:rPr lang="en-US" smtClean="0"/>
              <a:t>56</a:t>
            </a:fld>
            <a:endParaRPr lang="en-US"/>
          </a:p>
        </p:txBody>
      </p:sp>
    </p:spTree>
    <p:extLst>
      <p:ext uri="{BB962C8B-B14F-4D97-AF65-F5344CB8AC3E}">
        <p14:creationId xmlns:p14="http://schemas.microsoft.com/office/powerpoint/2010/main" val="37905137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0C8B-8CBF-BB93-8BA9-52BAEC48A509}"/>
              </a:ext>
            </a:extLst>
          </p:cNvPr>
          <p:cNvSpPr>
            <a:spLocks noGrp="1"/>
          </p:cNvSpPr>
          <p:nvPr>
            <p:ph type="title"/>
          </p:nvPr>
        </p:nvSpPr>
        <p:spPr/>
        <p:txBody>
          <a:bodyPr/>
          <a:lstStyle/>
          <a:p>
            <a:r>
              <a:rPr lang="en-US" dirty="0"/>
              <a:t>Bias-variance Tradeoff</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1C7A48-4501-2D1D-849F-13A253F4960C}"/>
                  </a:ext>
                </a:extLst>
              </p:cNvPr>
              <p:cNvSpPr txBox="1"/>
              <p:nvPr/>
            </p:nvSpPr>
            <p:spPr>
              <a:xfrm>
                <a:off x="1239298" y="3429000"/>
                <a:ext cx="2994408" cy="1477328"/>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As model complexity increases, prediction variance increases. The model's predicted values, </a:t>
                </a:r>
                <a14:m>
                  <m:oMath xmlns:m="http://schemas.openxmlformats.org/officeDocument/2006/math">
                    <m:acc>
                      <m:accPr>
                        <m:chr m:val="̂"/>
                        <m:ctrlPr>
                          <a:rPr lang="en-US" b="0" i="1" smtClean="0">
                            <a:solidFill>
                              <a:srgbClr val="424242"/>
                            </a:solidFill>
                            <a:effectLst/>
                            <a:latin typeface="Cambria Math" panose="02040503050406030204" pitchFamily="18" charset="0"/>
                          </a:rPr>
                        </m:ctrlPr>
                      </m:accPr>
                      <m:e>
                        <m:sSub>
                          <m:sSubPr>
                            <m:ctrlPr>
                              <a:rPr lang="en-US" b="0" i="1" smtClean="0">
                                <a:solidFill>
                                  <a:srgbClr val="424242"/>
                                </a:solidFill>
                                <a:effectLst/>
                                <a:latin typeface="Cambria Math" panose="02040503050406030204" pitchFamily="18" charset="0"/>
                              </a:rPr>
                            </m:ctrlPr>
                          </m:sSubPr>
                          <m:e>
                            <m:r>
                              <a:rPr lang="en-US" b="0" i="1" smtClean="0">
                                <a:solidFill>
                                  <a:srgbClr val="424242"/>
                                </a:solidFill>
                                <a:effectLst/>
                                <a:latin typeface="Cambria Math" panose="02040503050406030204" pitchFamily="18" charset="0"/>
                              </a:rPr>
                              <m:t>𝑦</m:t>
                            </m:r>
                          </m:e>
                          <m:sub>
                            <m:r>
                              <a:rPr lang="en-US" b="0" i="1" smtClean="0">
                                <a:solidFill>
                                  <a:srgbClr val="424242"/>
                                </a:solidFill>
                                <a:effectLst/>
                                <a:latin typeface="Cambria Math" panose="02040503050406030204" pitchFamily="18" charset="0"/>
                              </a:rPr>
                              <m:t>𝑖</m:t>
                            </m:r>
                          </m:sub>
                        </m:sSub>
                      </m:e>
                    </m:acc>
                  </m:oMath>
                </a14:m>
                <a:r>
                  <a:rPr lang="en-US" b="0" i="0" dirty="0">
                    <a:solidFill>
                      <a:srgbClr val="424242"/>
                    </a:solidFill>
                    <a:effectLst/>
                    <a:latin typeface="Roboto" panose="02000000000000000000" pitchFamily="2" charset="0"/>
                  </a:rPr>
                  <a:t>, are more widely spread.</a:t>
                </a:r>
                <a:endParaRPr lang="en-US" dirty="0"/>
              </a:p>
            </p:txBody>
          </p:sp>
        </mc:Choice>
        <mc:Fallback xmlns="">
          <p:sp>
            <p:nvSpPr>
              <p:cNvPr id="4" name="TextBox 3">
                <a:extLst>
                  <a:ext uri="{FF2B5EF4-FFF2-40B4-BE49-F238E27FC236}">
                    <a16:creationId xmlns:a16="http://schemas.microsoft.com/office/drawing/2014/main" id="{981C7A48-4501-2D1D-849F-13A253F4960C}"/>
                  </a:ext>
                </a:extLst>
              </p:cNvPr>
              <p:cNvSpPr txBox="1">
                <a:spLocks noRot="1" noChangeAspect="1" noMove="1" noResize="1" noEditPoints="1" noAdjustHandles="1" noChangeArrowheads="1" noChangeShapeType="1" noTextEdit="1"/>
              </p:cNvSpPr>
              <p:nvPr/>
            </p:nvSpPr>
            <p:spPr>
              <a:xfrm>
                <a:off x="1239298" y="3429000"/>
                <a:ext cx="2994408" cy="1477328"/>
              </a:xfrm>
              <a:prstGeom prst="rect">
                <a:avLst/>
              </a:prstGeom>
              <a:blipFill>
                <a:blip r:embed="rId2"/>
                <a:stretch>
                  <a:fillRect l="-1626" t="-2066" b="-537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1FE6B9D-5713-C410-D1B7-D25C82908BC4}"/>
              </a:ext>
            </a:extLst>
          </p:cNvPr>
          <p:cNvSpPr txBox="1"/>
          <p:nvPr/>
        </p:nvSpPr>
        <p:spPr>
          <a:xfrm>
            <a:off x="8070396" y="3314276"/>
            <a:ext cx="3436536" cy="1477328"/>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However, as model complexity increases, bias decreases. The model's predicted values are closer to the observed values for each instance.</a:t>
            </a:r>
            <a:endParaRPr lang="en-US" dirty="0"/>
          </a:p>
        </p:txBody>
      </p:sp>
      <p:sp>
        <p:nvSpPr>
          <p:cNvPr id="8" name="TextBox 7">
            <a:extLst>
              <a:ext uri="{FF2B5EF4-FFF2-40B4-BE49-F238E27FC236}">
                <a16:creationId xmlns:a16="http://schemas.microsoft.com/office/drawing/2014/main" id="{C4D347E2-C1E7-0403-7333-129B2A82EDAD}"/>
              </a:ext>
            </a:extLst>
          </p:cNvPr>
          <p:cNvSpPr txBox="1"/>
          <p:nvPr/>
        </p:nvSpPr>
        <p:spPr>
          <a:xfrm>
            <a:off x="5005649" y="4909626"/>
            <a:ext cx="2994408" cy="1200329"/>
          </a:xfrm>
          <a:prstGeom prst="rect">
            <a:avLst/>
          </a:prstGeom>
          <a:noFill/>
        </p:spPr>
        <p:txBody>
          <a:bodyPr wrap="square" rtlCol="0">
            <a:spAutoFit/>
          </a:bodyPr>
          <a:lstStyle/>
          <a:p>
            <a:r>
              <a:rPr lang="en-US" b="0" i="0" dirty="0">
                <a:solidFill>
                  <a:srgbClr val="424242"/>
                </a:solidFill>
                <a:effectLst/>
                <a:latin typeface="Roboto" panose="02000000000000000000" pitchFamily="2" charset="0"/>
              </a:rPr>
              <a:t>An optimal model minimizes MSE by balancing bias and prediction variance.</a:t>
            </a:r>
            <a:endParaRPr lang="en-US" dirty="0"/>
          </a:p>
        </p:txBody>
      </p:sp>
      <p:pic>
        <p:nvPicPr>
          <p:cNvPr id="14" name="Content Placeholder 13" descr="A diagram of a function&#10;&#10;Description automatically generated">
            <a:extLst>
              <a:ext uri="{FF2B5EF4-FFF2-40B4-BE49-F238E27FC236}">
                <a16:creationId xmlns:a16="http://schemas.microsoft.com/office/drawing/2014/main" id="{9939EBAB-419C-F864-A77D-6EC748EAC9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6232" y="1942676"/>
            <a:ext cx="3933825" cy="2743200"/>
          </a:xfrm>
        </p:spPr>
      </p:pic>
      <p:sp>
        <p:nvSpPr>
          <p:cNvPr id="3" name="Slide Number Placeholder 2">
            <a:extLst>
              <a:ext uri="{FF2B5EF4-FFF2-40B4-BE49-F238E27FC236}">
                <a16:creationId xmlns:a16="http://schemas.microsoft.com/office/drawing/2014/main" id="{7BDD0F46-5E0C-F18C-5887-F8FFF37BAD6A}"/>
              </a:ext>
            </a:extLst>
          </p:cNvPr>
          <p:cNvSpPr>
            <a:spLocks noGrp="1"/>
          </p:cNvSpPr>
          <p:nvPr>
            <p:ph type="sldNum" sz="quarter" idx="12"/>
          </p:nvPr>
        </p:nvSpPr>
        <p:spPr/>
        <p:txBody>
          <a:bodyPr/>
          <a:lstStyle/>
          <a:p>
            <a:fld id="{76A60B19-F01B-4521-99EF-BED7A89139F2}" type="slidenum">
              <a:rPr lang="en-US" smtClean="0"/>
              <a:t>57</a:t>
            </a:fld>
            <a:endParaRPr lang="en-US"/>
          </a:p>
        </p:txBody>
      </p:sp>
    </p:spTree>
    <p:extLst>
      <p:ext uri="{BB962C8B-B14F-4D97-AF65-F5344CB8AC3E}">
        <p14:creationId xmlns:p14="http://schemas.microsoft.com/office/powerpoint/2010/main" val="3943455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A97F-74F1-BEC8-EBF1-2F324828765C}"/>
              </a:ext>
            </a:extLst>
          </p:cNvPr>
          <p:cNvSpPr>
            <a:spLocks noGrp="1"/>
          </p:cNvSpPr>
          <p:nvPr>
            <p:ph type="title"/>
          </p:nvPr>
        </p:nvSpPr>
        <p:spPr/>
        <p:txBody>
          <a:bodyPr/>
          <a:lstStyle/>
          <a:p>
            <a:r>
              <a:rPr lang="en-US" dirty="0"/>
              <a:t>1. Introduction to Machine Learning</a:t>
            </a:r>
          </a:p>
        </p:txBody>
      </p:sp>
      <p:sp>
        <p:nvSpPr>
          <p:cNvPr id="3" name="Content Placeholder 2">
            <a:extLst>
              <a:ext uri="{FF2B5EF4-FFF2-40B4-BE49-F238E27FC236}">
                <a16:creationId xmlns:a16="http://schemas.microsoft.com/office/drawing/2014/main" id="{AD7EC2A1-2804-B918-42EE-76D29502E8DA}"/>
              </a:ext>
            </a:extLst>
          </p:cNvPr>
          <p:cNvSpPr>
            <a:spLocks noGrp="1"/>
          </p:cNvSpPr>
          <p:nvPr>
            <p:ph idx="1"/>
          </p:nvPr>
        </p:nvSpPr>
        <p:spPr>
          <a:xfrm>
            <a:off x="838200" y="1835673"/>
            <a:ext cx="10515600" cy="4351338"/>
          </a:xfrm>
        </p:spPr>
        <p:txBody>
          <a:bodyPr/>
          <a:lstStyle/>
          <a:p>
            <a:r>
              <a:rPr lang="en-US" dirty="0"/>
              <a:t>Introduction to ML</a:t>
            </a:r>
          </a:p>
          <a:p>
            <a:r>
              <a:rPr lang="en-US" dirty="0"/>
              <a:t>Features and model types</a:t>
            </a:r>
          </a:p>
          <a:p>
            <a:r>
              <a:rPr lang="en-US" dirty="0"/>
              <a:t>Modeling workflow in scikit-learn</a:t>
            </a:r>
          </a:p>
          <a:p>
            <a:r>
              <a:rPr lang="en-US" dirty="0"/>
              <a:t>Bias-variance tradeoff</a:t>
            </a:r>
          </a:p>
          <a:p>
            <a:r>
              <a:rPr lang="en-US" dirty="0">
                <a:solidFill>
                  <a:schemeClr val="accent4"/>
                </a:solidFill>
              </a:rPr>
              <a:t>Machine Learning Ethics</a:t>
            </a:r>
          </a:p>
        </p:txBody>
      </p:sp>
      <p:sp>
        <p:nvSpPr>
          <p:cNvPr id="4" name="Slide Number Placeholder 3">
            <a:extLst>
              <a:ext uri="{FF2B5EF4-FFF2-40B4-BE49-F238E27FC236}">
                <a16:creationId xmlns:a16="http://schemas.microsoft.com/office/drawing/2014/main" id="{4FB90387-E450-6899-4A7C-6D8DF40F4C7F}"/>
              </a:ext>
            </a:extLst>
          </p:cNvPr>
          <p:cNvSpPr>
            <a:spLocks noGrp="1"/>
          </p:cNvSpPr>
          <p:nvPr>
            <p:ph type="sldNum" sz="quarter" idx="12"/>
          </p:nvPr>
        </p:nvSpPr>
        <p:spPr/>
        <p:txBody>
          <a:bodyPr/>
          <a:lstStyle/>
          <a:p>
            <a:fld id="{76A60B19-F01B-4521-99EF-BED7A89139F2}" type="slidenum">
              <a:rPr lang="en-US" smtClean="0"/>
              <a:t>58</a:t>
            </a:fld>
            <a:endParaRPr lang="en-US"/>
          </a:p>
        </p:txBody>
      </p:sp>
    </p:spTree>
    <p:extLst>
      <p:ext uri="{BB962C8B-B14F-4D97-AF65-F5344CB8AC3E}">
        <p14:creationId xmlns:p14="http://schemas.microsoft.com/office/powerpoint/2010/main" val="31344733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1EFA-15C6-3999-F4B3-3ED0FF366413}"/>
              </a:ext>
            </a:extLst>
          </p:cNvPr>
          <p:cNvSpPr>
            <a:spLocks noGrp="1"/>
          </p:cNvSpPr>
          <p:nvPr>
            <p:ph type="title"/>
          </p:nvPr>
        </p:nvSpPr>
        <p:spPr/>
        <p:txBody>
          <a:bodyPr/>
          <a:lstStyle/>
          <a:p>
            <a:r>
              <a:rPr lang="en-US" dirty="0"/>
              <a:t>Machine Learning Ethics</a:t>
            </a:r>
          </a:p>
        </p:txBody>
      </p:sp>
      <p:sp>
        <p:nvSpPr>
          <p:cNvPr id="3" name="Content Placeholder 2">
            <a:extLst>
              <a:ext uri="{FF2B5EF4-FFF2-40B4-BE49-F238E27FC236}">
                <a16:creationId xmlns:a16="http://schemas.microsoft.com/office/drawing/2014/main" id="{B019B8CE-4A1A-81E6-D305-FBCC92E43D58}"/>
              </a:ext>
            </a:extLst>
          </p:cNvPr>
          <p:cNvSpPr>
            <a:spLocks noGrp="1"/>
          </p:cNvSpPr>
          <p:nvPr>
            <p:ph idx="1"/>
          </p:nvPr>
        </p:nvSpPr>
        <p:spPr/>
        <p:txBody>
          <a:bodyPr>
            <a:normAutofit fontScale="55000" lnSpcReduction="20000"/>
          </a:bodyPr>
          <a:lstStyle/>
          <a:p>
            <a:r>
              <a:rPr lang="en-US" b="1" dirty="0"/>
              <a:t>Accuracy</a:t>
            </a:r>
            <a:r>
              <a:rPr lang="en-US" dirty="0"/>
              <a:t>: Machine learning models should have high accuracy. But accuracy should be balanced with the risk of harm.</a:t>
            </a:r>
          </a:p>
          <a:p>
            <a:r>
              <a:rPr lang="en-US" b="1" dirty="0"/>
              <a:t>Bias</a:t>
            </a:r>
            <a:r>
              <a:rPr lang="en-US" dirty="0"/>
              <a:t>: Machine learning model outcomes should be tested for disproportionate impact. How do decisions impact people, and are certain groups disproportionately and negatively impacted?</a:t>
            </a:r>
          </a:p>
          <a:p>
            <a:r>
              <a:rPr lang="en-US" b="1" dirty="0"/>
              <a:t>Accessibility</a:t>
            </a:r>
            <a:r>
              <a:rPr lang="en-US" dirty="0"/>
              <a:t>: Access to machine learning should not be limited. Increased access is achieved through open-source software, low-cost educational resources, etc.</a:t>
            </a:r>
          </a:p>
          <a:p>
            <a:r>
              <a:rPr lang="en-US" b="1" dirty="0"/>
              <a:t>Security</a:t>
            </a:r>
            <a:r>
              <a:rPr lang="en-US" dirty="0"/>
              <a:t>: Machine learning systems should be protected against outside attacks.</a:t>
            </a:r>
          </a:p>
          <a:p>
            <a:r>
              <a:rPr lang="en-US" b="1" dirty="0"/>
              <a:t>Privacy</a:t>
            </a:r>
            <a:r>
              <a:rPr lang="en-US" dirty="0"/>
              <a:t>: Data used to train a machine learning model should protect individual rights to privacy and minimize use of personal data.</a:t>
            </a:r>
          </a:p>
          <a:p>
            <a:r>
              <a:rPr lang="en-US" b="1" dirty="0"/>
              <a:t>Transparency</a:t>
            </a:r>
            <a:r>
              <a:rPr lang="en-US" dirty="0"/>
              <a:t>: Machine learning models should be well documented, explained, and interpretable. Black box models are machine learning models that are not well documented, explainable, or interpretable. Black box models should be avoided.</a:t>
            </a:r>
          </a:p>
          <a:p>
            <a:r>
              <a:rPr lang="en-US" b="1" dirty="0"/>
              <a:t>Accountability</a:t>
            </a:r>
            <a:r>
              <a:rPr lang="en-US" dirty="0"/>
              <a:t>: Machine learning models used in applications with human impact should be held accountable. People should have opportunities to challenge the model's decision, especially if a person has been negatively impacted by that decision.</a:t>
            </a:r>
          </a:p>
          <a:p>
            <a:r>
              <a:rPr lang="en-US" b="1" dirty="0"/>
              <a:t>Human control</a:t>
            </a:r>
            <a:r>
              <a:rPr lang="en-US" dirty="0"/>
              <a:t>: Machine learning models should be under human control. Model decisions should be periodically reviewed, and models should be refined if bias is discovered.</a:t>
            </a:r>
          </a:p>
          <a:p>
            <a:r>
              <a:rPr lang="en-US" b="1" dirty="0"/>
              <a:t>Sustainability</a:t>
            </a:r>
            <a:r>
              <a:rPr lang="en-US" dirty="0"/>
              <a:t>: Machine learning often requires massive datasets and computational resources that produce environmental harm.</a:t>
            </a:r>
          </a:p>
          <a:p>
            <a:r>
              <a:rPr lang="en-US" b="1" dirty="0"/>
              <a:t>Harm avoidance</a:t>
            </a:r>
            <a:r>
              <a:rPr lang="en-US" dirty="0"/>
              <a:t>: Machine learning models may result in physical (Ex: self-driving cars), allocative (Ex: withholding resources), or representational (Ex: generating offensive text) harm. All types of harm should be tested for and avoided.</a:t>
            </a:r>
          </a:p>
        </p:txBody>
      </p:sp>
      <p:sp>
        <p:nvSpPr>
          <p:cNvPr id="4" name="Slide Number Placeholder 3">
            <a:extLst>
              <a:ext uri="{FF2B5EF4-FFF2-40B4-BE49-F238E27FC236}">
                <a16:creationId xmlns:a16="http://schemas.microsoft.com/office/drawing/2014/main" id="{5B21A8EF-74D5-2C65-31CD-7E0664810F2A}"/>
              </a:ext>
            </a:extLst>
          </p:cNvPr>
          <p:cNvSpPr>
            <a:spLocks noGrp="1"/>
          </p:cNvSpPr>
          <p:nvPr>
            <p:ph type="sldNum" sz="quarter" idx="12"/>
          </p:nvPr>
        </p:nvSpPr>
        <p:spPr/>
        <p:txBody>
          <a:bodyPr/>
          <a:lstStyle/>
          <a:p>
            <a:fld id="{76A60B19-F01B-4521-99EF-BED7A89139F2}" type="slidenum">
              <a:rPr lang="en-US" smtClean="0"/>
              <a:t>59</a:t>
            </a:fld>
            <a:endParaRPr lang="en-US"/>
          </a:p>
        </p:txBody>
      </p:sp>
    </p:spTree>
    <p:extLst>
      <p:ext uri="{BB962C8B-B14F-4D97-AF65-F5344CB8AC3E}">
        <p14:creationId xmlns:p14="http://schemas.microsoft.com/office/powerpoint/2010/main" val="272909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820B-D640-412D-8C74-172F422AE138}"/>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B0C4198B-2B2C-036D-CA4A-1DBFFB77736A}"/>
              </a:ext>
            </a:extLst>
          </p:cNvPr>
          <p:cNvSpPr>
            <a:spLocks noGrp="1"/>
          </p:cNvSpPr>
          <p:nvPr>
            <p:ph idx="1"/>
          </p:nvPr>
        </p:nvSpPr>
        <p:spPr/>
        <p:txBody>
          <a:bodyPr/>
          <a:lstStyle/>
          <a:p>
            <a:r>
              <a:rPr lang="en-US" b="1" dirty="0"/>
              <a:t>Machine learning </a:t>
            </a:r>
            <a:r>
              <a:rPr lang="en-US" dirty="0"/>
              <a:t>uses algorithms and models to make predictions and discover patterns in data. </a:t>
            </a:r>
          </a:p>
          <a:p>
            <a:pPr lvl="1"/>
            <a:r>
              <a:rPr lang="en-US" b="1" dirty="0"/>
              <a:t>A model </a:t>
            </a:r>
            <a:r>
              <a:rPr lang="en-US" dirty="0"/>
              <a:t>is a mathematical function for describing the relationship between inputs and outputs and making predictions. </a:t>
            </a:r>
          </a:p>
          <a:p>
            <a:pPr lvl="1"/>
            <a:r>
              <a:rPr lang="en-US" b="1" dirty="0"/>
              <a:t>An algorithm </a:t>
            </a:r>
            <a:r>
              <a:rPr lang="en-US" dirty="0"/>
              <a:t>is a procedure or set of decision rules used to carry out a machine learning task, such as making a prediction. Machine learning combines tools and theory from computer science, artificial intelligence, statistics, and mathematics to make predictions and apply knowledge to new data.</a:t>
            </a:r>
          </a:p>
        </p:txBody>
      </p:sp>
      <p:sp>
        <p:nvSpPr>
          <p:cNvPr id="4" name="Slide Number Placeholder 3">
            <a:extLst>
              <a:ext uri="{FF2B5EF4-FFF2-40B4-BE49-F238E27FC236}">
                <a16:creationId xmlns:a16="http://schemas.microsoft.com/office/drawing/2014/main" id="{3B79B7C7-8FCC-C20B-FAAA-D554DBFA1D12}"/>
              </a:ext>
            </a:extLst>
          </p:cNvPr>
          <p:cNvSpPr>
            <a:spLocks noGrp="1"/>
          </p:cNvSpPr>
          <p:nvPr>
            <p:ph type="sldNum" sz="quarter" idx="12"/>
          </p:nvPr>
        </p:nvSpPr>
        <p:spPr/>
        <p:txBody>
          <a:bodyPr/>
          <a:lstStyle/>
          <a:p>
            <a:fld id="{76A60B19-F01B-4521-99EF-BED7A89139F2}" type="slidenum">
              <a:rPr lang="en-US" smtClean="0"/>
              <a:t>6</a:t>
            </a:fld>
            <a:endParaRPr lang="en-US"/>
          </a:p>
        </p:txBody>
      </p:sp>
    </p:spTree>
    <p:extLst>
      <p:ext uri="{BB962C8B-B14F-4D97-AF65-F5344CB8AC3E}">
        <p14:creationId xmlns:p14="http://schemas.microsoft.com/office/powerpoint/2010/main" val="2987767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CA8B3-5208-2E97-F209-87982E4006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7931B-D01B-73B6-A289-3D14BC3B44BB}"/>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F716FE6A-5799-1221-3990-B57D977180E3}"/>
              </a:ext>
            </a:extLst>
          </p:cNvPr>
          <p:cNvSpPr>
            <a:spLocks noGrp="1"/>
          </p:cNvSpPr>
          <p:nvPr>
            <p:ph idx="1"/>
          </p:nvPr>
        </p:nvSpPr>
        <p:spPr/>
        <p:txBody>
          <a:bodyPr/>
          <a:lstStyle/>
          <a:p>
            <a:pPr marL="0" indent="0">
              <a:buNone/>
            </a:pPr>
            <a:r>
              <a:rPr lang="en-US" dirty="0"/>
              <a:t>Chapter 2: Classification models:</a:t>
            </a:r>
          </a:p>
          <a:p>
            <a:r>
              <a:rPr lang="en-US" dirty="0"/>
              <a:t>K-nearest neighbors</a:t>
            </a:r>
          </a:p>
          <a:p>
            <a:r>
              <a:rPr lang="en-US" dirty="0"/>
              <a:t>Logistic regression</a:t>
            </a:r>
          </a:p>
        </p:txBody>
      </p:sp>
      <p:sp>
        <p:nvSpPr>
          <p:cNvPr id="4" name="Slide Number Placeholder 3">
            <a:extLst>
              <a:ext uri="{FF2B5EF4-FFF2-40B4-BE49-F238E27FC236}">
                <a16:creationId xmlns:a16="http://schemas.microsoft.com/office/drawing/2014/main" id="{99785A61-99FF-29B7-FD44-D1DCDD302E90}"/>
              </a:ext>
            </a:extLst>
          </p:cNvPr>
          <p:cNvSpPr>
            <a:spLocks noGrp="1"/>
          </p:cNvSpPr>
          <p:nvPr>
            <p:ph type="sldNum" sz="quarter" idx="12"/>
          </p:nvPr>
        </p:nvSpPr>
        <p:spPr/>
        <p:txBody>
          <a:bodyPr/>
          <a:lstStyle/>
          <a:p>
            <a:fld id="{76A60B19-F01B-4521-99EF-BED7A89139F2}" type="slidenum">
              <a:rPr lang="en-US" smtClean="0"/>
              <a:t>60</a:t>
            </a:fld>
            <a:endParaRPr lang="en-US"/>
          </a:p>
        </p:txBody>
      </p:sp>
    </p:spTree>
    <p:extLst>
      <p:ext uri="{BB962C8B-B14F-4D97-AF65-F5344CB8AC3E}">
        <p14:creationId xmlns:p14="http://schemas.microsoft.com/office/powerpoint/2010/main" val="234940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1E89-844E-8F20-FEB9-5B80CAB01FF9}"/>
              </a:ext>
            </a:extLst>
          </p:cNvPr>
          <p:cNvSpPr>
            <a:spLocks noGrp="1"/>
          </p:cNvSpPr>
          <p:nvPr>
            <p:ph type="title"/>
          </p:nvPr>
        </p:nvSpPr>
        <p:spPr/>
        <p:txBody>
          <a:bodyPr/>
          <a:lstStyle/>
          <a:p>
            <a:r>
              <a:rPr lang="en-US" dirty="0"/>
              <a:t>Machine Learning</a:t>
            </a:r>
          </a:p>
        </p:txBody>
      </p:sp>
      <p:pic>
        <p:nvPicPr>
          <p:cNvPr id="5" name="Content Placeholder 4" descr="A diagram of a model&#10;&#10;Description automatically generated">
            <a:extLst>
              <a:ext uri="{FF2B5EF4-FFF2-40B4-BE49-F238E27FC236}">
                <a16:creationId xmlns:a16="http://schemas.microsoft.com/office/drawing/2014/main" id="{25A4F29F-0498-041A-A98B-CBA60E4194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2339181"/>
            <a:ext cx="5181600" cy="3324225"/>
          </a:xfrm>
        </p:spPr>
      </p:pic>
      <p:sp>
        <p:nvSpPr>
          <p:cNvPr id="3" name="Slide Number Placeholder 2">
            <a:extLst>
              <a:ext uri="{FF2B5EF4-FFF2-40B4-BE49-F238E27FC236}">
                <a16:creationId xmlns:a16="http://schemas.microsoft.com/office/drawing/2014/main" id="{5863F68F-A2C9-2383-97C1-BE9C7D5D960B}"/>
              </a:ext>
            </a:extLst>
          </p:cNvPr>
          <p:cNvSpPr>
            <a:spLocks noGrp="1"/>
          </p:cNvSpPr>
          <p:nvPr>
            <p:ph type="sldNum" sz="quarter" idx="12"/>
          </p:nvPr>
        </p:nvSpPr>
        <p:spPr/>
        <p:txBody>
          <a:bodyPr/>
          <a:lstStyle/>
          <a:p>
            <a:fld id="{76A60B19-F01B-4521-99EF-BED7A89139F2}" type="slidenum">
              <a:rPr lang="en-US" smtClean="0"/>
              <a:t>7</a:t>
            </a:fld>
            <a:endParaRPr lang="en-US"/>
          </a:p>
        </p:txBody>
      </p:sp>
    </p:spTree>
    <p:extLst>
      <p:ext uri="{BB962C8B-B14F-4D97-AF65-F5344CB8AC3E}">
        <p14:creationId xmlns:p14="http://schemas.microsoft.com/office/powerpoint/2010/main" val="179320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FE84-D5AB-0C65-B65E-AC4805BFA1F6}"/>
              </a:ext>
            </a:extLst>
          </p:cNvPr>
          <p:cNvSpPr>
            <a:spLocks noGrp="1"/>
          </p:cNvSpPr>
          <p:nvPr>
            <p:ph type="title"/>
          </p:nvPr>
        </p:nvSpPr>
        <p:spPr/>
        <p:txBody>
          <a:bodyPr/>
          <a:lstStyle/>
          <a:p>
            <a:r>
              <a:rPr lang="en-US" dirty="0" err="1"/>
              <a:t>Dataframes</a:t>
            </a:r>
            <a:endParaRPr lang="en-US" dirty="0"/>
          </a:p>
        </p:txBody>
      </p:sp>
      <p:sp>
        <p:nvSpPr>
          <p:cNvPr id="3" name="Content Placeholder 2">
            <a:extLst>
              <a:ext uri="{FF2B5EF4-FFF2-40B4-BE49-F238E27FC236}">
                <a16:creationId xmlns:a16="http://schemas.microsoft.com/office/drawing/2014/main" id="{0E0AD79A-FF1C-72EE-5D20-CB27B24C87AA}"/>
              </a:ext>
            </a:extLst>
          </p:cNvPr>
          <p:cNvSpPr>
            <a:spLocks noGrp="1"/>
          </p:cNvSpPr>
          <p:nvPr>
            <p:ph idx="1"/>
          </p:nvPr>
        </p:nvSpPr>
        <p:spPr/>
        <p:txBody>
          <a:bodyPr/>
          <a:lstStyle/>
          <a:p>
            <a:r>
              <a:rPr lang="en-US" dirty="0"/>
              <a:t>A dataset is a collection of information containing features and instances. </a:t>
            </a:r>
          </a:p>
          <a:p>
            <a:r>
              <a:rPr lang="en-US" dirty="0"/>
              <a:t>An </a:t>
            </a:r>
            <a:r>
              <a:rPr lang="en-US" b="1" dirty="0"/>
              <a:t>instance</a:t>
            </a:r>
            <a:r>
              <a:rPr lang="en-US" dirty="0"/>
              <a:t> is an individual data point or observational unit. A </a:t>
            </a:r>
            <a:r>
              <a:rPr lang="en-US" b="1" dirty="0"/>
              <a:t>feature</a:t>
            </a:r>
            <a:r>
              <a:rPr lang="en-US" dirty="0"/>
              <a:t>, or variable, is a characteristic that is measured or observed on an instance. </a:t>
            </a:r>
          </a:p>
          <a:p>
            <a:r>
              <a:rPr lang="en-US" dirty="0"/>
              <a:t>Datasets are often stored in tabular format, with instances as rows and features as columns. A dataset in tabular format is also called a </a:t>
            </a:r>
            <a:r>
              <a:rPr lang="en-US" b="1" dirty="0" err="1"/>
              <a:t>dataframe</a:t>
            </a:r>
            <a:r>
              <a:rPr lang="en-US" dirty="0"/>
              <a:t>.</a:t>
            </a:r>
          </a:p>
        </p:txBody>
      </p:sp>
      <p:sp>
        <p:nvSpPr>
          <p:cNvPr id="4" name="Slide Number Placeholder 3">
            <a:extLst>
              <a:ext uri="{FF2B5EF4-FFF2-40B4-BE49-F238E27FC236}">
                <a16:creationId xmlns:a16="http://schemas.microsoft.com/office/drawing/2014/main" id="{A4B6EF82-7890-9CDB-ABF0-C73A204E7AFE}"/>
              </a:ext>
            </a:extLst>
          </p:cNvPr>
          <p:cNvSpPr>
            <a:spLocks noGrp="1"/>
          </p:cNvSpPr>
          <p:nvPr>
            <p:ph type="sldNum" sz="quarter" idx="12"/>
          </p:nvPr>
        </p:nvSpPr>
        <p:spPr/>
        <p:txBody>
          <a:bodyPr/>
          <a:lstStyle/>
          <a:p>
            <a:fld id="{76A60B19-F01B-4521-99EF-BED7A89139F2}" type="slidenum">
              <a:rPr lang="en-US" smtClean="0"/>
              <a:t>8</a:t>
            </a:fld>
            <a:endParaRPr lang="en-US"/>
          </a:p>
        </p:txBody>
      </p:sp>
    </p:spTree>
    <p:extLst>
      <p:ext uri="{BB962C8B-B14F-4D97-AF65-F5344CB8AC3E}">
        <p14:creationId xmlns:p14="http://schemas.microsoft.com/office/powerpoint/2010/main" val="394510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BF3B-31DF-7CEE-4F48-81F65332B80E}"/>
              </a:ext>
            </a:extLst>
          </p:cNvPr>
          <p:cNvSpPr>
            <a:spLocks noGrp="1"/>
          </p:cNvSpPr>
          <p:nvPr>
            <p:ph type="title"/>
          </p:nvPr>
        </p:nvSpPr>
        <p:spPr/>
        <p:txBody>
          <a:bodyPr/>
          <a:lstStyle/>
          <a:p>
            <a:r>
              <a:rPr lang="en-US" dirty="0" err="1"/>
              <a:t>Dataframes</a:t>
            </a:r>
            <a:endParaRPr lang="en-US" dirty="0"/>
          </a:p>
        </p:txBody>
      </p:sp>
      <p:pic>
        <p:nvPicPr>
          <p:cNvPr id="5" name="Content Placeholder 4" descr="A screenshot of a computer screen&#10;&#10;Description automatically generated">
            <a:extLst>
              <a:ext uri="{FF2B5EF4-FFF2-40B4-BE49-F238E27FC236}">
                <a16:creationId xmlns:a16="http://schemas.microsoft.com/office/drawing/2014/main" id="{55330CD3-F1A8-50F2-10F6-E23677F88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867694"/>
            <a:ext cx="6858000" cy="4267200"/>
          </a:xfrm>
        </p:spPr>
      </p:pic>
      <p:sp>
        <p:nvSpPr>
          <p:cNvPr id="3" name="Slide Number Placeholder 2">
            <a:extLst>
              <a:ext uri="{FF2B5EF4-FFF2-40B4-BE49-F238E27FC236}">
                <a16:creationId xmlns:a16="http://schemas.microsoft.com/office/drawing/2014/main" id="{16B8B8FE-EFB9-ECEE-4489-2ACC7BEA26E1}"/>
              </a:ext>
            </a:extLst>
          </p:cNvPr>
          <p:cNvSpPr>
            <a:spLocks noGrp="1"/>
          </p:cNvSpPr>
          <p:nvPr>
            <p:ph type="sldNum" sz="quarter" idx="12"/>
          </p:nvPr>
        </p:nvSpPr>
        <p:spPr/>
        <p:txBody>
          <a:bodyPr/>
          <a:lstStyle/>
          <a:p>
            <a:fld id="{76A60B19-F01B-4521-99EF-BED7A89139F2}" type="slidenum">
              <a:rPr lang="en-US" smtClean="0"/>
              <a:t>9</a:t>
            </a:fld>
            <a:endParaRPr lang="en-US"/>
          </a:p>
        </p:txBody>
      </p:sp>
    </p:spTree>
    <p:extLst>
      <p:ext uri="{BB962C8B-B14F-4D97-AF65-F5344CB8AC3E}">
        <p14:creationId xmlns:p14="http://schemas.microsoft.com/office/powerpoint/2010/main" val="1388959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2317</TotalTime>
  <Words>2385</Words>
  <Application>Microsoft Office PowerPoint</Application>
  <PresentationFormat>Widescreen</PresentationFormat>
  <Paragraphs>317</Paragraphs>
  <Slides>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Aptos</vt:lpstr>
      <vt:lpstr>Aptos Display</vt:lpstr>
      <vt:lpstr>Arial</vt:lpstr>
      <vt:lpstr>Cambria Math</vt:lpstr>
      <vt:lpstr>Roboto</vt:lpstr>
      <vt:lpstr>Office Theme</vt:lpstr>
      <vt:lpstr>Machine Learning Basics</vt:lpstr>
      <vt:lpstr>Outline</vt:lpstr>
      <vt:lpstr>Overview</vt:lpstr>
      <vt:lpstr>Chapter 1: Introduction to Machine Learning </vt:lpstr>
      <vt:lpstr>Introduction to Machine Learning</vt:lpstr>
      <vt:lpstr>Machine Learning</vt:lpstr>
      <vt:lpstr>Machine Learning</vt:lpstr>
      <vt:lpstr>Dataframes</vt:lpstr>
      <vt:lpstr>Dataframes</vt:lpstr>
      <vt:lpstr>Dataframes in Python</vt:lpstr>
      <vt:lpstr>Input and Output Features</vt:lpstr>
      <vt:lpstr>Types of Machine Learning</vt:lpstr>
      <vt:lpstr>Types of Machine Learning</vt:lpstr>
      <vt:lpstr>1. Introduction to Machine Learning</vt:lpstr>
      <vt:lpstr>Feature Types</vt:lpstr>
      <vt:lpstr>Feature Types</vt:lpstr>
      <vt:lpstr>Plotting Features in Python</vt:lpstr>
      <vt:lpstr>Plotting Features in seaborn</vt:lpstr>
      <vt:lpstr>Plotting Features in seaborn</vt:lpstr>
      <vt:lpstr>Plotting Features in seaborn</vt:lpstr>
      <vt:lpstr>Classification Models</vt:lpstr>
      <vt:lpstr>Classification Models</vt:lpstr>
      <vt:lpstr>Regression Models</vt:lpstr>
      <vt:lpstr>Regression Models</vt:lpstr>
      <vt:lpstr>Unsupervised Models</vt:lpstr>
      <vt:lpstr>Clustering Models</vt:lpstr>
      <vt:lpstr>Outlier Detection</vt:lpstr>
      <vt:lpstr>Dimension Reduction</vt:lpstr>
      <vt:lpstr>Dimension Reduction</vt:lpstr>
      <vt:lpstr>1. Introduction to Machine Learning</vt:lpstr>
      <vt:lpstr>Modeling Workflow in scikit-learn</vt:lpstr>
      <vt:lpstr>Modeling Workflow in scikit-learn</vt:lpstr>
      <vt:lpstr>Modeling Workflow in scikit-learn</vt:lpstr>
      <vt:lpstr>Evaluation Metrics</vt:lpstr>
      <vt:lpstr>Evaluation Metrics</vt:lpstr>
      <vt:lpstr>1. Introduction to Machine Learning</vt:lpstr>
      <vt:lpstr>Bias-variance Tradeoff</vt:lpstr>
      <vt:lpstr>Error Variance</vt:lpstr>
      <vt:lpstr>Bias-variance Tradeoff</vt:lpstr>
      <vt:lpstr>Bias-variance Tradeoff</vt:lpstr>
      <vt:lpstr>Prediction Variance</vt:lpstr>
      <vt:lpstr>Error Variance vs. Prediction Variance</vt:lpstr>
      <vt:lpstr>Error Variance vs. Prediction Variance</vt:lpstr>
      <vt:lpstr>Error Variance vs. Prediction Variance</vt:lpstr>
      <vt:lpstr>Error Variance vs. Prediction Variance</vt:lpstr>
      <vt:lpstr>Underfitting vs. Overfitting</vt:lpstr>
      <vt:lpstr>Underfitting vs. Overfitting</vt:lpstr>
      <vt:lpstr>Underfitting vs. Overfitting</vt:lpstr>
      <vt:lpstr>Underfitting vs. Overfitting</vt:lpstr>
      <vt:lpstr>Underfitting vs. Overfitting</vt:lpstr>
      <vt:lpstr>Underfitting vs. Overfitting</vt:lpstr>
      <vt:lpstr>Underfitting vs. Overfitting</vt:lpstr>
      <vt:lpstr>Mean Squared Error (MSE)</vt:lpstr>
      <vt:lpstr>Bias-variance Tradeoff</vt:lpstr>
      <vt:lpstr>Bias-variance Tradeoff</vt:lpstr>
      <vt:lpstr>Bias-variance Tradeoff</vt:lpstr>
      <vt:lpstr>Bias-variance Tradeoff</vt:lpstr>
      <vt:lpstr>1. Introduction to Machine Learning</vt:lpstr>
      <vt:lpstr>Machine Learning Ethics</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Lwin Moe</dc:creator>
  <cp:lastModifiedBy>Lwin Moe</cp:lastModifiedBy>
  <cp:revision>3</cp:revision>
  <dcterms:created xsi:type="dcterms:W3CDTF">2024-09-15T03:48:38Z</dcterms:created>
  <dcterms:modified xsi:type="dcterms:W3CDTF">2024-10-01T12:34:25Z</dcterms:modified>
</cp:coreProperties>
</file>