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09" r:id="rId3"/>
    <p:sldId id="750" r:id="rId4"/>
    <p:sldId id="271" r:id="rId5"/>
    <p:sldId id="313" r:id="rId6"/>
    <p:sldId id="310" r:id="rId7"/>
    <p:sldId id="311" r:id="rId8"/>
    <p:sldId id="31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712" r:id="rId19"/>
    <p:sldId id="713" r:id="rId20"/>
    <p:sldId id="714" r:id="rId21"/>
    <p:sldId id="315" r:id="rId22"/>
    <p:sldId id="316" r:id="rId23"/>
    <p:sldId id="715" r:id="rId24"/>
    <p:sldId id="716" r:id="rId25"/>
    <p:sldId id="717" r:id="rId26"/>
    <p:sldId id="317" r:id="rId27"/>
    <p:sldId id="318" r:id="rId28"/>
    <p:sldId id="319" r:id="rId29"/>
    <p:sldId id="718" r:id="rId30"/>
    <p:sldId id="719" r:id="rId31"/>
    <p:sldId id="720" r:id="rId32"/>
    <p:sldId id="721" r:id="rId33"/>
    <p:sldId id="722" r:id="rId34"/>
    <p:sldId id="320" r:id="rId35"/>
    <p:sldId id="321" r:id="rId36"/>
    <p:sldId id="749" r:id="rId37"/>
    <p:sldId id="325" r:id="rId38"/>
    <p:sldId id="272" r:id="rId39"/>
    <p:sldId id="322" r:id="rId40"/>
    <p:sldId id="323" r:id="rId41"/>
    <p:sldId id="324" r:id="rId42"/>
    <p:sldId id="724" r:id="rId43"/>
    <p:sldId id="725" r:id="rId44"/>
    <p:sldId id="726" r:id="rId45"/>
    <p:sldId id="727" r:id="rId46"/>
    <p:sldId id="327" r:id="rId47"/>
    <p:sldId id="328" r:id="rId48"/>
    <p:sldId id="329" r:id="rId49"/>
    <p:sldId id="330" r:id="rId50"/>
    <p:sldId id="728" r:id="rId51"/>
    <p:sldId id="729" r:id="rId52"/>
    <p:sldId id="730" r:id="rId53"/>
    <p:sldId id="731" r:id="rId54"/>
    <p:sldId id="332" r:id="rId55"/>
    <p:sldId id="37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06733-625A-4D0B-9E5C-3C7EB185486F}" v="1" dt="2024-09-30T18:19:1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F6206733-625A-4D0B-9E5C-3C7EB185486F}"/>
    <pc:docChg chg="custSel addSld delSld modSld sldOrd">
      <pc:chgData name="Lwin Moe" userId="aa63d423-27f4-4437-9471-19c5c3fbd463" providerId="ADAL" clId="{F6206733-625A-4D0B-9E5C-3C7EB185486F}" dt="2024-10-01T13:17:24.908" v="5" actId="27636"/>
      <pc:docMkLst>
        <pc:docMk/>
      </pc:docMkLst>
      <pc:sldChg chg="modSp mod">
        <pc:chgData name="Lwin Moe" userId="aa63d423-27f4-4437-9471-19c5c3fbd463" providerId="ADAL" clId="{F6206733-625A-4D0B-9E5C-3C7EB185486F}" dt="2024-10-01T13:17:24.908" v="5" actId="27636"/>
        <pc:sldMkLst>
          <pc:docMk/>
          <pc:sldMk cId="3665189752" sldId="325"/>
        </pc:sldMkLst>
        <pc:spChg chg="mod">
          <ac:chgData name="Lwin Moe" userId="aa63d423-27f4-4437-9471-19c5c3fbd463" providerId="ADAL" clId="{F6206733-625A-4D0B-9E5C-3C7EB185486F}" dt="2024-10-01T13:17:24.908" v="5" actId="27636"/>
          <ac:spMkLst>
            <pc:docMk/>
            <pc:sldMk cId="3665189752" sldId="325"/>
            <ac:spMk id="3" creationId="{B594C02E-2525-6A81-EDAA-5AD3DA0D61E8}"/>
          </ac:spMkLst>
        </pc:spChg>
      </pc:sldChg>
      <pc:sldChg chg="add del ord">
        <pc:chgData name="Lwin Moe" userId="aa63d423-27f4-4437-9471-19c5c3fbd463" providerId="ADAL" clId="{F6206733-625A-4D0B-9E5C-3C7EB185486F}" dt="2024-09-30T18:20:07.971" v="3" actId="47"/>
        <pc:sldMkLst>
          <pc:docMk/>
          <pc:sldMk cId="2578184068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507C-A503-4796-B9DF-7CCEEDB8D62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A12E-21A7-492A-A634-7528F536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A2FB-5AF9-E53F-90F4-FC316FDB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0C38-2B4A-7B4B-45D8-86675945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ED86-2326-DB90-56E4-FAC16F8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7CD-7919-4E84-B9AF-BFDC6E70C15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8DDA-0F31-54F8-3EB2-D56E9996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AE5-08D9-63F4-B824-4312DB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265-1FB7-2038-8127-CEF805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3A16-A85D-4515-49E5-9DD27A7F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8B-8262-F24F-16C6-082242D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911-EC95-4CF1-837F-38C02DBD7D5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E463-46F1-D6AC-E99E-C2C3315C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3F34-1CBC-D4FC-5FC1-CEC0A4D6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36C6-C9FA-B909-6816-0B57A20B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EAB1-7838-60BE-88B8-510537B2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8781-9160-7124-6337-7188C9B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C677-27FD-411C-85E0-7127D52E38F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5E70-1F9E-5105-A278-0F1D9711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B7EF-12CD-9F11-6238-D2D3C71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D211-A8F2-7733-5E52-49106C1D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93E0-AD4D-F7BC-F1BF-73324719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5A81-6E7A-DF6F-8FCC-03C21D5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272F-7470-4F64-83C5-474F67F49E04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A13F-8D1C-4381-4A04-F2493E9C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4F-08EA-6852-ABCA-DD713609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64A-16DC-BC69-BD7F-90A7519F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1110-0E21-9D8D-86B6-B2774008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81FE-1697-EE4F-9660-ECD5EAB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9CF8-0CAC-4BE8-A7A2-5F5B7A72168F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872-C434-8A3A-9569-6E498D0D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549-C66F-C6FF-CA08-0751B4A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AE2-E566-11BF-C9F8-9FF0B6D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7D38-3975-F63F-FBFF-D270F6BAE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1EF1-F803-4AAC-7A97-F7623DCC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2A51-FCB5-9003-3D1E-12308EB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507D-6F21-4216-908F-148BB4D8DA45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BA14-07C7-6F96-A157-0FF2B68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E064-F729-F783-A99D-75DBD74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827-C95B-496C-9824-6C7158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1C92-2CA4-E118-31D1-AA44D91B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EEC34-33C7-8567-4068-4FE4C93A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75FD0-F1AB-67AB-5437-94B0EBCA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AABB4-8D7C-ACAE-54FD-EBAD12F1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44344-8A53-F27F-E8A6-E47B16C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1F9-7827-4D2F-BBEA-B5E01C088137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F488E-D588-0EA4-B81E-059EA0F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88CD-D18B-3214-92DC-72938A4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B49-924C-9028-5D3E-95C9607C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4B96-6BDA-EC81-37D4-7F07F62E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AA9-D41F-4CB5-9251-3C9A56DD34F4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89382-E57C-17DE-7439-73732D1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411A-2C3F-96F6-436B-450AB2F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E5C1-8867-8F50-AE6A-FAEFE68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B6C2-C925-4E13-B265-971C25C96FD4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3C368-9E95-DB7A-480C-AD618E90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B094-DE3E-C49F-322F-F101C68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551-3CD1-F9A0-43DA-019FEF2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E26-8EE2-388E-FF37-E5AD5468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8653-22AD-F709-DDEE-E388718B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3B78-DCA3-BD49-7F96-086CBA1E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DEF3-E787-4928-8E2A-4D818ED87F0E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CC57-90C2-00EB-68BC-0FEB753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7A38-A418-B9EC-3726-9882A30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70D-64EC-6D97-725B-5D07328F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76148-DD4E-E5B4-D419-9B09CA7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9E65-1ECD-D00A-80B2-ED80037C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3744-A1C7-7FAB-EFD0-CB7AF2A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5581-BE26-4289-8CB6-7C61F3B07B0F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5D74-2B45-58D0-248F-82705F62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D207-EE78-BEF2-81D8-1EB2BCE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21E8-EB15-E719-FFCA-CFA69DB1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DCF8-D1A5-21F1-9DBA-651B2F2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8FEC-26F5-9ECF-576E-CE1BB487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5D76E-3887-4F61-A1A0-17880ECE475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8170-78F7-706B-5ED2-A0ADD6B7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28A7-E8DB-BE8C-A4BA-D83DC0D0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5AEA-FDB0-E2BC-712A-ABD386583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2: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DF28-F9B8-D7C2-92A9-6FD7DB155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4486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4476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558B-CC9A-26B9-F331-9FEE1D41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AFA8729-EA8F-1DFE-2927-4A529146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595E-5CC0-D149-9641-095DFEE5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BBF-3626-BC81-4A2E-6C6D7F39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B361809-F8FD-6BBA-3BAF-B11DB5DF5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87DC-AD91-96BC-C3A9-BCB328A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0572-E563-9D73-8D17-F22BC2DA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graph of distance and distance&#10;&#10;Description automatically generated with medium confidence">
            <a:extLst>
              <a:ext uri="{FF2B5EF4-FFF2-40B4-BE49-F238E27FC236}">
                <a16:creationId xmlns:a16="http://schemas.microsoft.com/office/drawing/2014/main" id="{A88BEEB2-459D-A6C2-BC40-59B92B7FC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AFB6-F597-69CB-9F17-AF1A1B1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A3B3-FE03-6915-99A0-802CDE0E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0DF16C1-8C92-A649-106E-1DBA3EA71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E305F-E656-7FC9-D883-0CBE5494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CB33-E185-3886-0838-16705848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C2F9-7335-A127-22AD-7F959511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an appropriate k</a:t>
            </a:r>
          </a:p>
          <a:p>
            <a:r>
              <a:rPr lang="en-US" dirty="0"/>
              <a:t>Distance measure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6606C-5C9A-2BCE-BE7D-D9DEB8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37FB-2D47-5F24-77A4-5F309A26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C6CB27B-CCD2-BB20-2E4F-07AAA0F4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48CB2-DCA7-E1B8-463A-751F9FC0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2A3-D249-C503-8198-0197AB76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A6F8BC0C-0D2E-B93E-C645-A33625F29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562B-A5C3-CC66-B87A-8EF5856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915-7494-B9B7-05FC-8E82650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C57945A7-A20A-5F55-A4AC-E9590547B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E293-C409-FB1E-4F50-C687CB8E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D991-AB2A-5142-8A09-F7A371EB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79DBA82-A975-E9FC-6113-8367DE6EA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64857-F660-0117-678B-28404FC3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31A7-3271-D0E0-67B9-B5243E7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4F2AA91-9068-3B8D-DE17-90B875BB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FC60-B178-5474-0EAE-59648867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EFB2-0AFE-C52E-5474-C4D914CA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1BAC-161D-69F8-1EFA-DD0A20BE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163B0-4E0C-031F-A28E-E2F5A44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3CDB-D674-26A3-4277-16E27ABF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E640244-F610-4F75-AF55-69E21C0F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85A9E-151C-55EE-458D-26D3630B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8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3800-668B-D5E5-FAE7-1062198F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6402-D9F0-D83C-17DB-16818FCD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hyperparameter</a:t>
            </a:r>
            <a:r>
              <a:rPr lang="en-US" dirty="0"/>
              <a:t> is a user-defined setting in a machine learning model that is not estimated during model fitting. </a:t>
            </a:r>
          </a:p>
          <a:p>
            <a:r>
              <a:rPr lang="en-US" dirty="0"/>
              <a:t>Changing the values of a hyperparameter affects the model's performance and predictions. </a:t>
            </a:r>
          </a:p>
          <a:p>
            <a:r>
              <a:rPr lang="en-US" dirty="0"/>
              <a:t>k-nearest neighbors is sensitive to two hyperparameters: the value of </a:t>
            </a:r>
            <a:r>
              <a:rPr lang="en-US" b="1" i="1" dirty="0"/>
              <a:t>k</a:t>
            </a:r>
            <a:r>
              <a:rPr lang="en-US" dirty="0"/>
              <a:t> and the distance measure. </a:t>
            </a:r>
          </a:p>
          <a:p>
            <a:r>
              <a:rPr lang="en-US" dirty="0"/>
              <a:t>Models with different values of </a:t>
            </a:r>
            <a:r>
              <a:rPr lang="en-US" b="1" i="1" dirty="0"/>
              <a:t>k</a:t>
            </a:r>
            <a:r>
              <a:rPr lang="en-US" dirty="0"/>
              <a:t> may result in different predictions.</a:t>
            </a:r>
          </a:p>
          <a:p>
            <a:r>
              <a:rPr lang="en-US" dirty="0"/>
              <a:t>Setting </a:t>
            </a:r>
            <a:r>
              <a:rPr lang="en-US" b="1" i="1" dirty="0"/>
              <a:t>k</a:t>
            </a:r>
            <a:r>
              <a:rPr lang="en-US" dirty="0"/>
              <a:t> too small results in predictions that are based on only a few instances and thus highly variable. </a:t>
            </a:r>
          </a:p>
          <a:p>
            <a:r>
              <a:rPr lang="en-US" dirty="0"/>
              <a:t>But setting </a:t>
            </a:r>
            <a:r>
              <a:rPr lang="en-US" b="1" i="1" dirty="0"/>
              <a:t>k</a:t>
            </a:r>
            <a:r>
              <a:rPr lang="en-US" dirty="0"/>
              <a:t> too large often leads to models that are underfit. </a:t>
            </a:r>
          </a:p>
          <a:p>
            <a:r>
              <a:rPr lang="en-US" dirty="0"/>
              <a:t>In practice, </a:t>
            </a:r>
            <a:r>
              <a:rPr lang="en-US" b="1" i="1" dirty="0"/>
              <a:t>k</a:t>
            </a:r>
            <a:r>
              <a:rPr lang="en-US" dirty="0"/>
              <a:t> is usually set between 3 and 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A2DE9-77AE-D7EE-E2A3-6A0ACB08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70D8-39EE-25C9-D02C-57BF2E2D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792A-0E30-D962-5E66-B0E431A1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boundaries represent the dividing line between predicting one class vs. another class.</a:t>
            </a:r>
          </a:p>
          <a:p>
            <a:r>
              <a:rPr lang="en-US" dirty="0"/>
              <a:t>Decision boundaries may be visualized using a scatter plot for one or two input features, or multiple scatter plots when the number of input features </a:t>
            </a:r>
            <a:r>
              <a:rPr lang="en-US" i="1" dirty="0"/>
              <a:t>p &gt; 2</a:t>
            </a:r>
            <a:r>
              <a:rPr lang="en-US" dirty="0"/>
              <a:t>.</a:t>
            </a:r>
          </a:p>
          <a:p>
            <a:r>
              <a:rPr lang="en-US" dirty="0"/>
              <a:t>Examining a decision boundary plot helps researchers understand the predictions of a machine learning model and identify a model's strengths and weaknesses.</a:t>
            </a:r>
          </a:p>
          <a:p>
            <a:r>
              <a:rPr lang="en-US" dirty="0"/>
              <a:t>Decision boundary plots are also useful tools for comparing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3A0A5-7838-D57F-7406-27B4C87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724A-A01B-A69D-0921-C2B7CE3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708D415-B867-5781-80F9-A7D9DE04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0" y="1825625"/>
            <a:ext cx="591781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77D2-9379-6B5C-89F1-EBD5DAE9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4DC6-5B60-6CA9-989B-AE173C03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93CB302-4B66-2387-3D28-A3200D33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0" y="1825625"/>
            <a:ext cx="591781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CC10D-5CFB-7E9C-D069-B5E870E7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C208-927F-672A-EE7D-9D212F3B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6E96F89-55CA-6021-C1A6-63AA7A87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0" y="1825625"/>
            <a:ext cx="591781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F551-8958-DF8C-6E3D-AFC80198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F61F-7DE9-6FF8-6D63-3AAB4DCD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5" name="Content Placeholder 4" descr="A collage of graphs&#10;&#10;Description automatically generated">
            <a:extLst>
              <a:ext uri="{FF2B5EF4-FFF2-40B4-BE49-F238E27FC236}">
                <a16:creationId xmlns:a16="http://schemas.microsoft.com/office/drawing/2014/main" id="{CEBA104E-56DE-9EF7-544C-3E69645B4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22" y="1825625"/>
            <a:ext cx="56977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5DAC7-42CC-DBD3-D4C4-4C0ED876790D}"/>
              </a:ext>
            </a:extLst>
          </p:cNvPr>
          <p:cNvSpPr txBox="1"/>
          <p:nvPr/>
        </p:nvSpPr>
        <p:spPr>
          <a:xfrm>
            <a:off x="994787" y="1825625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20, k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C6E0-702C-A98A-7260-2C42C2FC3B18}"/>
              </a:ext>
            </a:extLst>
          </p:cNvPr>
          <p:cNvSpPr txBox="1"/>
          <p:nvPr/>
        </p:nvSpPr>
        <p:spPr>
          <a:xfrm>
            <a:off x="994787" y="4001294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20, k =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A993C-0FD7-37ED-2FEE-72DEB46A2AAE}"/>
              </a:ext>
            </a:extLst>
          </p:cNvPr>
          <p:cNvSpPr txBox="1"/>
          <p:nvPr/>
        </p:nvSpPr>
        <p:spPr>
          <a:xfrm>
            <a:off x="9378462" y="1825625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50, k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BB789-4B2F-E95F-73DD-D560CAED0289}"/>
              </a:ext>
            </a:extLst>
          </p:cNvPr>
          <p:cNvSpPr txBox="1"/>
          <p:nvPr/>
        </p:nvSpPr>
        <p:spPr>
          <a:xfrm>
            <a:off x="9378462" y="4001294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50, k = 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8EA02-73DC-353D-C06F-873586BC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52A9-40FC-BB13-F456-F527BF1CF070}"/>
              </a:ext>
            </a:extLst>
          </p:cNvPr>
          <p:cNvSpPr txBox="1"/>
          <p:nvPr/>
        </p:nvSpPr>
        <p:spPr>
          <a:xfrm>
            <a:off x="1075174" y="1357609"/>
            <a:ext cx="1027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The number of instances </a:t>
            </a:r>
            <a:r>
              <a:rPr lang="en-US" b="1" i="1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 and the number of classes </a:t>
            </a:r>
            <a:r>
              <a:rPr lang="en-US" b="1" i="1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 should be considered when selecting </a:t>
            </a:r>
            <a:r>
              <a:rPr lang="en-US" b="1" i="1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k</a:t>
            </a:r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43F-710D-0C87-2259-F19ACC79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68C1-1A72-04AE-A411-BB595982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classifies instances based on the classes of the </a:t>
            </a:r>
            <a:r>
              <a:rPr lang="en-US" b="1" i="1" dirty="0"/>
              <a:t>k</a:t>
            </a:r>
            <a:r>
              <a:rPr lang="en-US" dirty="0"/>
              <a:t> closest instances. But, </a:t>
            </a:r>
            <a:r>
              <a:rPr lang="en-US" dirty="0">
                <a:solidFill>
                  <a:schemeClr val="accent4"/>
                </a:solidFill>
              </a:rPr>
              <a:t>depending on how the distance between instances is defined, the nearest neighbors may change</a:t>
            </a:r>
            <a:r>
              <a:rPr lang="en-US" dirty="0"/>
              <a:t>.</a:t>
            </a:r>
          </a:p>
          <a:p>
            <a:r>
              <a:rPr lang="en-US" dirty="0"/>
              <a:t>Three common distance measures for KNN classification:</a:t>
            </a:r>
          </a:p>
          <a:p>
            <a:pPr lvl="1"/>
            <a:r>
              <a:rPr lang="en-US" dirty="0"/>
              <a:t>Euclidean distance</a:t>
            </a:r>
          </a:p>
          <a:p>
            <a:pPr lvl="1"/>
            <a:r>
              <a:rPr lang="en-US" dirty="0"/>
              <a:t>Manhattan distance</a:t>
            </a:r>
          </a:p>
          <a:p>
            <a:pPr lvl="1"/>
            <a:r>
              <a:rPr lang="en-US" dirty="0" err="1"/>
              <a:t>Minkowski</a:t>
            </a:r>
            <a:r>
              <a:rPr lang="en-US" dirty="0"/>
              <a:t> </a:t>
            </a:r>
            <a:r>
              <a:rPr lang="en-US" dirty="0" err="1"/>
              <a:t>dstance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9BEE9-7596-F202-65C3-52E8860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1E1B-D90D-6770-8BD3-5C680C3A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pic>
        <p:nvPicPr>
          <p:cNvPr id="5" name="Content Placeholder 4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F2DE407-3E66-72E5-7C8E-4BD6D3D8C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690688"/>
            <a:ext cx="8096250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5F641-998E-2E19-2801-7CCC9E556189}"/>
              </a:ext>
            </a:extLst>
          </p:cNvPr>
          <p:cNvSpPr txBox="1"/>
          <p:nvPr/>
        </p:nvSpPr>
        <p:spPr>
          <a:xfrm>
            <a:off x="2182167" y="4983983"/>
            <a:ext cx="782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Euclidean distance is equivalent to </a:t>
            </a:r>
            <a:r>
              <a:rPr lang="en-US" dirty="0" err="1"/>
              <a:t>Minkowski</a:t>
            </a:r>
            <a:r>
              <a:rPr lang="en-US" dirty="0"/>
              <a:t> distance with </a:t>
            </a:r>
            <a:r>
              <a:rPr lang="en-US" b="1" dirty="0">
                <a:solidFill>
                  <a:srgbClr val="FF0000"/>
                </a:solidFill>
              </a:rPr>
              <a:t>m = 2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Manhattan distance is equivalent to </a:t>
            </a:r>
            <a:r>
              <a:rPr lang="en-US" dirty="0" err="1"/>
              <a:t>Minkowski</a:t>
            </a:r>
            <a:r>
              <a:rPr lang="en-US" dirty="0"/>
              <a:t> distance with </a:t>
            </a:r>
            <a:r>
              <a:rPr lang="en-US" b="1" dirty="0">
                <a:solidFill>
                  <a:srgbClr val="FF0000"/>
                </a:solidFill>
              </a:rPr>
              <a:t>m = 1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Different situations may call for different distance measures.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63E28-B8E8-3B75-574E-5000B5EC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95A9-A58A-A77E-F5F0-CE05E12A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pic>
        <p:nvPicPr>
          <p:cNvPr id="6" name="Content Placeholder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7F6D59C9-168E-5B11-80AB-31B55705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2D81E-30F4-1477-240D-566939A1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71AD-1315-B82E-0963-CAF343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B712-ED3E-91AC-A603-D0C17B66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15014-092D-B438-8E8B-83FA14B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846B-0613-50F7-44C7-35341E1A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pic>
        <p:nvPicPr>
          <p:cNvPr id="6" name="Content Placeholder 5" descr="A graph of a line with a red line&#10;&#10;Description automatically generated">
            <a:extLst>
              <a:ext uri="{FF2B5EF4-FFF2-40B4-BE49-F238E27FC236}">
                <a16:creationId xmlns:a16="http://schemas.microsoft.com/office/drawing/2014/main" id="{E1C71F17-67A2-ED2F-8DA3-5A9BA88A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6AE9-AF12-2725-4759-4099541F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74A5-E234-068D-6AC6-A1B7EEC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pic>
        <p:nvPicPr>
          <p:cNvPr id="6" name="Content Placeholder 5" descr="A diagram of a triangle with a red line and a blue line&#10;&#10;Description automatically generated">
            <a:extLst>
              <a:ext uri="{FF2B5EF4-FFF2-40B4-BE49-F238E27FC236}">
                <a16:creationId xmlns:a16="http://schemas.microsoft.com/office/drawing/2014/main" id="{AB261657-B960-762D-2E1B-33565B86B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13C0E-8E17-5B45-0F13-64B8F9F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0CEB-AB5E-7E4A-5572-6F30D145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11CD-AFFB-96F6-4053-36EBCAA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32</a:t>
            </a:fld>
            <a:endParaRPr lang="en-US"/>
          </a:p>
        </p:txBody>
      </p:sp>
      <p:pic>
        <p:nvPicPr>
          <p:cNvPr id="10" name="Content Placeholder 9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6313591C-1C73-4D3A-AB66-81D5AB6DB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</p:spTree>
    <p:extLst>
      <p:ext uri="{BB962C8B-B14F-4D97-AF65-F5344CB8AC3E}">
        <p14:creationId xmlns:p14="http://schemas.microsoft.com/office/powerpoint/2010/main" val="139068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65F5-3A4D-8B71-46E0-BEE25081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5A07-B65B-C95F-161F-091008D5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33</a:t>
            </a:fld>
            <a:endParaRPr lang="en-US"/>
          </a:p>
        </p:txBody>
      </p:sp>
      <p:pic>
        <p:nvPicPr>
          <p:cNvPr id="10" name="Content Placeholder 9" descr="A screenshot of a math graph&#10;&#10;Description automatically generated">
            <a:extLst>
              <a:ext uri="{FF2B5EF4-FFF2-40B4-BE49-F238E27FC236}">
                <a16:creationId xmlns:a16="http://schemas.microsoft.com/office/drawing/2014/main" id="{5B9D00D5-6D1D-2E1B-C989-9A3BF1DD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</p:spTree>
    <p:extLst>
      <p:ext uri="{BB962C8B-B14F-4D97-AF65-F5344CB8AC3E}">
        <p14:creationId xmlns:p14="http://schemas.microsoft.com/office/powerpoint/2010/main" val="307903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49CC-BFAB-0D27-F9C1-CCBF45E9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03F5-8A69-05E8-9EA3-FEA65E08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 flexible classification model that can predict to any number of classes</a:t>
            </a:r>
          </a:p>
          <a:p>
            <a:r>
              <a:rPr lang="en-US" dirty="0">
                <a:solidFill>
                  <a:srgbClr val="37474F"/>
                </a:solidFill>
                <a:latin typeface="Roboto" panose="02000000000000000000" pitchFamily="2" charset="0"/>
              </a:rPr>
              <a:t>Limitations:</a:t>
            </a:r>
          </a:p>
          <a:p>
            <a:pPr lvl="1"/>
            <a:r>
              <a:rPr lang="en-US" dirty="0"/>
              <a:t>Distance-based algorithms make predictions based only on the most similar instances, and </a:t>
            </a:r>
            <a:r>
              <a:rPr lang="en-US" dirty="0">
                <a:highlight>
                  <a:srgbClr val="FFFF00"/>
                </a:highlight>
              </a:rPr>
              <a:t>do not consider relationships </a:t>
            </a:r>
            <a:r>
              <a:rPr lang="en-US" dirty="0"/>
              <a:t>between input and output features. </a:t>
            </a:r>
          </a:p>
          <a:p>
            <a:pPr lvl="2"/>
            <a:r>
              <a:rPr lang="en-US" dirty="0"/>
              <a:t>Since k-nearest neighbors only uses the input features to identify the nearest instances, k-nearest neighbors should not be used to describe relationships between input and output features.</a:t>
            </a:r>
          </a:p>
          <a:p>
            <a:pPr lvl="1"/>
            <a:r>
              <a:rPr lang="en-US" dirty="0"/>
              <a:t>Distance-based algorithms like k-nearest neighbors are </a:t>
            </a:r>
            <a:r>
              <a:rPr lang="en-US" dirty="0">
                <a:highlight>
                  <a:srgbClr val="FFFF00"/>
                </a:highlight>
              </a:rPr>
              <a:t>sensitive to the unit and magnitude of measurement for each feature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Ex: The distance value between the body mass of two penguins depends on </a:t>
            </a:r>
            <a:r>
              <a:rPr lang="en-US" dirty="0">
                <a:highlight>
                  <a:srgbClr val="FFFF00"/>
                </a:highlight>
              </a:rPr>
              <a:t>whether body mass is measured in grams or kilograms</a:t>
            </a:r>
            <a:r>
              <a:rPr lang="en-US" dirty="0"/>
              <a:t>. Input features in distance-based algorithms should be </a:t>
            </a:r>
            <a:r>
              <a:rPr lang="en-US" b="1" dirty="0">
                <a:solidFill>
                  <a:schemeClr val="accent4"/>
                </a:solidFill>
              </a:rPr>
              <a:t>standardized</a:t>
            </a:r>
            <a:r>
              <a:rPr lang="en-US" dirty="0"/>
              <a:t> before fitting 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5FDB-56F1-2801-B1B6-8493A492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2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9CED-03C2-41D3-7A61-0293D6E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DAE93-70C6-5DAE-43A9-8A166BCB8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Standardized features are scaled to have a mean of 0 and a standard deviation of 1. </a:t>
                </a:r>
              </a:p>
              <a:p>
                <a:r>
                  <a:rPr lang="en-US" dirty="0"/>
                  <a:t>A feature is standardized by subtracting the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, and dividing by the standard deviation,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Standardized values are also referred to as </a:t>
                </a:r>
                <a:r>
                  <a:rPr lang="en-US" b="1" dirty="0"/>
                  <a:t>z-scores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DAE93-70C6-5DAE-43A9-8A166BCB8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243C7-96B2-9116-473E-DFE8A252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B3B421-83E9-31F7-5E40-D6F10D4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5C0F08-F6DB-D37A-53E6-FCF6C4E1D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7E61-5E09-8C79-FE34-AB60170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9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43E8-D89B-0131-6979-1E9EE21C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4C02E-2525-6A81-EDAA-5AD3DA0D6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Some machine learning models make predictions based on a mathematical representation of the relationship between input and output features. </a:t>
                </a:r>
              </a:p>
              <a:p>
                <a:endParaRPr lang="en-US" dirty="0">
                  <a:solidFill>
                    <a:srgbClr val="37474F"/>
                  </a:solidFill>
                  <a:latin typeface="Roboto" panose="02000000000000000000" pitchFamily="2" charset="0"/>
                </a:endParaRPr>
              </a:p>
              <a:p>
                <a:r>
                  <a:rPr lang="en-US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Ex: Simple linear regression predicts an output feature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 as a linear function of a single input feature,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0" dirty="0">
                  <a:solidFill>
                    <a:srgbClr val="37474F"/>
                  </a:solidFill>
                  <a:effectLst/>
                  <a:latin typeface="Roboto" panose="02000000000000000000" pitchFamily="2" charset="0"/>
                </a:endParaRPr>
              </a:p>
              <a:p>
                <a:endParaRPr lang="en-US" b="0" i="0" dirty="0">
                  <a:solidFill>
                    <a:srgbClr val="37474F"/>
                  </a:solidFill>
                  <a:effectLst/>
                  <a:latin typeface="Roboto" panose="02000000000000000000" pitchFamily="2" charset="0"/>
                </a:endParaRPr>
              </a:p>
              <a:p>
                <a:r>
                  <a:rPr lang="en-US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Mathematical models can be used to describe or interpret the relationship between input and output features. But not all models are suitable for all situations.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4C02E-2525-6A81-EDAA-5AD3DA0D6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CF92-0903-1272-520D-7F69FC5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9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A3C9-223E-D0B6-AAA0-34A298F6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5AB7-8FDD-9A3B-0CF4-2D372B85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models use a linear function of the input features to predict an output feature's value. For Adelie penguins, a linear relationship exists between bill length and bill depth.</a:t>
            </a:r>
          </a:p>
        </p:txBody>
      </p:sp>
      <p:pic>
        <p:nvPicPr>
          <p:cNvPr id="5" name="Picture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DFA89E0C-4CC0-509A-0F2A-11EA2E9A5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23" y="3117188"/>
            <a:ext cx="3190875" cy="2914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E7702-0099-F79B-C6FF-21E470B3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8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7DE-032C-8526-D260-3E520B56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pic>
        <p:nvPicPr>
          <p:cNvPr id="5" name="Content Placeholder 4" descr="A graph of a number of numbers and a red line&#10;&#10;Description automatically generated">
            <a:extLst>
              <a:ext uri="{FF2B5EF4-FFF2-40B4-BE49-F238E27FC236}">
                <a16:creationId xmlns:a16="http://schemas.microsoft.com/office/drawing/2014/main" id="{05B61E01-F1F7-A844-CCA6-D60FD6232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043906"/>
            <a:ext cx="6524625" cy="39147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59017-1515-EBFD-C9DE-99697E43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D46A-F815-A377-D2FB-BCCFE653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2F36-6480-D713-6697-BFA4B55E3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k-nearest neighbors (KNN) </a:t>
                </a:r>
                <a:r>
                  <a:rPr lang="en-US" dirty="0"/>
                  <a:t>is a supervised classification algorithm that </a:t>
                </a:r>
                <a:r>
                  <a:rPr lang="en-US" dirty="0">
                    <a:solidFill>
                      <a:schemeClr val="accent4"/>
                    </a:solidFill>
                  </a:rPr>
                  <a:t>predicts the class of an output feature based on the class of other instances with the most similar, or "nearest," input features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instances, or neighbors, are identified using some distance measure, and </a:t>
                </a:r>
              </a:p>
              <a:p>
                <a:pPr lvl="1"/>
                <a:r>
                  <a:rPr lang="en-US" dirty="0"/>
                  <a:t>the classes of each neighbor's output feature are identified. </a:t>
                </a:r>
              </a:p>
              <a:p>
                <a:pPr lvl="1"/>
                <a:r>
                  <a:rPr lang="en-US" dirty="0"/>
                  <a:t>The most frequently occurring class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closest instances becomes the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2F36-6480-D713-6697-BFA4B55E3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AA95-738C-4FAA-A9D9-7E817AFF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3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7919-E4BC-AC29-7264-5794A5A5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25F86F19-10C0-82FB-B728-626071896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1765955"/>
            <a:ext cx="3362325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55FD0-5C49-558C-CC84-1415CB664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92" y="4552017"/>
            <a:ext cx="6991350" cy="676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2F0A3-E9A3-9D1E-26A5-35A92EEB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8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97C5-969F-1CCA-65BD-9A27BA9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5E6346F8-F837-4810-9833-F49FAC14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1900237"/>
            <a:ext cx="3076575" cy="3057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4E4A9-5439-D887-A591-9D3611163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6" y="5167311"/>
            <a:ext cx="6991350" cy="676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97201-7E91-C947-7EBA-9F1BE42A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E96F-B366-8DBE-66AB-2457A6F2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06FA3679-5BE3-A50A-4024-30A4A63D8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91E0A-8159-82E8-B8DC-5CB62C5B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BB44-0FEC-0EA8-03BA-D04EB924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5B2A6-B448-CBB6-AC95-81BD15E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43</a:t>
            </a:fld>
            <a:endParaRPr lang="en-US"/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27746CCD-DE97-6BF2-F0D8-2355F6E9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</p:spTree>
    <p:extLst>
      <p:ext uri="{BB962C8B-B14F-4D97-AF65-F5344CB8AC3E}">
        <p14:creationId xmlns:p14="http://schemas.microsoft.com/office/powerpoint/2010/main" val="338728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8D0-1BA3-ACE2-A685-524EE513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78D40C30-AA1F-5FE4-3845-7BDBAD21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B928-A781-C7B4-732B-0A14FD04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9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2A5E-5E92-6FBC-9C30-E7A90E7C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D82D-BFF9-0019-D857-1597B737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45</a:t>
            </a:fld>
            <a:endParaRPr lang="en-US"/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5E962A54-921A-8721-C146-A9D4348F2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</p:spTree>
    <p:extLst>
      <p:ext uri="{BB962C8B-B14F-4D97-AF65-F5344CB8AC3E}">
        <p14:creationId xmlns:p14="http://schemas.microsoft.com/office/powerpoint/2010/main" val="3347598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8B37-E65F-A0CC-7672-D6D0E9DE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DBC9D-853A-868C-774E-BB37D850D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strategy for improving model-based algorithms is to apply a transformation to an input feature or output feature.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is the natural-log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Log-odds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 the probability that the output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log-odds is the natural log of the ratio of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DBC9D-853A-868C-774E-BB37D850D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42D38-1047-B42A-08A5-FD201305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A434-564C-6191-5B4F-D720200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B5A49-A49E-B056-527A-DB7F76B73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577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Logistic regression is a </a:t>
                </a:r>
                <a:r>
                  <a:rPr lang="en-US" dirty="0">
                    <a:solidFill>
                      <a:schemeClr val="accent4"/>
                    </a:solidFill>
                  </a:rPr>
                  <a:t>binary classification model which uses a linear function to predict the log-odds of a given outcome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For a single input feature, the logistic regression model in terms of the log-odds is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Rearranging the equation gives the formula: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from logistic regression do not correspond to the actual classes. Instead,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probability that a new instance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B5A49-A49E-B056-527A-DB7F76B73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5770"/>
                <a:ext cx="10515600" cy="4351338"/>
              </a:xfrm>
              <a:blipFill>
                <a:blip r:embed="rId2"/>
                <a:stretch>
                  <a:fillRect l="-1043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CD2D-C8AE-27AF-A160-EC9E3ECD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6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F82F-91A2-AA09-BDD7-4442635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 descr="A diagram of a graph&#10;&#10;Description automatically generated">
            <a:extLst>
              <a:ext uri="{FF2B5EF4-FFF2-40B4-BE49-F238E27FC236}">
                <a16:creationId xmlns:a16="http://schemas.microsoft.com/office/drawing/2014/main" id="{B1B026BC-0564-BFF5-729E-0D537B2F8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043906"/>
            <a:ext cx="6515100" cy="39147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BD311-E0E8-0E8F-77CC-3178CDB8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7EC3-439E-5CDD-AE79-556B6C4B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Features in Logistic Regression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8CCC5A08-51CE-42E2-8030-E1287DE8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2658269"/>
            <a:ext cx="9363075" cy="26860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263F0-3AE2-2D8F-98DE-AB89DDF7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654F-AAA1-5035-4D89-625E25CB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83101031-8178-935E-6A9C-514CD6DBE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D4143-55D8-CBFA-D738-5AA9C9D5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6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68E-1272-78E6-796A-E3CEAF0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B10A2610-7CBA-654B-118F-52C003BB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7ACE-8491-84F7-FCA8-CB762859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4F54-C75B-1B99-EEF6-F475ACF8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02540F46-FDFB-92F5-0377-E0D604DCF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C872-DFFF-70A5-6C5B-F58DBB86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03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6DA8-9AAB-E751-4229-D8C7AE21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2F82CFB8-9C38-B232-369D-3056F9D9F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8616-AB3D-0C99-BE93-21C2FEAB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0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00BF-0CD5-D432-FB68-BF8AB79D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AC4CCE-BD5E-5531-BBD1-7823485DA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1468-08BA-BD1F-B64A-C4C4BBFA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8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72AC-32DE-FEE3-BFDF-EE4221D2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03A8-0089-CB32-CD86-68A1F726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binary classification model and only predicts between two classes. </a:t>
            </a:r>
          </a:p>
          <a:p>
            <a:r>
              <a:rPr lang="en-US" dirty="0"/>
              <a:t>When more than two classes exist, separate logistic regression models must be used with each class or classes must be combined.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5EC0-DD55-7FF9-6B53-C39C6FDC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7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3: Regression Models</a:t>
            </a:r>
          </a:p>
          <a:p>
            <a:r>
              <a:rPr lang="en-US" dirty="0"/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E8EF-E9B3-F757-24FB-C7F93518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diagram of a penguin&#10;&#10;Description automatically generated">
            <a:extLst>
              <a:ext uri="{FF2B5EF4-FFF2-40B4-BE49-F238E27FC236}">
                <a16:creationId xmlns:a16="http://schemas.microsoft.com/office/drawing/2014/main" id="{D772D1DA-F64A-4664-C9F6-B5D67A135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2C3F-2D30-7B0F-1131-096A5DDE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4EB9-438A-01D5-D6C8-98E82981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diagram of a penguin&#10;&#10;Description automatically generated">
            <a:extLst>
              <a:ext uri="{FF2B5EF4-FFF2-40B4-BE49-F238E27FC236}">
                <a16:creationId xmlns:a16="http://schemas.microsoft.com/office/drawing/2014/main" id="{2D7CF827-4458-60EF-1B35-44FDF4FDD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CD1E5-6CBD-7862-0717-9DB1C11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712-DBC7-063E-2357-02B5CE97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graph of penguins with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6F3C0CFC-8288-91AE-450F-3EF4E602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2E36B-608E-A470-D294-D384D65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975C-D6E3-1713-0194-CC2D35F1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graph of numbers and points&#10;&#10;Description automatically generated">
            <a:extLst>
              <a:ext uri="{FF2B5EF4-FFF2-40B4-BE49-F238E27FC236}">
                <a16:creationId xmlns:a16="http://schemas.microsoft.com/office/drawing/2014/main" id="{2C07194F-F416-A35F-3AC8-2F9E0AE7C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153444"/>
            <a:ext cx="6734175" cy="3695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6C27-CD13-9924-9282-16E1BE5C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1152</Words>
  <Application>Microsoft Office PowerPoint</Application>
  <PresentationFormat>Widescreen</PresentationFormat>
  <Paragraphs>180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Aptos</vt:lpstr>
      <vt:lpstr>Aptos Display</vt:lpstr>
      <vt:lpstr>Arial</vt:lpstr>
      <vt:lpstr>Cambria Math</vt:lpstr>
      <vt:lpstr>Roboto</vt:lpstr>
      <vt:lpstr>Office Theme</vt:lpstr>
      <vt:lpstr>Chapter 2: Classification Models</vt:lpstr>
      <vt:lpstr>Classification Models</vt:lpstr>
      <vt:lpstr>K-Nearest Neighbors</vt:lpstr>
      <vt:lpstr>K-nearest Neighbors</vt:lpstr>
      <vt:lpstr>Classifying penguins based on bill length</vt:lpstr>
      <vt:lpstr>Classifying penguins based on bill length</vt:lpstr>
      <vt:lpstr>Classifying penguins based on bill length</vt:lpstr>
      <vt:lpstr>Classifying penguins based on bill length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Two things to consider</vt:lpstr>
      <vt:lpstr>Effect of k on k-nearest neighbors classification</vt:lpstr>
      <vt:lpstr>Effect of k on k-nearest neighbors classification</vt:lpstr>
      <vt:lpstr>Effect of k on k-nearest neighbors classification</vt:lpstr>
      <vt:lpstr>Effect of k on k-nearest neighbors classification</vt:lpstr>
      <vt:lpstr>Effect of k on k-nearest neighbors classification</vt:lpstr>
      <vt:lpstr>Effect of k on k-nearest neighbors classification</vt:lpstr>
      <vt:lpstr>Selecting an appropriate k</vt:lpstr>
      <vt:lpstr>Decision Boundaries</vt:lpstr>
      <vt:lpstr>Decision Boundary Plot</vt:lpstr>
      <vt:lpstr>Decision Boundary Plot</vt:lpstr>
      <vt:lpstr>Decision Boundary Plot</vt:lpstr>
      <vt:lpstr>Decision Boundary Plot</vt:lpstr>
      <vt:lpstr>Distance measures</vt:lpstr>
      <vt:lpstr>Distance measures</vt:lpstr>
      <vt:lpstr>Calculating distance measures</vt:lpstr>
      <vt:lpstr>Calculating distance measures</vt:lpstr>
      <vt:lpstr>Calculating distance measures</vt:lpstr>
      <vt:lpstr>Calculating distance measures</vt:lpstr>
      <vt:lpstr>Calculating distance measures</vt:lpstr>
      <vt:lpstr>Advantages and Disadvantages of a Classification Model</vt:lpstr>
      <vt:lpstr>Standardized Features</vt:lpstr>
      <vt:lpstr>Logistic Regression</vt:lpstr>
      <vt:lpstr>Logistic Regression</vt:lpstr>
      <vt:lpstr>Linear Model</vt:lpstr>
      <vt:lpstr>Linear Model</vt:lpstr>
      <vt:lpstr>Linear Model</vt:lpstr>
      <vt:lpstr>Linear Model</vt:lpstr>
      <vt:lpstr>Calculating probabilities with logistic regression</vt:lpstr>
      <vt:lpstr>Calculating probabilities with logistic regression</vt:lpstr>
      <vt:lpstr>Calculating probabilities with logistic regression</vt:lpstr>
      <vt:lpstr>Calculating probabilities with logistic regression</vt:lpstr>
      <vt:lpstr>Log-odds</vt:lpstr>
      <vt:lpstr>Logistic Regression</vt:lpstr>
      <vt:lpstr>Logistic Regression</vt:lpstr>
      <vt:lpstr>Multiple Features in Logistic Regression</vt:lpstr>
      <vt:lpstr>Logistic Regression with Two Inputs</vt:lpstr>
      <vt:lpstr>Logistic Regression with Two Inputs</vt:lpstr>
      <vt:lpstr>Logistic Regression with Two Inputs</vt:lpstr>
      <vt:lpstr>Logistic Regression with Two Inputs</vt:lpstr>
      <vt:lpstr>Final Note on Logistic Regression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Lwin Moe</dc:creator>
  <cp:lastModifiedBy>Lwin Moe</cp:lastModifiedBy>
  <cp:revision>3</cp:revision>
  <dcterms:created xsi:type="dcterms:W3CDTF">2024-09-15T03:48:38Z</dcterms:created>
  <dcterms:modified xsi:type="dcterms:W3CDTF">2024-10-01T13:17:27Z</dcterms:modified>
</cp:coreProperties>
</file>