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7"/>
  </p:notesMasterIdLst>
  <p:sldIdLst>
    <p:sldId id="751" r:id="rId2"/>
    <p:sldId id="273" r:id="rId3"/>
    <p:sldId id="754" r:id="rId4"/>
    <p:sldId id="274" r:id="rId5"/>
    <p:sldId id="333" r:id="rId6"/>
    <p:sldId id="334" r:id="rId7"/>
    <p:sldId id="335" r:id="rId8"/>
    <p:sldId id="336" r:id="rId9"/>
    <p:sldId id="732" r:id="rId10"/>
    <p:sldId id="733" r:id="rId11"/>
    <p:sldId id="337" r:id="rId12"/>
    <p:sldId id="340" r:id="rId13"/>
    <p:sldId id="341" r:id="rId14"/>
    <p:sldId id="342" r:id="rId15"/>
    <p:sldId id="343" r:id="rId16"/>
    <p:sldId id="344" r:id="rId17"/>
    <p:sldId id="338" r:id="rId18"/>
    <p:sldId id="345" r:id="rId19"/>
    <p:sldId id="346" r:id="rId20"/>
    <p:sldId id="347" r:id="rId21"/>
    <p:sldId id="348" r:id="rId22"/>
    <p:sldId id="339" r:id="rId23"/>
    <p:sldId id="350" r:id="rId24"/>
    <p:sldId id="755" r:id="rId25"/>
    <p:sldId id="349" r:id="rId26"/>
    <p:sldId id="737" r:id="rId27"/>
    <p:sldId id="738" r:id="rId28"/>
    <p:sldId id="739" r:id="rId29"/>
    <p:sldId id="740" r:id="rId30"/>
    <p:sldId id="741" r:id="rId31"/>
    <p:sldId id="742" r:id="rId32"/>
    <p:sldId id="355" r:id="rId33"/>
    <p:sldId id="356" r:id="rId34"/>
    <p:sldId id="357" r:id="rId35"/>
    <p:sldId id="358" r:id="rId36"/>
    <p:sldId id="359" r:id="rId37"/>
    <p:sldId id="360" r:id="rId38"/>
    <p:sldId id="361" r:id="rId39"/>
    <p:sldId id="362" r:id="rId40"/>
    <p:sldId id="363" r:id="rId41"/>
    <p:sldId id="364" r:id="rId42"/>
    <p:sldId id="365" r:id="rId43"/>
    <p:sldId id="366" r:id="rId44"/>
    <p:sldId id="743" r:id="rId45"/>
    <p:sldId id="372" r:id="rId46"/>
    <p:sldId id="753" r:id="rId47"/>
    <p:sldId id="276" r:id="rId48"/>
    <p:sldId id="367" r:id="rId49"/>
    <p:sldId id="368" r:id="rId50"/>
    <p:sldId id="369" r:id="rId51"/>
    <p:sldId id="370" r:id="rId52"/>
    <p:sldId id="371" r:id="rId53"/>
    <p:sldId id="744" r:id="rId54"/>
    <p:sldId id="756" r:id="rId55"/>
    <p:sldId id="379" r:id="rId56"/>
    <p:sldId id="380" r:id="rId57"/>
    <p:sldId id="381" r:id="rId58"/>
    <p:sldId id="382" r:id="rId59"/>
    <p:sldId id="383" r:id="rId60"/>
    <p:sldId id="384" r:id="rId61"/>
    <p:sldId id="385" r:id="rId62"/>
    <p:sldId id="386" r:id="rId63"/>
    <p:sldId id="387" r:id="rId64"/>
    <p:sldId id="757" r:id="rId65"/>
    <p:sldId id="745" r:id="rId66"/>
    <p:sldId id="280" r:id="rId67"/>
    <p:sldId id="388" r:id="rId68"/>
    <p:sldId id="389" r:id="rId69"/>
    <p:sldId id="746" r:id="rId70"/>
    <p:sldId id="390" r:id="rId71"/>
    <p:sldId id="391" r:id="rId72"/>
    <p:sldId id="392" r:id="rId73"/>
    <p:sldId id="393" r:id="rId74"/>
    <p:sldId id="394" r:id="rId75"/>
    <p:sldId id="747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7E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4694"/>
  </p:normalViewPr>
  <p:slideViewPr>
    <p:cSldViewPr snapToGrid="0">
      <p:cViewPr varScale="1">
        <p:scale>
          <a:sx n="95" d="100"/>
          <a:sy n="95" d="100"/>
        </p:scale>
        <p:origin x="11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win Moe" userId="aa63d423-27f4-4437-9471-19c5c3fbd463" providerId="ADAL" clId="{BC776891-4C4B-4D04-A6D9-7D0D0F04F015}"/>
    <pc:docChg chg="modSld">
      <pc:chgData name="Lwin Moe" userId="aa63d423-27f4-4437-9471-19c5c3fbd463" providerId="ADAL" clId="{BC776891-4C4B-4D04-A6D9-7D0D0F04F015}" dt="2024-09-30T16:04:07.212" v="1" actId="20577"/>
      <pc:docMkLst>
        <pc:docMk/>
      </pc:docMkLst>
      <pc:sldChg chg="modSp mod">
        <pc:chgData name="Lwin Moe" userId="aa63d423-27f4-4437-9471-19c5c3fbd463" providerId="ADAL" clId="{BC776891-4C4B-4D04-A6D9-7D0D0F04F015}" dt="2024-09-30T16:04:07.212" v="1" actId="20577"/>
        <pc:sldMkLst>
          <pc:docMk/>
          <pc:sldMk cId="261624358" sldId="751"/>
        </pc:sldMkLst>
        <pc:spChg chg="mod">
          <ac:chgData name="Lwin Moe" userId="aa63d423-27f4-4437-9471-19c5c3fbd463" providerId="ADAL" clId="{BC776891-4C4B-4D04-A6D9-7D0D0F04F015}" dt="2024-09-30T16:04:07.212" v="1" actId="20577"/>
          <ac:spMkLst>
            <pc:docMk/>
            <pc:sldMk cId="261624358" sldId="751"/>
            <ac:spMk id="6" creationId="{91E626D8-C588-AED3-8801-DFB49751CB32}"/>
          </ac:spMkLst>
        </pc:spChg>
      </pc:sldChg>
    </pc:docChg>
  </pc:docChgLst>
  <pc:docChgLst>
    <pc:chgData name="Uyen T Nguyen" userId="e0b6f84c-c3d9-4df0-a2e8-05cfa7ea9bde" providerId="ADAL" clId="{7C5E155E-8D10-5945-B456-2923BCBFDB2E}"/>
    <pc:docChg chg="modSld">
      <pc:chgData name="Uyen T Nguyen" userId="e0b6f84c-c3d9-4df0-a2e8-05cfa7ea9bde" providerId="ADAL" clId="{7C5E155E-8D10-5945-B456-2923BCBFDB2E}" dt="2024-09-30T15:14:06.122" v="10" actId="20577"/>
      <pc:docMkLst>
        <pc:docMk/>
      </pc:docMkLst>
      <pc:sldChg chg="modSp mod">
        <pc:chgData name="Uyen T Nguyen" userId="e0b6f84c-c3d9-4df0-a2e8-05cfa7ea9bde" providerId="ADAL" clId="{7C5E155E-8D10-5945-B456-2923BCBFDB2E}" dt="2024-09-30T15:14:06.122" v="10" actId="20577"/>
        <pc:sldMkLst>
          <pc:docMk/>
          <pc:sldMk cId="2963925013" sldId="745"/>
        </pc:sldMkLst>
        <pc:spChg chg="mod">
          <ac:chgData name="Uyen T Nguyen" userId="e0b6f84c-c3d9-4df0-a2e8-05cfa7ea9bde" providerId="ADAL" clId="{7C5E155E-8D10-5945-B456-2923BCBFDB2E}" dt="2024-09-30T15:14:06.122" v="10" actId="20577"/>
          <ac:spMkLst>
            <pc:docMk/>
            <pc:sldMk cId="2963925013" sldId="745"/>
            <ac:spMk id="2" creationId="{4A373F55-DDC2-E52A-11F6-B548974C422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17507C-A503-4796-B9DF-7CCEEDB8D626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4CA12E-21A7-492A-A634-7528F5361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0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CA12E-21A7-492A-A634-7528F536132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369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n &lt; p?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CA12E-21A7-492A-A634-7528F5361327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3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4A2FB-5AF9-E53F-90F4-FC316FDB8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500C38-2B4A-7B4B-45D8-866759458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DED86-2326-DB90-56E4-FAC16F8D9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77CD-7919-4E84-B9AF-BFDC6E70C15A}" type="datetime1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28DDA-0F31-54F8-3EB2-D56E9996D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20AE5-08D9-63F4-B824-4312DB663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64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62265-1FB7-2038-8127-CEF8055E9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5F3A16-A85D-4515-49E5-9DD27A7F89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3138B-8262-F24F-16C6-082242D75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1E911-EC95-4CF1-837F-38C02DBD7D5A}" type="datetime1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7E463-46F1-D6AC-E99E-C2C3315C5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73F34-1CBC-D4FC-5FC1-CEC0A4D6A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75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D736C6-C9FA-B909-6816-0B57A20BDB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3BEAB1-7838-60BE-88B8-510537B23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18781-9160-7124-6337-7188C9B9B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C677-27FD-411C-85E0-7127D52E38FA}" type="datetime1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B5E70-1F9E-5105-A278-0F1D9711F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EB7EF-12CD-9F11-6238-D2D3C7104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50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AD211-A8F2-7733-5E52-49106C1D7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993E0-AD4D-F7BC-F1BF-73324719D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B5A81-6E7A-DF6F-8FCC-03C21D5E9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272F-7470-4F64-83C5-474F67F49E04}" type="datetime1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2A13F-8D1C-4381-4A04-F2493E9C2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1EF4F-08EA-6852-ABCA-DD7136092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15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E964A-16DC-BC69-BD7F-90A7519FA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31110-0E21-9D8D-86B6-B2774008D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781FE-1697-EE4F-9660-ECD5EAB98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F9CF8-0CAC-4BE8-A7A2-5F5B7A72168F}" type="datetime1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12872-C434-8A3A-9569-6E498D0D7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56549-C66F-C6FF-CA08-0751B4AEB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40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F6AE2-E566-11BF-C9F8-9FF0B6D6B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A7D38-3975-F63F-FBFF-D270F6BAE2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91EF1-F803-4AAC-7A97-F7623DCC2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C52A51-FCB5-9003-3D1E-12308EB23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507D-6F21-4216-908F-148BB4D8DA45}" type="datetime1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2BA14-07C7-6F96-A157-0FF2B68DF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A8E064-F729-F783-A99D-75DBD7419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49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FA827-C95B-496C-9824-6C7158F64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91C92-2CA4-E118-31D1-AA44D91BE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BEEC34-33C7-8567-4068-4FE4C93A9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775FD0-F1AB-67AB-5437-94B0EBCA60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5AABB4-8D7C-ACAE-54FD-EBAD12F187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944344-8A53-F27F-E8A6-E47B16C36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E21F9-7827-4D2F-BBEA-B5E01C088137}" type="datetime1">
              <a:rPr lang="en-US" smtClean="0"/>
              <a:t>9/30/2024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5F488E-D588-0EA4-B81E-059EA0FCD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088CD-D18B-3214-92DC-72938A455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019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11B49-924C-9028-5D3E-95C9607C7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B34B96-6BDA-EC81-37D4-7F07F62E6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AAA9-D41F-4CB5-9251-3C9A56DD34F4}" type="datetime1">
              <a:rPr lang="en-US" smtClean="0"/>
              <a:t>9/30/2024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589382-E57C-17DE-7439-73732D13E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91411A-2C3F-96F6-436B-450AB2F1D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0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EBE5C1-8867-8F50-AE6A-FAEFE68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CB6C2-C925-4E13-B265-971C25C96FD4}" type="datetime1">
              <a:rPr lang="en-US" smtClean="0"/>
              <a:t>9/30/2024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33C368-9E95-DB7A-480C-AD618E903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5B094-DE3E-C49F-322F-F101C68CA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08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96551-3CD1-F9A0-43DA-019FEF2C4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21E26-8EE2-388E-FF37-E5AD54681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2A8653-22AD-F709-DDEE-E388718B2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4A3B78-DCA3-BD49-7F96-086CBA1EB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DEF3-E787-4928-8E2A-4D818ED87F0E}" type="datetime1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ECC57-90C2-00EB-68BC-0FEB7532F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97A38-A418-B9EC-3726-9882A3036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316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F870D-64EC-6D97-725B-5D07328FA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776148-DD4E-E5B4-D419-9B09CA7414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D79E65-1ECD-D00A-80B2-ED80037C7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73744-A1C7-7FAB-EFD0-CB7AF2AD6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5581-BE26-4289-8CB6-7C61F3B07B0F}" type="datetime1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F5D74-2B45-58D0-248F-82705F62A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7D207-EE78-BEF2-81D8-1EB2BCEB1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70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2B21E8-EB15-E719-FFCA-CFA69DB1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ADCF8-D1A5-21F1-9DBA-651B2F209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98FEC-26F5-9ECF-576E-CE1BB487D4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85D76E-3887-4F61-A1A0-17880ECE475A}" type="datetime1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68170-78F7-706B-5ED2-A0ADD6B753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928A7-E8DB-BE8C-A4BA-D83DC0D087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A60B19-F01B-4521-99EF-BED7A891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4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C833EEE-818A-B7B8-604B-79E8D53DC9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Chapter 3: Regression Models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1E626D8-C588-AED3-8801-DFB49751CB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EECS 4486</a:t>
            </a:r>
          </a:p>
          <a:p>
            <a:r>
              <a:rPr lang="en-US"/>
              <a:t>Fall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18F7DD-C843-DEFF-D741-21486E87A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4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6DA8E-AB60-923B-3929-4D3A8C9A8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12C702-7745-CD00-2717-4F466070B5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a simple linear model, least squares selects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such that the sum of the squared residuals is minimized.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𝑅𝑆𝑆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12C702-7745-CD00-2717-4F466070B5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B281F0-F79C-0BC5-8BD4-1AFCF1447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73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187E8-42B4-AFFA-921F-67DF77ACC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</a:t>
            </a:r>
          </a:p>
        </p:txBody>
      </p:sp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49F3523A-C77E-68AE-4E44-46907413BC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637" y="2201069"/>
            <a:ext cx="6562725" cy="36004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4346DC-A342-62D7-BA8D-F3F35BFD4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95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72A95-0858-A1C5-1490-DE5DEBBD4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</a:t>
            </a:r>
          </a:p>
        </p:txBody>
      </p:sp>
      <p:pic>
        <p:nvPicPr>
          <p:cNvPr id="6" name="Content Placeholder 5" descr="A screen shot of a math problem&#10;&#10;Description automatically generated">
            <a:extLst>
              <a:ext uri="{FF2B5EF4-FFF2-40B4-BE49-F238E27FC236}">
                <a16:creationId xmlns:a16="http://schemas.microsoft.com/office/drawing/2014/main" id="{1BBC967D-E331-D52D-C93F-F47A14CA14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637" y="2201069"/>
            <a:ext cx="6562725" cy="36004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5BBC4-778F-8105-B3A6-E5AB8FF24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06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A36E0-58DA-9B2B-FE17-694F5812F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D3E1ACD-88CA-AE92-F6FF-6B21F24F1D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637" y="2201069"/>
            <a:ext cx="6562725" cy="36004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3E69DE-60B8-6ED6-037D-27295B976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781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E899B-DEB2-1963-08AE-A10D039AF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F917B62-2B83-FBF3-B1D0-62ADB3AF02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637" y="2201069"/>
            <a:ext cx="6562725" cy="36004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864C9-2AA7-8369-E214-AF6F5CF31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1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30A04-CC9F-B5BE-76D0-BD254A421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E88DAE5-635F-C8A1-F49F-62E56D8F20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637" y="2201069"/>
            <a:ext cx="6562725" cy="36004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87274-2F5E-E630-CDDE-A00FDA00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6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AA1E9-BDAB-8AF3-E14E-094E0764D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 and RSS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2861DC-1B76-F96E-EE22-A7182C8A64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Residual: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Least square:</a:t>
                </a:r>
              </a:p>
              <a:p>
                <a:pPr lvl="1"/>
                <a:r>
                  <a:rPr lang="en-US" dirty="0"/>
                  <a:t>The sum of the squared residuals (RSS)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2861DC-1B76-F96E-EE22-A7182C8A64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B3FEA-295A-BE2B-05DE-BE45BA779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16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92A32-9F23-3895-78B1-FDDDBBBE3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B7CCCA-FE30-5838-336B-01DDCD3320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Multiple input features</a:t>
                </a:r>
              </a:p>
              <a:p>
                <a:r>
                  <a:rPr lang="en-US" dirty="0"/>
                  <a:t>Multiple linear regression extends the simple linear model to include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input features for predicting the output feature and takes the form: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B7CCCA-FE30-5838-336B-01DDCD3320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9C4ACC-4F52-C43F-B851-C61AD46CB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53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75511-07BE-2D5B-77F3-48798D98E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Regression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F49C3C6E-3039-DF7D-3203-D118370D67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487" y="2201069"/>
            <a:ext cx="5915025" cy="36004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83D68A-5C98-1907-A0FD-A251224A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70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E4FEF-429C-FF4D-C4AD-16CB5275D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Regression</a:t>
            </a:r>
          </a:p>
        </p:txBody>
      </p:sp>
      <p:pic>
        <p:nvPicPr>
          <p:cNvPr id="6" name="Content Placeholder 5" descr="A diagram of a graph&#10;&#10;Description automatically generated">
            <a:extLst>
              <a:ext uri="{FF2B5EF4-FFF2-40B4-BE49-F238E27FC236}">
                <a16:creationId xmlns:a16="http://schemas.microsoft.com/office/drawing/2014/main" id="{F406D055-D3B8-AA10-EC58-6FF9C00A9C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487" y="2201069"/>
            <a:ext cx="5915025" cy="36004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F78922-6A44-CFB6-A2CB-824B87BF2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502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55B36-EC4C-4C18-CDC3-A542128E4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Regression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BA977-536F-D48F-2B28-229707B3D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Linear Regression </a:t>
            </a:r>
          </a:p>
          <a:p>
            <a:r>
              <a:rPr lang="en-US" dirty="0"/>
              <a:t>Elastic net regression (regularization)</a:t>
            </a:r>
          </a:p>
          <a:p>
            <a:r>
              <a:rPr lang="en-US" dirty="0"/>
              <a:t>K-nearest neighbors for regression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61B29-7657-E2BF-BC2F-B4E833534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37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F6945-1C09-786F-9B2A-F52554179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Regression</a:t>
            </a:r>
          </a:p>
        </p:txBody>
      </p:sp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332BAB13-8BFD-2A2C-38F1-81DEBA07B1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487" y="1996281"/>
            <a:ext cx="5915025" cy="40100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E96254-EE4A-3BF6-658C-4B75D424D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69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1FD08-E805-EA2C-9435-0C48DE14E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Regression</a:t>
            </a:r>
          </a:p>
        </p:txBody>
      </p:sp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9927BF1A-E813-F8AA-D380-CB7FB7CBB1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487" y="1996281"/>
            <a:ext cx="5915025" cy="40100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AA0F7-123B-2F97-15A8-81DC9CF58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89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0A0C1-2E10-DC37-A7EE-E9CF64249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 of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0D478-4200-8B77-4533-0B8DCBE8D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Linear regression methods perform well when the relationship between the output and the input features is linear and assumptions are reasonably met.</a:t>
            </a:r>
          </a:p>
          <a:p>
            <a:r>
              <a:rPr lang="en-US" dirty="0"/>
              <a:t>Linear regression models are also computationally efficient and straightforward to interpret. </a:t>
            </a:r>
          </a:p>
          <a:p>
            <a:r>
              <a:rPr lang="en-US" dirty="0"/>
              <a:t>However, linear regression methods also have limitations. Linear regression methods are:</a:t>
            </a:r>
          </a:p>
          <a:p>
            <a:pPr lvl="1"/>
            <a:r>
              <a:rPr lang="en-US" dirty="0"/>
              <a:t>sensitive to outliers and extreme instances,</a:t>
            </a:r>
          </a:p>
          <a:p>
            <a:pPr lvl="1"/>
            <a:r>
              <a:rPr lang="en-US" dirty="0"/>
              <a:t>sensitive to multicollinearity, which occurs when input features are correlated, and susceptible to noise and overfitting.</a:t>
            </a:r>
          </a:p>
          <a:p>
            <a:r>
              <a:rPr lang="en-US" dirty="0"/>
              <a:t>Techniques to address these limitations do exist. </a:t>
            </a:r>
          </a:p>
          <a:p>
            <a:pPr lvl="1"/>
            <a:r>
              <a:rPr lang="en-US" dirty="0"/>
              <a:t>Ex: Regularization techniques prevent the regression weights from being too large, which addresses overfitting.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5B6C9-72D9-D025-F03B-070588D37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3056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55B36-EC4C-4C18-CDC3-A542128E4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Regression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BA977-536F-D48F-2B28-229707B3D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 </a:t>
            </a:r>
          </a:p>
          <a:p>
            <a:r>
              <a:rPr lang="en-US" dirty="0">
                <a:solidFill>
                  <a:schemeClr val="accent4"/>
                </a:solidFill>
              </a:rPr>
              <a:t>Elastic net regression (regularization)</a:t>
            </a:r>
          </a:p>
          <a:p>
            <a:r>
              <a:rPr lang="en-US" dirty="0"/>
              <a:t>K-nearest neighbors for regression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61B29-7657-E2BF-BC2F-B4E833534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9ED28-DBEB-26C3-EF60-BA0375EB8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3.2 Elastic Net Regression (Regularization)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28937-0AFA-6DE2-564D-F6A9F3747E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C9EA4E-351B-BF74-EB57-FF5572EEA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458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21396-C728-E226-DA9E-3AF9C7620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41DB69-B442-D143-EC70-53ECE8CC0C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common challenge in machine learning is determining the optimal model complexity to avoid overfitting or underfitting.</a:t>
                </a:r>
              </a:p>
              <a:p>
                <a:r>
                  <a:rPr lang="en-US" dirty="0"/>
                  <a:t>Regularization refers to methods that control the complexity of a machine learning model by adding a regularization term which shrinks estimated weights toward 0. </a:t>
                </a:r>
              </a:p>
              <a:p>
                <a:pPr lvl="1"/>
                <a:r>
                  <a:rPr lang="en-US" dirty="0"/>
                  <a:t>Example: Ridge regression estimates weights so that the following function is minimized.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dirty="0"/>
                  <a:t> is the regularization term.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41DB69-B442-D143-EC70-53ECE8CC0C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E3D61-4383-9AB4-2AA2-3D002EA7B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 descr="A mathematical equation with numbers and symbols&#10;&#10;Description automatically generated">
            <a:extLst>
              <a:ext uri="{FF2B5EF4-FFF2-40B4-BE49-F238E27FC236}">
                <a16:creationId xmlns:a16="http://schemas.microsoft.com/office/drawing/2014/main" id="{5482D0AF-6FD2-C467-4610-922DA1778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704" y="4722411"/>
            <a:ext cx="37528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0787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B7A44-75DC-C21D-E19C-9F3C1F21C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</p:txBody>
      </p:sp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98F54651-DE08-24FA-49CD-B76435095D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575" y="2334419"/>
            <a:ext cx="6800850" cy="33337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F7B34B-8F62-93DB-6E47-808C442A8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3814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CF882-3230-99B5-0F33-EDABA1F3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25CFFBD9-739D-7924-4821-5BC8185BE2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575" y="2334419"/>
            <a:ext cx="6800850" cy="33337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16AAF0-A97C-5E60-FCFE-495862DAE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4888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9B240-A7E8-394A-FAFD-C2292C129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F4A9CF7D-F663-DEC7-78D0-1502AAF3A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575" y="2334419"/>
            <a:ext cx="6800850" cy="33337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E7326F-6512-60BB-CB1B-B840D5E0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649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2DD64-8DD2-7CE0-7F93-C6E54A373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FA690FA7-F2D8-1587-F76F-4FD0CE49A1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575" y="2334419"/>
            <a:ext cx="6800850" cy="33337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53BAD-D271-A750-DDA6-57B355C1E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97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3F435-1865-FBA8-93B9-00E8C7B15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 Linear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3858C-9C9D-473B-DD57-2CEBA6ED19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DEA7D0-D1EE-4F7C-BAF1-7C33EAB21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784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E0F08-0FA5-CD74-58D6-6B58C7E50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9DFB15-D20B-4A69-5C3D-3D08DA549E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 </a:t>
                </a:r>
                <a:r>
                  <a:rPr lang="en-US" b="1" dirty="0"/>
                  <a:t>loss function </a:t>
                </a:r>
                <a:r>
                  <a:rPr lang="en-US" dirty="0"/>
                  <a:t>quantifies the difference between a model's predictions and the observed values. </a:t>
                </a:r>
              </a:p>
              <a:p>
                <a:r>
                  <a:rPr lang="en-US" dirty="0"/>
                  <a:t>Models are fitted by solving for weights that minimize the loss function. </a:t>
                </a:r>
              </a:p>
              <a:p>
                <a:pPr lvl="1"/>
                <a:r>
                  <a:rPr lang="en-US" dirty="0"/>
                  <a:t>Ex: Least squares selects weights by minimizing the sum of the squared residuals.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Ridge regression uses RSS, but adds an L2 norm regularization term to the loss function: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nary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is a hyperparameter.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9DFB15-D20B-4A69-5C3D-3D08DA549E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257F1-A5F0-0148-257C-63373BC6C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573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79949-485A-DDF4-D598-5737F2BFC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Tuning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B19796-B4D2-3DDC-C0F1-C05E62AAB2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Increasing the value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increases the amount of regularization and estimated weights shrink toward 0.</a:t>
                </a:r>
              </a:p>
              <a:p>
                <a:endParaRPr lang="en-US" dirty="0"/>
              </a:p>
              <a:p>
                <a:r>
                  <a:rPr lang="en-US" dirty="0"/>
                  <a:t>An appropriate value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selected using model tuning. </a:t>
                </a:r>
              </a:p>
              <a:p>
                <a:endParaRPr lang="en-US" dirty="0"/>
              </a:p>
              <a:p>
                <a:r>
                  <a:rPr lang="en-US" dirty="0"/>
                  <a:t>Model tuning is the process of selecting the best hyperparameter value for a model.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B19796-B4D2-3DDC-C0F1-C05E62AAB2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11F990-B247-96CA-8074-A4FBFF275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425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6D85C-1020-035C-CA38-FB7677873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p:pic>
        <p:nvPicPr>
          <p:cNvPr id="6" name="Content Placeholder 5" descr="A screenshot of a math test&#10;&#10;Description automatically generated">
            <a:extLst>
              <a:ext uri="{FF2B5EF4-FFF2-40B4-BE49-F238E27FC236}">
                <a16:creationId xmlns:a16="http://schemas.microsoft.com/office/drawing/2014/main" id="{BF14A75E-B131-11E2-3B76-8A203DF1A0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712" y="1896269"/>
            <a:ext cx="6886575" cy="42100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12D0EE-73C0-C658-1611-64D7F2E4B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32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9A7C09-F22A-84AD-BF56-80A26B5F3C80}"/>
              </a:ext>
            </a:extLst>
          </p:cNvPr>
          <p:cNvSpPr txBox="1"/>
          <p:nvPr/>
        </p:nvSpPr>
        <p:spPr>
          <a:xfrm>
            <a:off x="3768132" y="1321356"/>
            <a:ext cx="5325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Predicting rental price with ridge regression</a:t>
            </a:r>
          </a:p>
        </p:txBody>
      </p:sp>
    </p:spTree>
    <p:extLst>
      <p:ext uri="{BB962C8B-B14F-4D97-AF65-F5344CB8AC3E}">
        <p14:creationId xmlns:p14="http://schemas.microsoft.com/office/powerpoint/2010/main" val="14587097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77C10-BFD3-26DE-A44C-5D06CAE7C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p:pic>
        <p:nvPicPr>
          <p:cNvPr id="6" name="Content Placeholder 5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93DD1D97-7E1D-F1C5-0D74-FDCAEC63B9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712" y="1896269"/>
            <a:ext cx="6886575" cy="42100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BC1FE-A3ED-A4C5-C72C-96701C404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050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FD551-B70C-DECE-A75D-A934BA5DA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p:pic>
        <p:nvPicPr>
          <p:cNvPr id="6" name="Content Placeholder 5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9E707104-26DC-7FDC-7C34-5CF1FA7EAE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712" y="1896269"/>
            <a:ext cx="6886575" cy="42100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6EA9E-246E-67E4-771D-A285B1E65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154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FD6E7-3375-C73D-1B6F-0B4718748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p:pic>
        <p:nvPicPr>
          <p:cNvPr id="6" name="Content Placeholder 5" descr="A graph of a function&#10;&#10;Description automatically generated">
            <a:extLst>
              <a:ext uri="{FF2B5EF4-FFF2-40B4-BE49-F238E27FC236}">
                <a16:creationId xmlns:a16="http://schemas.microsoft.com/office/drawing/2014/main" id="{C3C4D1AC-966D-61F8-6534-A79C8E2B93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712" y="1896269"/>
            <a:ext cx="6886575" cy="42100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9F7ED-CC68-52D8-E399-9C5161E54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219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A4DAF-2902-41BA-3248-68A5A5196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p:pic>
        <p:nvPicPr>
          <p:cNvPr id="6" name="Content Placeholder 5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56965B8E-7D20-6E0B-0266-9C1BAE77C6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712" y="1896269"/>
            <a:ext cx="6886575" cy="42100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E3BBD9-1DD9-7C2E-0EC6-D6BC9B4D1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548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12A8E-A676-C16D-35D3-58C7275C7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AE5D6C-DBCB-D4B1-B11E-C3A1EE9421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b="1" dirty="0"/>
                  <a:t>L</a:t>
                </a:r>
                <a:r>
                  <a:rPr lang="en-US" dirty="0"/>
                  <a:t>east </a:t>
                </a:r>
                <a:r>
                  <a:rPr lang="en-US" b="1" dirty="0"/>
                  <a:t>A</a:t>
                </a:r>
                <a:r>
                  <a:rPr lang="en-US" dirty="0"/>
                  <a:t>bsolute </a:t>
                </a:r>
                <a:r>
                  <a:rPr lang="en-US" b="1" dirty="0"/>
                  <a:t>S</a:t>
                </a:r>
                <a:r>
                  <a:rPr lang="en-US" dirty="0"/>
                  <a:t>hrinkage and </a:t>
                </a:r>
                <a:r>
                  <a:rPr lang="en-US" b="1" dirty="0"/>
                  <a:t>S</a:t>
                </a:r>
                <a:r>
                  <a:rPr lang="en-US" dirty="0"/>
                  <a:t>election </a:t>
                </a:r>
                <a:r>
                  <a:rPr lang="en-US" b="1" dirty="0"/>
                  <a:t>O</a:t>
                </a:r>
                <a:r>
                  <a:rPr lang="en-US" dirty="0"/>
                  <a:t>perator (LASSO), or </a:t>
                </a:r>
                <a:r>
                  <a:rPr lang="en-US" b="1" dirty="0"/>
                  <a:t>L1 regularization</a:t>
                </a:r>
                <a:r>
                  <a:rPr lang="en-US" dirty="0"/>
                  <a:t>, selects weights by minimizing the loss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𝑅𝑆𝑆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w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is a hyperparameter.</a:t>
                </a:r>
              </a:p>
              <a:p>
                <a:r>
                  <a:rPr lang="en-US" dirty="0"/>
                  <a:t>Increasing the value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increases the amount of regularization, and the estimated model weights shrink toward 0.</a:t>
                </a:r>
              </a:p>
              <a:p>
                <a:r>
                  <a:rPr lang="en-US" dirty="0"/>
                  <a:t>Because some estimated weights may be exactly 0, LASSO can be used for feature selection. </a:t>
                </a:r>
              </a:p>
              <a:p>
                <a:r>
                  <a:rPr lang="en-US" dirty="0">
                    <a:solidFill>
                      <a:schemeClr val="accent4"/>
                    </a:solidFill>
                  </a:rPr>
                  <a:t>LASSO</a:t>
                </a:r>
                <a:r>
                  <a:rPr lang="en-US" dirty="0"/>
                  <a:t> regression uses the </a:t>
                </a:r>
                <a:r>
                  <a:rPr lang="en-US" dirty="0">
                    <a:solidFill>
                      <a:schemeClr val="accent4"/>
                    </a:solidFill>
                  </a:rPr>
                  <a:t>L1 norm</a:t>
                </a:r>
                <a:r>
                  <a:rPr lang="en-US" dirty="0"/>
                  <a:t>, compared to </a:t>
                </a:r>
                <a:r>
                  <a:rPr lang="en-US" dirty="0">
                    <a:solidFill>
                      <a:schemeClr val="accent4"/>
                    </a:solidFill>
                  </a:rPr>
                  <a:t>ridge regression</a:t>
                </a:r>
                <a:r>
                  <a:rPr lang="en-US" dirty="0"/>
                  <a:t>, which uses the </a:t>
                </a:r>
                <a:r>
                  <a:rPr lang="en-US" dirty="0">
                    <a:solidFill>
                      <a:schemeClr val="accent4"/>
                    </a:solidFill>
                  </a:rPr>
                  <a:t>L2 norm</a:t>
                </a:r>
                <a:r>
                  <a:rPr lang="en-US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nary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is a hyperparameter. (</a:t>
                </a:r>
                <a:r>
                  <a:rPr lang="en-US" dirty="0">
                    <a:solidFill>
                      <a:schemeClr val="accent4"/>
                    </a:solidFill>
                  </a:rPr>
                  <a:t>Ridge regression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AE5D6C-DBCB-D4B1-B11E-C3A1EE9421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661" b="-4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FDB0BD-C0BE-EF02-FC10-CE8EE6B7C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514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5DA12-53D4-C7CE-F0F6-EAE6314BF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Regression</a:t>
            </a:r>
          </a:p>
        </p:txBody>
      </p:sp>
      <p:pic>
        <p:nvPicPr>
          <p:cNvPr id="6" name="Content Placeholder 5" descr="A math equations and formulas&#10;&#10;Description automatically generated with medium confidence">
            <a:extLst>
              <a:ext uri="{FF2B5EF4-FFF2-40B4-BE49-F238E27FC236}">
                <a16:creationId xmlns:a16="http://schemas.microsoft.com/office/drawing/2014/main" id="{3E3865EF-8418-E672-6DBC-AAD8FD780F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712" y="1896269"/>
            <a:ext cx="6886575" cy="42100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04B9D-E41F-6E6A-1B44-0765CCA42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040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2F7D2-BFDB-87AB-391F-6A7FDD70A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Regression</a:t>
            </a:r>
          </a:p>
        </p:txBody>
      </p:sp>
      <p:pic>
        <p:nvPicPr>
          <p:cNvPr id="6" name="Content Placeholder 5" descr="A screenshot of a math problem&#10;&#10;Description automatically generated">
            <a:extLst>
              <a:ext uri="{FF2B5EF4-FFF2-40B4-BE49-F238E27FC236}">
                <a16:creationId xmlns:a16="http://schemas.microsoft.com/office/drawing/2014/main" id="{5AFAC383-9C63-8D59-850B-051088C52A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712" y="1896269"/>
            <a:ext cx="6886575" cy="42100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D8400B-EE8B-45DD-0F6D-8AED3B157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73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20352-95BB-9F7C-4F97-CACA675A9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C22A6A-4E61-844A-60B7-56A924AC5F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Linear regression models a linear relationship between the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 input features,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, …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and a numerical output feature, 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Linear regression is used for determining the relationship between features, forecasting, and prediction.</a:t>
                </a:r>
              </a:p>
              <a:p>
                <a:r>
                  <a:rPr lang="en-US" b="1" dirty="0"/>
                  <a:t>Simple linear regression </a:t>
                </a:r>
                <a:r>
                  <a:rPr lang="en-US" dirty="0"/>
                  <a:t>models or predicts the output feature based on a linear relationship with only one input feature,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. </a:t>
                </a:r>
              </a:p>
              <a:p>
                <a:pPr lvl="1"/>
                <a:r>
                  <a:rPr lang="en-US" dirty="0"/>
                  <a:t>The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are the estimated y-intercept and slope.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C22A6A-4E61-844A-60B7-56A924AC5F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6395A7-FDF8-C0C2-AD91-678684B8B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136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75DB4-DA57-45B2-7BAB-6098D9DFA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Regression</a:t>
            </a:r>
          </a:p>
        </p:txBody>
      </p:sp>
      <p:pic>
        <p:nvPicPr>
          <p:cNvPr id="6" name="Content Placeholder 5" descr="A screenshot of a math problem&#10;&#10;Description automatically generated">
            <a:extLst>
              <a:ext uri="{FF2B5EF4-FFF2-40B4-BE49-F238E27FC236}">
                <a16:creationId xmlns:a16="http://schemas.microsoft.com/office/drawing/2014/main" id="{ED0646A7-995F-92D2-F37D-604B7B9F47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712" y="1896269"/>
            <a:ext cx="6886575" cy="42100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F820D-0EF1-509D-833C-DD0FF2489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892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1AC4B-88E2-23E2-5F7B-DD604E571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Regression</a:t>
            </a:r>
          </a:p>
        </p:txBody>
      </p:sp>
      <p:pic>
        <p:nvPicPr>
          <p:cNvPr id="6" name="Content Placeholder 5" descr="A math problem with a graph&#10;&#10;Description automatically generated with medium confidence">
            <a:extLst>
              <a:ext uri="{FF2B5EF4-FFF2-40B4-BE49-F238E27FC236}">
                <a16:creationId xmlns:a16="http://schemas.microsoft.com/office/drawing/2014/main" id="{0B191D26-0C56-003A-284C-C3D34CF6EA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712" y="1896269"/>
            <a:ext cx="6886575" cy="42100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FAC0FB-F9F2-F992-0A22-830409CE9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771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6803-C765-C163-7B92-E1C9AD9C1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Regression</a:t>
            </a:r>
          </a:p>
        </p:txBody>
      </p:sp>
      <p:pic>
        <p:nvPicPr>
          <p:cNvPr id="6" name="Content Placeholder 5" descr="A graph of a curve and a line&#10;&#10;Description automatically generated">
            <a:extLst>
              <a:ext uri="{FF2B5EF4-FFF2-40B4-BE49-F238E27FC236}">
                <a16:creationId xmlns:a16="http://schemas.microsoft.com/office/drawing/2014/main" id="{938C3682-262B-A061-AC7A-D437D49EF0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712" y="1896269"/>
            <a:ext cx="6886575" cy="42100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E8147-DABB-069A-EBEE-23AD62E8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909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9586C-7F42-5B98-A463-379B441C2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 of 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BE3E3A-D32A-6CFA-07C7-D6DCBAAFDE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Regularization discourages large weight estimates, thus preventing overfitting.</a:t>
                </a:r>
              </a:p>
              <a:p>
                <a:r>
                  <a:rPr lang="en-US" dirty="0"/>
                  <a:t>LASSO and elastic net weights can be estimated at 0 which results in a simpler model. </a:t>
                </a:r>
              </a:p>
              <a:p>
                <a:pPr lvl="1"/>
                <a:r>
                  <a:rPr lang="en-US" dirty="0"/>
                  <a:t>Simpler models can be easier to interpret and are more computationally efficient. </a:t>
                </a:r>
              </a:p>
              <a:p>
                <a:r>
                  <a:rPr lang="en-US" dirty="0"/>
                  <a:t>However, ridge regression only shrinks weights close to 0 so the computational expenditure is similar to linear regression. </a:t>
                </a:r>
              </a:p>
              <a:p>
                <a:r>
                  <a:rPr lang="en-US" dirty="0"/>
                  <a:t>Regularization reduces prediction variance but at the cost of introducing bias. Thus, the selection of hyperparameters is important for the bias-variance tradeoff.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in LASSO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</a:t>
                </a:r>
                <a:r>
                  <a:rPr lang="el-GR" dirty="0"/>
                  <a:t>λ</a:t>
                </a:r>
                <a:r>
                  <a:rPr lang="en-US" dirty="0"/>
                  <a:t> in elastic net regression.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BE3E3A-D32A-6CFA-07C7-D6DCBAAFDE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801" r="-290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DF330E-3D0C-518E-54D6-550FA3B7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8160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79A13-DA22-1ECB-8F99-FD5724269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Net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77F8B0-A96A-9C54-3297-9DB2155A22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Note that we didn’t talk about elastic net regression in details.</a:t>
                </a:r>
              </a:p>
              <a:p>
                <a:r>
                  <a:rPr lang="en-US" dirty="0"/>
                  <a:t>Elastic net regression selects weights by minimizing the loss function: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m:rPr>
                        <m:nor/>
                      </m:rPr>
                      <a:rPr lang="el-GR" dirty="0"/>
                      <m:t>λ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m:rPr>
                        <m:nor/>
                      </m:rPr>
                      <a:rPr lang="el-GR" dirty="0"/>
                      <m:t>λ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controls the regularization strength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el-GR" dirty="0"/>
                      <m:t>λ</m:t>
                    </m:r>
                    <m: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is the weight applied to the L1 norm. 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/>
                      <m:t>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the elastic net is ridge regression, and when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/>
                      <m:t>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1, the elastic net is LASSO. </a:t>
                </a:r>
              </a:p>
              <a:p>
                <a:pPr lvl="1"/>
                <a:r>
                  <a:rPr lang="en-US" dirty="0"/>
                  <a:t>Tuning this hyperparameter determines the best ratio between L1 and L2 regularization.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77F8B0-A96A-9C54-3297-9DB2155A22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3AD5E6-65D3-2F2C-433D-DC9CE6885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144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55B36-EC4C-4C18-CDC3-A542128E4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Regression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BA977-536F-D48F-2B28-229707B3D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 </a:t>
            </a:r>
          </a:p>
          <a:p>
            <a:r>
              <a:rPr lang="en-US" dirty="0"/>
              <a:t>Elastic net regression (regularization)</a:t>
            </a:r>
          </a:p>
          <a:p>
            <a:r>
              <a:rPr lang="en-US" dirty="0">
                <a:solidFill>
                  <a:schemeClr val="accent4"/>
                </a:solidFill>
              </a:rPr>
              <a:t>K-nearest neighbors for regression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61B29-7657-E2BF-BC2F-B4E833534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568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18893-6C28-7A1E-2C89-BC999DAF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3.3 K-nearest Neighbors for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E1B47-58CE-397C-5B28-BE8F8889B7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096AE-0C41-0412-9124-213FB49CB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946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61028-5E03-ACAB-DB99-A8754DA7B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 for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34519-0B7A-FAD5-4403-939B2FBC5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k-nearest neighbors regression </a:t>
            </a:r>
            <a:r>
              <a:rPr lang="en-US" dirty="0"/>
              <a:t>predicts the value of a numeric output feature based on the average output for other instances with the most similar, or nearest, input features. </a:t>
            </a:r>
          </a:p>
          <a:p>
            <a:r>
              <a:rPr lang="en-US" dirty="0"/>
              <a:t>The nearest instances, or neighbors, are identified using a distance measure with the input features. </a:t>
            </a:r>
          </a:p>
          <a:p>
            <a:r>
              <a:rPr lang="en-US" dirty="0"/>
              <a:t>The average value of the output feature for the nearest instances becomes the prediction. </a:t>
            </a:r>
          </a:p>
          <a:p>
            <a:r>
              <a:rPr lang="en-US" dirty="0"/>
              <a:t>The k-nearest neighbors regression prediction is a numeric value compared to k-nearest neighbors for classification that predicts a class.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95D67-E240-FB8E-4D44-01E3D019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412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C9B1A-1E69-8AC7-75B0-57D5D96C0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 for Regression</a:t>
            </a:r>
          </a:p>
        </p:txBody>
      </p:sp>
      <p:pic>
        <p:nvPicPr>
          <p:cNvPr id="6" name="Content Placeholder 5" descr="A graph with blue dots&#10;&#10;Description automatically generated">
            <a:extLst>
              <a:ext uri="{FF2B5EF4-FFF2-40B4-BE49-F238E27FC236}">
                <a16:creationId xmlns:a16="http://schemas.microsoft.com/office/drawing/2014/main" id="{E8DC6D99-BBF1-5DD8-17DF-FFA3530010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2501106"/>
            <a:ext cx="6057900" cy="30003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ADDD45-8846-4E1A-7078-56A0D1263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732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45DF7-9C54-8FE2-8FC7-43E86C109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 for Regression</a:t>
            </a:r>
          </a:p>
        </p:txBody>
      </p:sp>
      <p:pic>
        <p:nvPicPr>
          <p:cNvPr id="6" name="Content Placeholder 5" descr="A graph with blue dots and a red line&#10;&#10;Description automatically generated">
            <a:extLst>
              <a:ext uri="{FF2B5EF4-FFF2-40B4-BE49-F238E27FC236}">
                <a16:creationId xmlns:a16="http://schemas.microsoft.com/office/drawing/2014/main" id="{0021A7D9-FE7C-656E-FE8B-FE166D0DFB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2501106"/>
            <a:ext cx="6057900" cy="30003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9FAAA-8A96-2842-5F20-138A34AEF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41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50027-2FE9-DC1B-DEFC-19BE5606F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F9C81F4-E15E-8B5D-4F1C-8927101D0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412" y="2286794"/>
            <a:ext cx="5591175" cy="342900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9EA3C-6462-0A5B-CDD3-2ECBE5A5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0665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DDC17-AC8F-DE69-7B52-BC686E92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 for Regression</a:t>
            </a:r>
          </a:p>
        </p:txBody>
      </p:sp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8AF9DC9F-B65E-D699-7F6C-2EFD2F71DE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2501106"/>
            <a:ext cx="6057900" cy="30003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86531-D665-3ECB-5E25-CACB40EB5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136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AC822-F492-F36B-937F-590A9914A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 for Regression</a:t>
            </a:r>
          </a:p>
        </p:txBody>
      </p:sp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6A3CCA22-E7D9-EE26-10E7-F7571C62D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2501106"/>
            <a:ext cx="6057900" cy="30003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07BA78-8C5A-D6B8-C754-04501A233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6141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1E998-B5ED-1C7E-D20B-9F20C5731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 for Regression: Distance Measure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5AA62-0984-530F-2BAA-0E5B681D8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select the nearest neighbors is the same as k-nearest neighbor for classification.</a:t>
            </a:r>
          </a:p>
          <a:p>
            <a:pPr lvl="1"/>
            <a:r>
              <a:rPr lang="en-US" dirty="0"/>
              <a:t>using distance measures:</a:t>
            </a:r>
          </a:p>
          <a:p>
            <a:pPr lvl="2"/>
            <a:r>
              <a:rPr lang="en-US" dirty="0"/>
              <a:t>Euclidean distance</a:t>
            </a:r>
          </a:p>
          <a:p>
            <a:pPr lvl="2"/>
            <a:r>
              <a:rPr lang="en-US" dirty="0"/>
              <a:t>Manhattan distance</a:t>
            </a:r>
          </a:p>
          <a:p>
            <a:pPr lvl="2"/>
            <a:r>
              <a:rPr lang="en-US" dirty="0" err="1"/>
              <a:t>Minkowski</a:t>
            </a:r>
            <a:r>
              <a:rPr lang="en-US" dirty="0"/>
              <a:t> distance.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9A9CAF-1FB3-6DD0-F631-DFD8CB2E4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757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CD744-78BE-910E-B9D3-FE9466B3F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2796D4-8B3E-4EC0-4CBC-EC2783AD21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Since k-nearest neighbors regression is a flexible model and does not require a specific relationship between the input and output features, the model works well for complex or non-linear relationships. </a:t>
                </a:r>
              </a:p>
              <a:p>
                <a:r>
                  <a:rPr lang="en-US" dirty="0"/>
                  <a:t>For a large enough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the model is not sensitive to noise or outliers.</a:t>
                </a:r>
              </a:p>
              <a:p>
                <a:endParaRPr lang="en-US" dirty="0"/>
              </a:p>
              <a:p>
                <a:r>
                  <a:rPr lang="en-US" dirty="0"/>
                  <a:t>The k-nearest neighbors algorithm is intuitive but has limitations. </a:t>
                </a:r>
              </a:p>
              <a:p>
                <a:pPr lvl="1"/>
                <a:r>
                  <a:rPr lang="en-US" dirty="0"/>
                  <a:t>k-nearest neighbors regression is </a:t>
                </a:r>
                <a:r>
                  <a:rPr lang="en-US" dirty="0">
                    <a:solidFill>
                      <a:schemeClr val="accent4"/>
                    </a:solidFill>
                  </a:rPr>
                  <a:t>sensitive to the number of input features and the number of instances</a:t>
                </a:r>
                <a:r>
                  <a:rPr lang="en-US" dirty="0"/>
                  <a:t>. </a:t>
                </a:r>
              </a:p>
              <a:p>
                <a:pPr lvl="1"/>
                <a:r>
                  <a:rPr lang="en-US" dirty="0">
                    <a:solidFill>
                      <a:schemeClr val="accent4"/>
                    </a:solidFill>
                  </a:rPr>
                  <a:t>When the number of input features becomes large</a:t>
                </a:r>
                <a:r>
                  <a:rPr lang="en-US" dirty="0"/>
                  <a:t>, the nearest neighbors for an instance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may not be similar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and results in poor predictions. </a:t>
                </a:r>
              </a:p>
              <a:p>
                <a:pPr lvl="1"/>
                <a:r>
                  <a:rPr lang="en-US" dirty="0"/>
                  <a:t>Because the k-nearest neighbors regression algorithm calculates the distance between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and each instance, the algorithm is </a:t>
                </a:r>
                <a:r>
                  <a:rPr lang="en-US" dirty="0">
                    <a:solidFill>
                      <a:schemeClr val="accent4"/>
                    </a:solidFill>
                  </a:rPr>
                  <a:t>computationally expensive </a:t>
                </a:r>
                <a:r>
                  <a:rPr lang="en-US" dirty="0"/>
                  <a:t>for datasets with a large number of instances.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2796D4-8B3E-4EC0-4CBC-EC2783AD2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3F2A4C-22F6-39F6-D0D9-E1FD85699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419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4DAF99F-47A3-7E29-188B-D7B6FD9C5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Support Vector Machines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D86288E-EC59-B1F8-AAD7-01381CF635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Support Vector Classifiers (7.1)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15BEC9-1525-22A9-3495-5DE7A0E9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834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6985D-2DD2-4E2D-A750-00FEE99DA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Maximal margin classifier for forest fires</a:t>
            </a:r>
          </a:p>
        </p:txBody>
      </p:sp>
      <p:pic>
        <p:nvPicPr>
          <p:cNvPr id="6" name="Content Placeholder 5" descr="A graph with blue and orange dots&#10;&#10;Description automatically generated">
            <a:extLst>
              <a:ext uri="{FF2B5EF4-FFF2-40B4-BE49-F238E27FC236}">
                <a16:creationId xmlns:a16="http://schemas.microsoft.com/office/drawing/2014/main" id="{E64C1FD5-E0B1-B3BA-2D90-3894054906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312" y="2024856"/>
            <a:ext cx="5667375" cy="39528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0D974-3BE2-BED5-2DC6-112688C96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665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589E9-3C26-AD5A-1A46-A28C6572F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Maximal margin classifier for forest fires</a:t>
            </a:r>
          </a:p>
        </p:txBody>
      </p:sp>
      <p:pic>
        <p:nvPicPr>
          <p:cNvPr id="6" name="Content Placeholder 5" descr="A graph with blue dots and numbers&#10;&#10;Description automatically generated">
            <a:extLst>
              <a:ext uri="{FF2B5EF4-FFF2-40B4-BE49-F238E27FC236}">
                <a16:creationId xmlns:a16="http://schemas.microsoft.com/office/drawing/2014/main" id="{D4628AB0-9AF6-DB0B-82FF-311F7EFCB6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312" y="2024856"/>
            <a:ext cx="5667375" cy="39528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BDCF8-B621-19EE-0B53-9E3257071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3844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7D62-178F-2AC3-419E-C2CFA7EC7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Maximal margin classifier for forest fires</a:t>
            </a:r>
          </a:p>
        </p:txBody>
      </p:sp>
      <p:pic>
        <p:nvPicPr>
          <p:cNvPr id="6" name="Content Placeholder 5" descr="A graph with blue and orange dots&#10;&#10;Description automatically generated">
            <a:extLst>
              <a:ext uri="{FF2B5EF4-FFF2-40B4-BE49-F238E27FC236}">
                <a16:creationId xmlns:a16="http://schemas.microsoft.com/office/drawing/2014/main" id="{C06AE87F-DF9E-A1AA-970C-F726C40D80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312" y="2024856"/>
            <a:ext cx="5667375" cy="39528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CAC3DF-4390-5834-CBDB-655B775B5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4790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F57B1-F3DA-5582-F710-C49C52CEF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Maximal margin classifier for forest fires</a:t>
            </a:r>
          </a:p>
        </p:txBody>
      </p:sp>
      <p:pic>
        <p:nvPicPr>
          <p:cNvPr id="6" name="Content Placeholder 5" descr="A graph with blue dots and a line&#10;&#10;Description automatically generated">
            <a:extLst>
              <a:ext uri="{FF2B5EF4-FFF2-40B4-BE49-F238E27FC236}">
                <a16:creationId xmlns:a16="http://schemas.microsoft.com/office/drawing/2014/main" id="{05052E60-8791-61BA-8B0F-8DC0119E1A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312" y="2024856"/>
            <a:ext cx="5667375" cy="39528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4D63E-5859-86DD-6ABB-DEE14DBE6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3935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2BC46-1C5F-89FD-F8F5-C28B2EA89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Maximal margin classifier for forest fires</a:t>
            </a:r>
          </a:p>
        </p:txBody>
      </p:sp>
      <p:pic>
        <p:nvPicPr>
          <p:cNvPr id="6" name="Content Placeholder 5" descr="A diagram of a fire hazard&#10;&#10;Description automatically generated">
            <a:extLst>
              <a:ext uri="{FF2B5EF4-FFF2-40B4-BE49-F238E27FC236}">
                <a16:creationId xmlns:a16="http://schemas.microsoft.com/office/drawing/2014/main" id="{0AAF5AFD-CB83-311F-0963-946124E95D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312" y="2024856"/>
            <a:ext cx="5667375" cy="39528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8CF3C-80FC-BEA2-4BE6-84080B63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24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00004-9717-00CF-C2D7-227AA7755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4EB8EC7-B50D-3C9D-A037-508EE61184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412" y="2286794"/>
            <a:ext cx="5591175" cy="342900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73AFD-3395-FFB0-B227-A07C684CE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5002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68325-6725-55D3-B1A2-52DBBD914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Maximal margin classifier for forest fires</a:t>
            </a:r>
          </a:p>
        </p:txBody>
      </p:sp>
      <p:pic>
        <p:nvPicPr>
          <p:cNvPr id="6" name="Content Placeholder 5" descr="A graph of a fire warning&#10;&#10;Description automatically generated">
            <a:extLst>
              <a:ext uri="{FF2B5EF4-FFF2-40B4-BE49-F238E27FC236}">
                <a16:creationId xmlns:a16="http://schemas.microsoft.com/office/drawing/2014/main" id="{C68A8963-F2E8-7CF9-F12B-6D0BF493E5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312" y="2024856"/>
            <a:ext cx="5667375" cy="39528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BACC4-3040-0618-A2A5-C2DD1D34B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15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E3988-EE79-D76A-C9C0-3FFFD3B09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Maximal margin classifier for forest fires</a:t>
            </a:r>
          </a:p>
        </p:txBody>
      </p:sp>
      <p:pic>
        <p:nvPicPr>
          <p:cNvPr id="6" name="Content Placeholder 5" descr="A graph of a fire warning&#10;&#10;Description automatically generated">
            <a:extLst>
              <a:ext uri="{FF2B5EF4-FFF2-40B4-BE49-F238E27FC236}">
                <a16:creationId xmlns:a16="http://schemas.microsoft.com/office/drawing/2014/main" id="{075FCCCE-8ACF-861D-7BC4-C82EF74E8C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312" y="2024856"/>
            <a:ext cx="5667375" cy="39528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F2ED2-E08E-31A3-14B9-C3356FE01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6559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24485-7B4D-D096-0D51-48B8C1C6B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 of 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66265-C905-568E-909F-FB0D6439A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 vector classifiers are flexible models and </a:t>
            </a:r>
            <a:r>
              <a:rPr lang="en-US" dirty="0">
                <a:solidFill>
                  <a:schemeClr val="accent4"/>
                </a:solidFill>
              </a:rPr>
              <a:t>can be extended to more than one class using a one vs. the rest approach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One vs. the rest classification fits a model </a:t>
            </a:r>
            <a:r>
              <a:rPr lang="en-US" b="1" i="1" dirty="0"/>
              <a:t>c</a:t>
            </a:r>
            <a:r>
              <a:rPr lang="en-US" dirty="0"/>
              <a:t> times using a dummy variable for each of the output feature’s </a:t>
            </a:r>
            <a:r>
              <a:rPr lang="en-US" b="1" i="1" dirty="0"/>
              <a:t>c</a:t>
            </a:r>
            <a:r>
              <a:rPr lang="en-US" dirty="0"/>
              <a:t> classes.</a:t>
            </a:r>
          </a:p>
          <a:p>
            <a:r>
              <a:rPr lang="en-US" dirty="0"/>
              <a:t>Support vector classifiers </a:t>
            </a:r>
            <a:r>
              <a:rPr lang="en-US" dirty="0">
                <a:solidFill>
                  <a:schemeClr val="accent4"/>
                </a:solidFill>
              </a:rPr>
              <a:t>can also be modified to use a nonlinear decision boundary</a:t>
            </a:r>
            <a:r>
              <a:rPr lang="en-US" dirty="0"/>
              <a:t>, which may improve overall performance.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4DEDC-A32A-45FB-A1F4-70C445C3D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953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9E1AA-B727-0A9C-9792-A89A8C235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 of SVM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8053F1-A5A3-A558-C815-3FA9A28B74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Since support vector classifiers categorize instances based on their position relative to the hyperplane, support vector classifiers </a:t>
                </a:r>
                <a:r>
                  <a:rPr lang="en-US" dirty="0">
                    <a:solidFill>
                      <a:schemeClr val="accent4"/>
                    </a:solidFill>
                  </a:rPr>
                  <a:t>do not provide a probability of class membership</a:t>
                </a:r>
                <a:r>
                  <a:rPr lang="en-US" dirty="0"/>
                  <a:t>. </a:t>
                </a:r>
              </a:p>
              <a:p>
                <a:pPr lvl="1"/>
                <a:r>
                  <a:rPr lang="en-US" dirty="0"/>
                  <a:t>However, confidence scores or distance to the margin may be used to quantify uncertainty instead. </a:t>
                </a:r>
              </a:p>
              <a:p>
                <a:pPr lvl="1"/>
                <a:r>
                  <a:rPr lang="en-US" dirty="0"/>
                  <a:t>Ex: Instances within the margin may have more uncertainty in their classification than instances beyond the margin. </a:t>
                </a:r>
              </a:p>
              <a:p>
                <a:r>
                  <a:rPr lang="en-US" dirty="0"/>
                  <a:t>Other classifiers are more computationally efficient for large datasets, or data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the number of sample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the number of features.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8053F1-A5A3-A558-C815-3FA9A28B74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D09712-36FE-D58A-7E3B-03B060818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3883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BBCDE-6EBC-3699-D569-D3743C9EA6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8AF302-7711-EEA2-F301-B7C075BB3B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/>
              <a:t>Decision Trees for Classification (8.1)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0728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73F55-DDC2-E52A-11F6-B548974C4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34BC5-223F-34D3-8927-2A1941AF2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b="1" dirty="0"/>
              <a:t>tree</a:t>
            </a:r>
            <a:r>
              <a:rPr lang="en-US" dirty="0"/>
              <a:t> is a hierarchical structure with no loops made up of two objects: nodes and edges.</a:t>
            </a:r>
          </a:p>
          <a:p>
            <a:pPr lvl="1"/>
            <a:r>
              <a:rPr lang="en-US" dirty="0"/>
              <a:t>An </a:t>
            </a:r>
            <a:r>
              <a:rPr lang="en-US" b="1" dirty="0"/>
              <a:t>edge</a:t>
            </a:r>
            <a:r>
              <a:rPr lang="en-US" dirty="0"/>
              <a:t> is a directed link from a parent node to a child node. Most nodes in a tree have one parent node and multiple child nodes.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root</a:t>
            </a:r>
            <a:r>
              <a:rPr lang="en-US" dirty="0"/>
              <a:t> node is the node with no parent node.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leaf</a:t>
            </a:r>
            <a:r>
              <a:rPr lang="en-US" dirty="0"/>
              <a:t> is a node that has no outgoing edges to child nodes.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depth</a:t>
            </a:r>
            <a:r>
              <a:rPr lang="en-US" dirty="0"/>
              <a:t> of a node is the number of edges that must be followed to reach that node from the root node.</a:t>
            </a:r>
          </a:p>
          <a:p>
            <a:r>
              <a:rPr lang="en-US" dirty="0"/>
              <a:t>A </a:t>
            </a:r>
            <a:r>
              <a:rPr lang="en-US" b="1" dirty="0"/>
              <a:t>decision tree </a:t>
            </a:r>
            <a:r>
              <a:rPr lang="en-US" dirty="0"/>
              <a:t>is a tree where each parent node has a question that determines the edge that should be taken from that node. </a:t>
            </a:r>
          </a:p>
          <a:p>
            <a:pPr lvl="1"/>
            <a:r>
              <a:rPr lang="en-US" dirty="0"/>
              <a:t>The nodes in a decision tree are called decision nodes. </a:t>
            </a:r>
          </a:p>
          <a:p>
            <a:pPr lvl="1"/>
            <a:r>
              <a:rPr lang="en-US" dirty="0"/>
              <a:t>In a decision tree, the leaves communicate the decision that results from the questions answered from the root node to the leaf.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95614-181A-551B-BF2C-BFD082D87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2501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20792-3CB7-D967-086A-CAE699009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decision tree to identify coffee species</a:t>
            </a:r>
          </a:p>
        </p:txBody>
      </p:sp>
      <p:pic>
        <p:nvPicPr>
          <p:cNvPr id="6" name="Content Placeholder 5" descr="A diagram of a tree&#10;&#10;Description automatically generated">
            <a:extLst>
              <a:ext uri="{FF2B5EF4-FFF2-40B4-BE49-F238E27FC236}">
                <a16:creationId xmlns:a16="http://schemas.microsoft.com/office/drawing/2014/main" id="{84CA4A89-1A3F-2E7D-B7F6-74ECD6AE3A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312" y="2458244"/>
            <a:ext cx="5667375" cy="30861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1FBC0B-CAEA-18B8-98E6-99F950EB1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1293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8F2D5-30EA-25EF-4D96-B7A025EB8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decision tree to identify coffee species</a:t>
            </a:r>
          </a:p>
        </p:txBody>
      </p:sp>
      <p:pic>
        <p:nvPicPr>
          <p:cNvPr id="6" name="Content Placeholder 5" descr="A diagram of a plant&#10;&#10;Description automatically generated">
            <a:extLst>
              <a:ext uri="{FF2B5EF4-FFF2-40B4-BE49-F238E27FC236}">
                <a16:creationId xmlns:a16="http://schemas.microsoft.com/office/drawing/2014/main" id="{B12AB907-BE38-8573-0EA5-1EBE7A3D1D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312" y="2458244"/>
            <a:ext cx="5667375" cy="30861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A4A61-EFC9-28B3-2305-EADE2CF82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16188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3FECA-5E48-4FE8-4EB7-21731EB86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decision tree to identify coffee species</a:t>
            </a:r>
          </a:p>
        </p:txBody>
      </p:sp>
      <p:pic>
        <p:nvPicPr>
          <p:cNvPr id="6" name="Content Placeholder 5" descr="A diagram of a plant&#10;&#10;Description automatically generated">
            <a:extLst>
              <a:ext uri="{FF2B5EF4-FFF2-40B4-BE49-F238E27FC236}">
                <a16:creationId xmlns:a16="http://schemas.microsoft.com/office/drawing/2014/main" id="{76FBF67A-AEBB-D5AC-A61B-6931808F72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312" y="2458244"/>
            <a:ext cx="5667375" cy="30861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4B863-F1D8-23E4-7CA5-1868BAA30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7320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592EE-D01C-11A7-1F2C-FC13FA219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Classifiers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BEC46-1409-F082-2F72-8268C2288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tree classifiers are decision trees that are built for classification tasks.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53001F-301C-2361-0082-E65209E03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37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B4CE8-6A08-033B-2424-EBC37CE1C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pic>
        <p:nvPicPr>
          <p:cNvPr id="5" name="Content Placeholder 4" descr="A screen shot of a graph&#10;&#10;Description automatically generated">
            <a:extLst>
              <a:ext uri="{FF2B5EF4-FFF2-40B4-BE49-F238E27FC236}">
                <a16:creationId xmlns:a16="http://schemas.microsoft.com/office/drawing/2014/main" id="{876AF009-1599-6B79-F05B-C50326E608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412" y="2286794"/>
            <a:ext cx="5591175" cy="342900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0A672-E129-2F9C-6810-66A707314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9928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CFA99-5F35-BA24-05F9-A5BA4D699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Classifier</a:t>
            </a:r>
          </a:p>
        </p:txBody>
      </p:sp>
      <p:pic>
        <p:nvPicPr>
          <p:cNvPr id="6" name="Content Placeholder 5" descr="A graph with numbers and dots&#10;&#10;Description automatically generated">
            <a:extLst>
              <a:ext uri="{FF2B5EF4-FFF2-40B4-BE49-F238E27FC236}">
                <a16:creationId xmlns:a16="http://schemas.microsoft.com/office/drawing/2014/main" id="{A0624F14-288F-122E-19C9-4135B0C84D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312" y="2458244"/>
            <a:ext cx="5667375" cy="30861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41615-639F-931B-96E9-ADB756E3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86035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AB38F-3A49-4D69-A236-0997F264C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Classifier</a:t>
            </a:r>
          </a:p>
        </p:txBody>
      </p:sp>
      <p:pic>
        <p:nvPicPr>
          <p:cNvPr id="6" name="Content Placeholder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03D17E3-0F53-E5F4-07DB-3C0FEDEABB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312" y="2458244"/>
            <a:ext cx="5667375" cy="30861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4033DB-BD91-4132-A551-8F11D15A4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069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75625-5EE8-067A-9F51-665B4045C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Classifier</a:t>
            </a:r>
          </a:p>
        </p:txBody>
      </p:sp>
      <p:pic>
        <p:nvPicPr>
          <p:cNvPr id="6" name="Content Placeholder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6CF18CB-CC8F-E579-56D4-5846E5F0E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312" y="2458244"/>
            <a:ext cx="5667375" cy="30861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8F1A9-559E-1817-81CF-2E8CB4E25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5476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7D831-B034-942E-420D-5FC264F83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Classifier</a:t>
            </a:r>
          </a:p>
        </p:txBody>
      </p:sp>
      <p:pic>
        <p:nvPicPr>
          <p:cNvPr id="6" name="Content Placeholder 5" descr="A diagram with text and numbers&#10;&#10;Description automatically generated with medium confidence">
            <a:extLst>
              <a:ext uri="{FF2B5EF4-FFF2-40B4-BE49-F238E27FC236}">
                <a16:creationId xmlns:a16="http://schemas.microsoft.com/office/drawing/2014/main" id="{1681ADB8-DD91-B71D-908C-410A4E9379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312" y="2458244"/>
            <a:ext cx="5667375" cy="30861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025395-1377-3ABD-FBEF-5D709CEF7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8735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8A98-9920-79D8-5A97-D33DCE54D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Classifier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19CB60E1-2311-186D-1657-12241A575B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312" y="2458244"/>
            <a:ext cx="5667375" cy="30861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580FD-E800-3FBF-BBDC-73A3E7EB4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4155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2A9FB-9189-BD04-D588-D897FBB5F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F6DFAFB4-8281-9CBE-989E-2980E41B00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187" y="2324894"/>
            <a:ext cx="9191625" cy="33528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436DA-71FC-5B50-B7AA-A5E80EDE2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76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3FFF3-8EF3-9149-0575-F77CADB54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pic>
        <p:nvPicPr>
          <p:cNvPr id="5" name="Content Placeholder 4" descr="A graph and numbers on a screen&#10;&#10;Description automatically generated">
            <a:extLst>
              <a:ext uri="{FF2B5EF4-FFF2-40B4-BE49-F238E27FC236}">
                <a16:creationId xmlns:a16="http://schemas.microsoft.com/office/drawing/2014/main" id="{8D51A0ED-9289-4019-CCDB-D58BEBB4D9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412" y="2286794"/>
            <a:ext cx="5591175" cy="342900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AE1D5-0251-96E4-0E28-9ECBD043A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999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7A598-3564-4AFB-B333-B6556DFBB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58CCDA-D1D3-AAF4-A486-817F8EF4A7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Least squares is the most common method for estimating the weights of a linear regression model using the available data.</a:t>
                </a:r>
              </a:p>
              <a:p>
                <a:r>
                  <a:rPr lang="en-US" dirty="0"/>
                  <a:t>The desired linear model is one where the predicted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are close to the observed data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Ex: For a simple linear regression model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=1,2,…,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One measure of closeness is the residual: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58CCDA-D1D3-AAF4-A486-817F8EF4A7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625A1C-96F3-9156-9BA1-9275F474C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09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1634</TotalTime>
  <Words>1796</Words>
  <Application>Microsoft Office PowerPoint</Application>
  <PresentationFormat>Widescreen</PresentationFormat>
  <Paragraphs>263</Paragraphs>
  <Slides>75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0" baseType="lpstr">
      <vt:lpstr>Aptos</vt:lpstr>
      <vt:lpstr>Aptos Display</vt:lpstr>
      <vt:lpstr>Arial</vt:lpstr>
      <vt:lpstr>Cambria Math</vt:lpstr>
      <vt:lpstr>Office Theme</vt:lpstr>
      <vt:lpstr>Chapter 3: Regression Models</vt:lpstr>
      <vt:lpstr>3. Regression Models</vt:lpstr>
      <vt:lpstr>3.1 Linear Regression</vt:lpstr>
      <vt:lpstr>Linear Regression</vt:lpstr>
      <vt:lpstr>Linear Regression</vt:lpstr>
      <vt:lpstr>Linear Regression</vt:lpstr>
      <vt:lpstr>Linear Regression</vt:lpstr>
      <vt:lpstr>Linear Regression</vt:lpstr>
      <vt:lpstr>Least Square</vt:lpstr>
      <vt:lpstr>Least Square</vt:lpstr>
      <vt:lpstr>Least Square</vt:lpstr>
      <vt:lpstr>Least Square</vt:lpstr>
      <vt:lpstr>Least Square</vt:lpstr>
      <vt:lpstr>Least Square</vt:lpstr>
      <vt:lpstr>Least Square</vt:lpstr>
      <vt:lpstr>Residual and RSS</vt:lpstr>
      <vt:lpstr>Multiple Regression</vt:lpstr>
      <vt:lpstr>Multiple Regression</vt:lpstr>
      <vt:lpstr>Multiple Regression</vt:lpstr>
      <vt:lpstr>Multiple Regression</vt:lpstr>
      <vt:lpstr>Multiple Regression</vt:lpstr>
      <vt:lpstr>Advantages and Disadvantages of Linear Regression</vt:lpstr>
      <vt:lpstr>3. Regression Models</vt:lpstr>
      <vt:lpstr>3.2 Elastic Net Regression (Regularization)</vt:lpstr>
      <vt:lpstr>Regularization</vt:lpstr>
      <vt:lpstr>Regularization</vt:lpstr>
      <vt:lpstr>Regularization</vt:lpstr>
      <vt:lpstr>Regularization</vt:lpstr>
      <vt:lpstr>Regularization</vt:lpstr>
      <vt:lpstr>Ridge Regression</vt:lpstr>
      <vt:lpstr>Model Tuning</vt:lpstr>
      <vt:lpstr>Ridge Regression</vt:lpstr>
      <vt:lpstr>Ridge Regression</vt:lpstr>
      <vt:lpstr>Ridge Regression</vt:lpstr>
      <vt:lpstr>Ridge Regression</vt:lpstr>
      <vt:lpstr>Ridge Regression</vt:lpstr>
      <vt:lpstr>LASSO Regression</vt:lpstr>
      <vt:lpstr>LASSO Regression</vt:lpstr>
      <vt:lpstr>LASSO Regression</vt:lpstr>
      <vt:lpstr>LASSO Regression</vt:lpstr>
      <vt:lpstr>LASSO Regression</vt:lpstr>
      <vt:lpstr>LASSO Regression</vt:lpstr>
      <vt:lpstr>Advantages and Disadvantages of Regularization</vt:lpstr>
      <vt:lpstr>Elastic Net Regression</vt:lpstr>
      <vt:lpstr>3. Regression Models</vt:lpstr>
      <vt:lpstr>3.3 K-nearest Neighbors for Regression</vt:lpstr>
      <vt:lpstr>K-nearest Neighbors for Regression</vt:lpstr>
      <vt:lpstr>K-nearest Neighbors for Regression</vt:lpstr>
      <vt:lpstr>K-nearest Neighbors for Regression</vt:lpstr>
      <vt:lpstr>K-nearest Neighbors for Regression</vt:lpstr>
      <vt:lpstr>K-nearest Neighbors for Regression</vt:lpstr>
      <vt:lpstr>K-nearest Neighbors for Regression: Distance Measure</vt:lpstr>
      <vt:lpstr>Advantages and Disadvantages</vt:lpstr>
      <vt:lpstr>Support Vector Machines</vt:lpstr>
      <vt:lpstr>Maximal margin classifier for forest fires</vt:lpstr>
      <vt:lpstr>Maximal margin classifier for forest fires</vt:lpstr>
      <vt:lpstr>Maximal margin classifier for forest fires</vt:lpstr>
      <vt:lpstr>Maximal margin classifier for forest fires</vt:lpstr>
      <vt:lpstr>Maximal margin classifier for forest fires</vt:lpstr>
      <vt:lpstr>Maximal margin classifier for forest fires</vt:lpstr>
      <vt:lpstr>Maximal margin classifier for forest fires</vt:lpstr>
      <vt:lpstr>Advantages and Disadvantages of SVM</vt:lpstr>
      <vt:lpstr>Advantages and Disadvantages of SVM</vt:lpstr>
      <vt:lpstr>Decision Trees</vt:lpstr>
      <vt:lpstr>Definitions</vt:lpstr>
      <vt:lpstr>Using a decision tree to identify coffee species</vt:lpstr>
      <vt:lpstr>Using a decision tree to identify coffee species</vt:lpstr>
      <vt:lpstr>Using a decision tree to identify coffee species</vt:lpstr>
      <vt:lpstr>Decision Tree Classifiers</vt:lpstr>
      <vt:lpstr>Decision Tree Classifier</vt:lpstr>
      <vt:lpstr>Decision Tree Classifier</vt:lpstr>
      <vt:lpstr>Decision Tree Classifier</vt:lpstr>
      <vt:lpstr>Decision Tree Classifier</vt:lpstr>
      <vt:lpstr>Decision Tree Classifier</vt:lpstr>
      <vt:lpstr>Advantages and Disadvantages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Lwin Moe</dc:creator>
  <cp:lastModifiedBy>Lwin Moe</cp:lastModifiedBy>
  <cp:revision>7</cp:revision>
  <dcterms:created xsi:type="dcterms:W3CDTF">2024-09-15T03:48:38Z</dcterms:created>
  <dcterms:modified xsi:type="dcterms:W3CDTF">2024-09-30T16:04:09Z</dcterms:modified>
</cp:coreProperties>
</file>