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4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8"/>
  </p:notesMasterIdLst>
  <p:sldIdLst>
    <p:sldId id="256" r:id="rId5"/>
    <p:sldId id="279" r:id="rId6"/>
    <p:sldId id="280" r:id="rId7"/>
    <p:sldId id="616" r:id="rId8"/>
    <p:sldId id="281" r:id="rId9"/>
    <p:sldId id="287" r:id="rId10"/>
    <p:sldId id="283" r:id="rId11"/>
    <p:sldId id="599" r:id="rId12"/>
    <p:sldId id="589" r:id="rId13"/>
    <p:sldId id="593" r:id="rId14"/>
    <p:sldId id="262" r:id="rId15"/>
    <p:sldId id="668" r:id="rId16"/>
    <p:sldId id="631" r:id="rId17"/>
    <p:sldId id="655" r:id="rId18"/>
    <p:sldId id="591" r:id="rId19"/>
    <p:sldId id="622" r:id="rId20"/>
    <p:sldId id="623" r:id="rId21"/>
    <p:sldId id="632" r:id="rId22"/>
    <p:sldId id="652" r:id="rId23"/>
    <p:sldId id="653" r:id="rId24"/>
    <p:sldId id="654" r:id="rId25"/>
    <p:sldId id="656" r:id="rId26"/>
    <p:sldId id="633" r:id="rId27"/>
    <p:sldId id="609" r:id="rId28"/>
    <p:sldId id="650" r:id="rId29"/>
    <p:sldId id="651" r:id="rId30"/>
    <p:sldId id="645" r:id="rId31"/>
    <p:sldId id="646" r:id="rId32"/>
    <p:sldId id="657" r:id="rId33"/>
    <p:sldId id="647" r:id="rId34"/>
    <p:sldId id="648" r:id="rId35"/>
    <p:sldId id="276" r:id="rId36"/>
    <p:sldId id="277" r:id="rId37"/>
    <p:sldId id="635" r:id="rId38"/>
    <p:sldId id="291" r:id="rId39"/>
    <p:sldId id="292" r:id="rId40"/>
    <p:sldId id="659" r:id="rId41"/>
    <p:sldId id="634" r:id="rId42"/>
    <p:sldId id="660" r:id="rId43"/>
    <p:sldId id="658" r:id="rId44"/>
    <p:sldId id="260" r:id="rId45"/>
    <p:sldId id="264" r:id="rId46"/>
    <p:sldId id="636" r:id="rId47"/>
    <p:sldId id="637" r:id="rId48"/>
    <p:sldId id="594" r:id="rId49"/>
    <p:sldId id="610" r:id="rId50"/>
    <p:sldId id="606" r:id="rId51"/>
    <p:sldId id="603" r:id="rId52"/>
    <p:sldId id="611" r:id="rId53"/>
    <p:sldId id="612" r:id="rId54"/>
    <p:sldId id="613" r:id="rId55"/>
    <p:sldId id="614" r:id="rId56"/>
    <p:sldId id="615" r:id="rId57"/>
    <p:sldId id="669" r:id="rId58"/>
    <p:sldId id="672" r:id="rId59"/>
    <p:sldId id="671" r:id="rId60"/>
    <p:sldId id="298" r:id="rId61"/>
    <p:sldId id="664" r:id="rId62"/>
    <p:sldId id="665" r:id="rId63"/>
    <p:sldId id="673" r:id="rId64"/>
    <p:sldId id="674" r:id="rId65"/>
    <p:sldId id="629" r:id="rId66"/>
    <p:sldId id="638" r:id="rId67"/>
    <p:sldId id="639" r:id="rId68"/>
    <p:sldId id="640" r:id="rId69"/>
    <p:sldId id="641" r:id="rId70"/>
    <p:sldId id="644" r:id="rId71"/>
    <p:sldId id="642" r:id="rId72"/>
    <p:sldId id="643" r:id="rId73"/>
    <p:sldId id="663" r:id="rId74"/>
    <p:sldId id="627" r:id="rId75"/>
    <p:sldId id="626" r:id="rId76"/>
    <p:sldId id="630" r:id="rId77"/>
    <p:sldId id="666" r:id="rId78"/>
    <p:sldId id="667" r:id="rId79"/>
    <p:sldId id="596" r:id="rId80"/>
    <p:sldId id="597" r:id="rId81"/>
    <p:sldId id="661" r:id="rId82"/>
    <p:sldId id="662" r:id="rId83"/>
    <p:sldId id="598" r:id="rId84"/>
    <p:sldId id="595" r:id="rId85"/>
    <p:sldId id="592" r:id="rId86"/>
    <p:sldId id="62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66DE9-7300-4A62-BB9B-1BB6050E10BB}" v="288" dt="2023-10-16T18:21:54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7" autoAdjust="0"/>
    <p:restoredTop sz="91429" autoAdjust="0"/>
  </p:normalViewPr>
  <p:slideViewPr>
    <p:cSldViewPr snapToGrid="0">
      <p:cViewPr varScale="1">
        <p:scale>
          <a:sx n="94" d="100"/>
          <a:sy n="94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canc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Tumor Size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0.7</c:v>
                </c:pt>
                <c:pt idx="2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C9-44A7-B1CF-046624A3E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5742304"/>
        <c:axId val="1392528832"/>
      </c:scatterChart>
      <c:valAx>
        <c:axId val="147574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528832"/>
        <c:crosses val="autoZero"/>
        <c:crossBetween val="midCat"/>
        <c:majorUnit val="1"/>
      </c:valAx>
      <c:valAx>
        <c:axId val="139252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42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Malignant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0.9</c:v>
                </c:pt>
                <c:pt idx="3">
                  <c:v>2</c:v>
                </c:pt>
                <c:pt idx="4">
                  <c:v>1.7</c:v>
                </c:pt>
                <c:pt idx="5">
                  <c:v>1.5</c:v>
                </c:pt>
                <c:pt idx="6">
                  <c:v>1.6</c:v>
                </c:pt>
                <c:pt idx="7">
                  <c:v>1.4</c:v>
                </c:pt>
                <c:pt idx="8">
                  <c:v>1.2</c:v>
                </c:pt>
                <c:pt idx="9">
                  <c:v>0.3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56-48AC-9C95-3BB8C0CBE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806240"/>
        <c:axId val="1186813504"/>
      </c:scatterChart>
      <c:valAx>
        <c:axId val="18748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Tumour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13504"/>
        <c:crosses val="autoZero"/>
        <c:crossBetween val="midCat"/>
        <c:majorUnit val="0.2"/>
      </c:valAx>
      <c:valAx>
        <c:axId val="1186813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Malignant?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0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3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7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E9C8-05B0-4550-9CA7-2F66FB50831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A3B4-5883-484F-82A4-A1FC0CC1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Cross-validation is a powerful preventative measure against overfitting.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idea is clever: Use your initial training data to generate multiple mini train-test splits. Use these splits to tune your model.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standard k-fold cross-validation, we partition the data into k subsets, called folds. Then, we iteratively train the algorithm on k-1 folds while using the remaining fold as the test set (called the “holdout fold”).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Cross-validation allows you to tune hyperparameters with only your original training set. This allows you to keep your test set as a truly unseen dataset for selecting your final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elitedatascience.com</a:t>
            </a:r>
            <a:r>
              <a:rPr lang="en-US" dirty="0"/>
              <a:t>/overfitting-in-machine-learning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www.simplilearn.com</a:t>
            </a:r>
            <a:r>
              <a:rPr lang="en-US" dirty="0"/>
              <a:t>/tutorials/machine-learning-tutorial/</a:t>
            </a:r>
            <a:r>
              <a:rPr lang="en-US" dirty="0" err="1"/>
              <a:t>overfitting-and-underfitting#what_is_underfitting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 feet (size), # of 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37ED-EBD0-CE26-DB0B-2969F08B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3584-2577-A9E4-47A9-0196B10D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2C7-8839-1D89-657D-4E67F6F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1B0-0E4E-4A0C-A8F8-A725E1CC2C73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8EE-21FC-77CF-EDB8-BEFD443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E18E-C285-AB11-2ECC-CBD3173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15B-C437-F0EE-8C29-AA3AC32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51E-30BF-E516-A0E7-4B66874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F2BF-81C6-95CE-8300-FC1D251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6F6B-6DF9-44B3-94A1-CC5C7639FCC4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782-B672-8008-A6E1-E34A8C9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EC08-1B08-17C9-4302-800690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CE3F-A6B6-A480-CA06-21B65F05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72E2-1043-0A4B-9DB9-C2B85B3E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770-F1E0-57A0-46A4-E689DBE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B5B2-F71E-4B94-97E3-978FD7AEDD20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2-4242-7B05-9D4E-F6A8A57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721-F9AD-C4A6-8314-AFA7DE3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F11-DB3F-D870-2EC4-B06A97A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164A-BCA5-7A5F-A270-F8256B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67EC-13CE-185E-5004-9130771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95EE-958F-4EAE-8E5C-178F4FB6D64C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787-575F-5AB6-4D9A-3E6F73A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37-2334-1139-D9F6-F87BB00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CDA-BC3A-49E6-EB2D-F81CE93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914A-5D12-1E73-714B-15B4A7D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4FA-1BC3-1C2B-0260-692F4BD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6189-DC1B-4995-8935-5710E3A163C5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ACE-3457-095D-9911-ED207B13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E86-E1AE-EAA4-7155-DAE2917A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B7-15F3-C500-5EB3-DEE9AC7C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0F47-0ACA-8EF8-C046-A0761894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F824-010E-480D-8753-3FBF402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50F-2DE2-D64F-D0DE-DCB20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677-C72D-4FAB-A88B-1523A3A21F63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AEAF-2F67-F87C-C20A-0243B9C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D56-9C94-92C5-19ED-171F0C2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6D2-63CD-264B-E4F4-C9F117D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A98-4C39-46DB-A92F-2BBCC83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0790-9537-7049-FEA8-73E8E9E6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193E-6670-4C5A-2EF8-574472E15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850B-D4DB-988F-64C2-B5AD5AA1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F6E7-E8E0-AA36-C626-F5145F4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6F24-8EC2-4DEA-818E-2164D252F117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6568-9704-D39F-A46B-77B48DE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F321-9732-397E-62A6-A31F785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99E-94A1-88D3-064B-2C134D4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491D-6CEB-9134-CFC4-9D406F8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0FC-E549-434B-A3C7-7F0E6262B69A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860-9459-ADC5-9A71-AC85703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746D-CD44-3BFB-1C23-7E6DD30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0F4-12D7-E5BB-6B96-AED28A1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232A-DCA5-4F77-A4CB-3E599AC97027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D317-80D9-2EF1-BF5C-B3F155B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0CEB-55D1-901B-39B7-3273FD9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7A5C-A3B5-0083-32F4-4E29C00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4745-01AE-95F7-AD07-E079C09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D5EC-FCD8-9FD1-2474-352E5A2A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149D-0F6A-34C5-3E34-32BFC01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C66-54CF-424A-82BE-378F1517EB54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DEA33-AF28-010F-C4DF-BFDAFD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0BBF-7635-28DD-888B-E7E353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107-E403-B2AB-39DA-8DD2EA52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8FFD-E14D-958A-A475-DF86C560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940-1D64-596D-1DEC-7F5C620E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65FB-08A2-CB3D-BBE7-4D5FCB00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2CB3-6964-41E2-8E7B-8E7B61BAB65D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3C8C-63E1-3D8C-EDDE-FEE527B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646-61F7-1DF1-9B76-B1C8107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C36BD-9DDA-9B5D-34CD-B951217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2258-491C-C41D-6EAB-D4AD4173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3CB-4EB6-942D-3193-12C62F73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01EE-D253-4DB3-8E3E-D697B25F8B4B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33E1-6AFA-3F77-1CA3-E0FA6578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78F3-4BBA-D5D5-43F0-4DECDDD2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model_selection/plot_underfitting_overfitting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0.png"/><Relationship Id="rId3" Type="http://schemas.openxmlformats.org/officeDocument/2006/relationships/tags" Target="../tags/tag3.xml"/><Relationship Id="rId7" Type="http://schemas.openxmlformats.org/officeDocument/2006/relationships/image" Target="../media/image20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0.png"/><Relationship Id="rId3" Type="http://schemas.openxmlformats.org/officeDocument/2006/relationships/tags" Target="../tags/tag7.xml"/><Relationship Id="rId7" Type="http://schemas.openxmlformats.org/officeDocument/2006/relationships/image" Target="../media/image26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5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8.xml"/><Relationship Id="rId9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0.png"/><Relationship Id="rId3" Type="http://schemas.openxmlformats.org/officeDocument/2006/relationships/tags" Target="../tags/tag11.xml"/><Relationship Id="rId7" Type="http://schemas.openxmlformats.org/officeDocument/2006/relationships/image" Target="../media/image28.png"/><Relationship Id="rId12" Type="http://schemas.openxmlformats.org/officeDocument/2006/relationships/customXml" Target="../ink/ink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12.xml"/><Relationship Id="rId9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11.png"/><Relationship Id="rId3" Type="http://schemas.openxmlformats.org/officeDocument/2006/relationships/tags" Target="../tags/tag15.xml"/><Relationship Id="rId7" Type="http://schemas.openxmlformats.org/officeDocument/2006/relationships/image" Target="../media/image30.png"/><Relationship Id="rId12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16.xml"/><Relationship Id="rId9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learn.org.nz/images/5156-neural-network-diagram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Mj-3S1tku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DaE6sCZn6FNC6YRfRQc_FbeQrF8BwGI" TargetMode="External"/><Relationship Id="rId2" Type="http://schemas.openxmlformats.org/officeDocument/2006/relationships/hyperlink" Target="http://themlbook.com/wiki/doku.ph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cgnkm2GxOBJtLxnTAx5vztnw4cOsWgm?usp=sharing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cgnkm2GxOBJtLxnTAx5vztnw4cOsWgm?usp=sharing" TargetMode="External"/><Relationship Id="rId2" Type="http://schemas.openxmlformats.org/officeDocument/2006/relationships/hyperlink" Target="https://scikit-learn.org/stable/auto_examples/classification/plot_digits_classification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1dADTSrX6sCF3Rll5SQTnpjr-KIhmut?usp=sharing" TargetMode="External"/><Relationship Id="rId2" Type="http://schemas.openxmlformats.org/officeDocument/2006/relationships/hyperlink" Target="https://colab.research.google.com/drive/1oMWxppsnhsrU3lkEy0uzwJbcrMRUqr3C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Xcgnkm2GxOBJtLxnTAx5vztnw4cOsWgm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AEB-C784-B9A8-571F-B95A9EF9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92A9-BA9D-6D23-B482-293D38C05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Lwin Moe</a:t>
            </a:r>
          </a:p>
          <a:p>
            <a:r>
              <a:rPr lang="en-US" dirty="0"/>
              <a:t>York University</a:t>
            </a:r>
          </a:p>
          <a:p>
            <a:r>
              <a:rPr lang="en-US" dirty="0"/>
              <a:t>October 3,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3E66-AD0F-D943-C652-580573F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95C2-1F81-A220-7D0A-F1508A4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5620A5-7097-F932-7724-4BB6613D3A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7226" y="1825625"/>
          <a:ext cx="88465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857">
                  <a:extLst>
                    <a:ext uri="{9D8B030D-6E8A-4147-A177-3AD203B41FA5}">
                      <a16:colId xmlns:a16="http://schemas.microsoft.com/office/drawing/2014/main" val="350585500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221280837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1814311116"/>
                    </a:ext>
                  </a:extLst>
                </a:gridCol>
              </a:tblGrid>
              <a:tr h="361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04568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(50)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(30)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10962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 (10)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 (100)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D89CE9-3A2F-42CC-D65F-FC2229B6D34A}"/>
              </a:ext>
            </a:extLst>
          </p:cNvPr>
          <p:cNvSpPr txBox="1"/>
          <p:nvPr/>
        </p:nvSpPr>
        <p:spPr>
          <a:xfrm>
            <a:off x="838200" y="3190567"/>
            <a:ext cx="4382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</a:p>
          <a:p>
            <a:r>
              <a:rPr lang="en-US" dirty="0"/>
              <a:t>=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TN</a:t>
            </a:r>
            <a:r>
              <a:rPr lang="en-US" dirty="0"/>
              <a:t>) / Total Samples</a:t>
            </a:r>
          </a:p>
          <a:p>
            <a:r>
              <a:rPr lang="en-US" dirty="0"/>
              <a:t>= (50 + 100) / (50 + 30 + 10 + 100)</a:t>
            </a:r>
          </a:p>
          <a:p>
            <a:r>
              <a:rPr lang="en-US" dirty="0"/>
              <a:t>= 0.789</a:t>
            </a:r>
          </a:p>
          <a:p>
            <a:endParaRPr lang="en-US" dirty="0"/>
          </a:p>
          <a:p>
            <a:r>
              <a:rPr lang="en-US" b="1" dirty="0"/>
              <a:t>Precision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FP</a:t>
            </a:r>
            <a:r>
              <a:rPr lang="en-US" dirty="0"/>
              <a:t>)</a:t>
            </a:r>
          </a:p>
          <a:p>
            <a:r>
              <a:rPr lang="en-US" dirty="0"/>
              <a:t>= 50 / (50 + 30) = 0.625 </a:t>
            </a:r>
          </a:p>
          <a:p>
            <a:endParaRPr lang="en-US" dirty="0"/>
          </a:p>
          <a:p>
            <a:r>
              <a:rPr lang="en-US" b="1" dirty="0"/>
              <a:t>Recall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FN</a:t>
            </a:r>
            <a:r>
              <a:rPr lang="en-US" dirty="0"/>
              <a:t>)</a:t>
            </a:r>
          </a:p>
          <a:p>
            <a:r>
              <a:rPr lang="en-US" dirty="0"/>
              <a:t>= 50 / (50 + 10) = 0.833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9A412-BE83-5DC3-6ED6-1F0293CE5BDE}"/>
              </a:ext>
            </a:extLst>
          </p:cNvPr>
          <p:cNvSpPr txBox="1"/>
          <p:nvPr/>
        </p:nvSpPr>
        <p:spPr>
          <a:xfrm>
            <a:off x="6017342" y="3190567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</a:t>
            </a:r>
            <a:r>
              <a:rPr lang="en-US" dirty="0"/>
              <a:t> samples: 50 + 30 + 10 + 100 = 190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8116-B63A-9161-B95B-D60C0D40014A}"/>
              </a:ext>
            </a:extLst>
          </p:cNvPr>
          <p:cNvSpPr txBox="1"/>
          <p:nvPr/>
        </p:nvSpPr>
        <p:spPr>
          <a:xfrm>
            <a:off x="7661788" y="1388825"/>
            <a:ext cx="123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0B7D0-0938-AD0C-462C-FF122A999AA7}"/>
              </a:ext>
            </a:extLst>
          </p:cNvPr>
          <p:cNvSpPr txBox="1"/>
          <p:nvPr/>
        </p:nvSpPr>
        <p:spPr>
          <a:xfrm rot="16200000">
            <a:off x="1595053" y="238949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643B82-D0F0-BFF1-CF0E-7BBC6A5D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A1AC8-8AF6-DE3A-8583-03BBF5897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66" y="4422784"/>
            <a:ext cx="7772400" cy="9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91C8-B937-4908-58C6-FFA2A211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C1E3-C2D7-BC74-A284-EB24EFC2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Validation and Test sets</a:t>
            </a:r>
          </a:p>
          <a:p>
            <a:pPr lvl="1"/>
            <a:r>
              <a:rPr lang="en-US" dirty="0"/>
              <a:t>Example: 80%, 10%, 10%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References: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/wiki/Training,_validation,_</a:t>
            </a:r>
            <a:r>
              <a:rPr lang="en-US" sz="2000" dirty="0" err="1"/>
              <a:t>and_test_data_sets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machinelearningmastery.com</a:t>
            </a:r>
            <a:r>
              <a:rPr lang="en-US" sz="2000" dirty="0"/>
              <a:t>/difference-test-validation-datasets/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30BB-A445-3538-5001-249668AF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9D05-55CC-67B3-F973-E4BB2966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45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6" name="Content Placeholder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D1B8C32-874A-C6A4-E65C-B5A0AE8A3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64" y="1254897"/>
            <a:ext cx="8041640" cy="27686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C700-90B6-FB1E-77BB-E4BB4BD1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72FEB5A-DF3E-5ECA-F3DB-4B42FBA3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4" y="4023519"/>
            <a:ext cx="7772400" cy="26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1E5C-66C9-AF95-383D-2C849098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9887BF-AAE2-3E06-B68F-A3A88F98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4" y="1825625"/>
            <a:ext cx="628211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64CF4-60EB-8E17-E40C-F76BE28CE316}"/>
              </a:ext>
            </a:extLst>
          </p:cNvPr>
          <p:cNvSpPr txBox="1"/>
          <p:nvPr/>
        </p:nvSpPr>
        <p:spPr>
          <a:xfrm>
            <a:off x="7610168" y="6492875"/>
            <a:ext cx="4247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https://scikit-learn.org/stable/modules/cross_validation.html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20DE-6B7F-4491-188D-F3055A9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2B4C-A87A-F5F3-4B6E-0695B5D7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08D5-420D-48AA-6EF8-FB477A02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we talked about underfitting, overfitting last week?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C1CB-9D48-9492-BE3E-4348088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B34-9DAD-2880-61FF-1D0628B7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5C49ACA-AB49-2B6B-CA39-C031F14A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95C87-E222-6300-BB5F-7EF2D3BCC243}"/>
              </a:ext>
            </a:extLst>
          </p:cNvPr>
          <p:cNvSpPr txBox="1"/>
          <p:nvPr/>
        </p:nvSpPr>
        <p:spPr>
          <a:xfrm>
            <a:off x="5174226" y="6349479"/>
            <a:ext cx="630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https://scikit-learn.org/stable/auto_examples/model_selection/plot_underfitting_overfitting.html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8666D-42AF-91BB-2419-61F023A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EB85-3EAB-C8F5-C324-48B6A77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Content Placeholder 4" descr="A graph with black and orange lines&#10;&#10;Description automatically generated">
            <a:extLst>
              <a:ext uri="{FF2B5EF4-FFF2-40B4-BE49-F238E27FC236}">
                <a16:creationId xmlns:a16="http://schemas.microsoft.com/office/drawing/2014/main" id="{9B98B34C-CC39-E406-723E-7374EB1A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5" y="1825625"/>
            <a:ext cx="624714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9FA09-D60F-B3D5-CC3D-AB7FF48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E52F-FED1-B629-528B-86F4DC88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</a:t>
            </a:r>
          </a:p>
        </p:txBody>
      </p:sp>
      <p:pic>
        <p:nvPicPr>
          <p:cNvPr id="5" name="Content Placeholder 4" descr="A graph showing the value of training&#10;&#10;Description automatically generated">
            <a:extLst>
              <a:ext uri="{FF2B5EF4-FFF2-40B4-BE49-F238E27FC236}">
                <a16:creationId xmlns:a16="http://schemas.microsoft.com/office/drawing/2014/main" id="{10CD19FB-572E-5EAE-4F78-827C01B8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82" y="1825625"/>
            <a:ext cx="606263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7ABDF-6D6A-9429-19E2-8CCF8081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901-C038-0426-AC53-CB5974A6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0AC9138A-5781-15D2-F245-ED607E00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2205831"/>
            <a:ext cx="5267325" cy="3590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D18FC-E797-57DC-AFE7-8D3BA8C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4E3E-B7BA-E69B-BDB5-44CF5F1F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5635BDD1-DD95-F81F-739B-2D39E3CB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15331"/>
            <a:ext cx="5543550" cy="3971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9B665-34F4-753F-C6DD-AF9618580918}"/>
              </a:ext>
            </a:extLst>
          </p:cNvPr>
          <p:cNvSpPr txBox="1"/>
          <p:nvPr/>
        </p:nvSpPr>
        <p:spPr>
          <a:xfrm>
            <a:off x="6813756" y="6204155"/>
            <a:ext cx="472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https://www.kaggle.com/code/ryanholbrook/overfitting-and-underfitting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16D7C-B6BB-3B1E-B3EE-AA4727C17F26}"/>
              </a:ext>
            </a:extLst>
          </p:cNvPr>
          <p:cNvSpPr txBox="1"/>
          <p:nvPr/>
        </p:nvSpPr>
        <p:spPr>
          <a:xfrm>
            <a:off x="6096000" y="5910451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C2D42-CCE9-1AB4-DCAB-311493D6866E}"/>
              </a:ext>
            </a:extLst>
          </p:cNvPr>
          <p:cNvSpPr txBox="1"/>
          <p:nvPr/>
        </p:nvSpPr>
        <p:spPr>
          <a:xfrm>
            <a:off x="2576052" y="3573795"/>
            <a:ext cx="845574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73710-7334-62A4-9FC8-93659FD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4C2-4219-DDC8-F5B7-4731CBC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154F-DCAD-94A0-BF08-BB9A149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ML?</a:t>
            </a:r>
          </a:p>
          <a:p>
            <a:pPr lvl="1"/>
            <a:r>
              <a:rPr lang="en-US" dirty="0"/>
              <a:t>Classification vs. Regression</a:t>
            </a:r>
            <a:endParaRPr lang="en-US" dirty="0">
              <a:cs typeface="Calibri"/>
            </a:endParaRP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1FEC-32CE-F5FF-CE64-ED214FA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097-04C5-D215-1877-2907A967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showing the growth of a training model&#10;&#10;Description automatically generated">
            <a:extLst>
              <a:ext uri="{FF2B5EF4-FFF2-40B4-BE49-F238E27FC236}">
                <a16:creationId xmlns:a16="http://schemas.microsoft.com/office/drawing/2014/main" id="{6A29DF6B-2136-836F-B833-4873B130A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10581"/>
            <a:ext cx="5343525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0E61E-F3F2-33FB-0DE2-F7214B34FE2D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6072A-69FD-D0A5-34DD-636D7504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9B1-9750-994F-82E1-39ABD9A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E0316DDB-9D72-1639-8FA9-37BE45B5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963069"/>
            <a:ext cx="6410325" cy="2076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77E93-05AC-7874-A8D4-7839A364F8AC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F1D16-01C2-50CF-4325-325FDEEC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044B-2503-F0BC-8881-B9C11318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1D24-D486-F9BC-CA02-B6FFA857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  <a:p>
            <a:pPr lvl="1"/>
            <a:r>
              <a:rPr lang="en-US" dirty="0"/>
              <a:t>Regularization?</a:t>
            </a:r>
          </a:p>
          <a:p>
            <a:pPr lvl="2"/>
            <a:r>
              <a:rPr lang="en-US" dirty="0"/>
              <a:t>L1 regularization</a:t>
            </a:r>
          </a:p>
          <a:p>
            <a:pPr lvl="2"/>
            <a:r>
              <a:rPr lang="en-US" dirty="0"/>
              <a:t>L2 regularization</a:t>
            </a:r>
          </a:p>
          <a:p>
            <a:pPr lvl="2"/>
            <a:r>
              <a:rPr lang="en-US" dirty="0"/>
              <a:t>Dropout</a:t>
            </a:r>
          </a:p>
          <a:p>
            <a:r>
              <a:rPr lang="en-US" dirty="0"/>
              <a:t>Collect more training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076A-C9C0-591B-0426-73509EA3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1A99-0A8B-99BA-FE9E-2A522D2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708C-6967-B9B9-3B43-688D71E6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03752-445C-E5A9-170E-45542DE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74C8-37F5-DD53-3C18-EB5004DE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parameters</a:t>
                </a:r>
              </a:p>
              <a:p>
                <a:endParaRPr lang="en-US" dirty="0"/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20D94-1393-A664-4672-209D0EF8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EF4F-6CBE-3F2F-5D0A-EA68BBB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AA203F-9201-72E6-9A2C-4C9193177992}"/>
              </a:ext>
            </a:extLst>
          </p:cNvPr>
          <p:cNvSpPr txBox="1"/>
          <p:nvPr/>
        </p:nvSpPr>
        <p:spPr>
          <a:xfrm>
            <a:off x="7631946" y="1817914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7D591-5EFD-6595-3876-8FCC7C9B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7D8-EF4F-AAB3-EE64-5864B218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330DE25C-E719-CD3A-0C00-C1676DC6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30272-F396-0CA7-CCF8-8F9FC99EE5F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781BD-9F82-1DF6-2995-708C642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4A54-FB20-72B6-37D3-E4A5926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49DE97B3-F0EF-DBD1-272C-073BA2A9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30625-356A-0AB4-C975-D54437B396CF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4527-1C30-507D-1703-158FC21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23D8-0120-6420-B792-F0F48E4C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B1F4B08-5098-108E-795F-2B08640D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953419"/>
            <a:ext cx="4133850" cy="4095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8F1FA-0120-1E9C-0737-68D3A7F51527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481F4-4715-B4F3-E010-15659C4F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C3-0B50-F660-2169-B59B0C9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A98-237C-288A-0276-67F070F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  <a:p>
            <a:pPr lvl="1"/>
            <a:r>
              <a:rPr lang="en-US" dirty="0"/>
              <a:t>Scalars, Vectors and Sets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Derivative and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E1DD-F17B-1D75-D362-66F86E15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D70E-6598-BEB4-C0DC-31432427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8DDF94F-659C-2C70-4DED-445467FB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6B5E7-F621-C3C2-5CEE-163516A82F1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DAB2-3DD9-E01C-DF2E-9742E591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25D-4C52-CDBE-2498-F088E177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54C7ED8E-27F7-0D1D-A69F-EA496D28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9AE64E-5F12-236A-ADCA-6BB5FDA311D6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605F-1E6C-0019-9B6E-F1DE6526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318-2DC4-05BC-B4DD-5A869F20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C4A7-354E-2E22-061E-A2C57BE7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pPr lvl="1"/>
            <a:r>
              <a:rPr lang="en-US" dirty="0"/>
              <a:t>Use training data to create a model that has parameters learned from the training data.</a:t>
            </a:r>
          </a:p>
          <a:p>
            <a:pPr lvl="2"/>
            <a:r>
              <a:rPr lang="en-US" dirty="0"/>
              <a:t>e.g. Linear Regression, SVM</a:t>
            </a:r>
          </a:p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): looks at the close neighborhood of the input example in the space of feature vectors.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A4CD-6BAE-15B3-C70C-84A7311C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</a:t>
            </a:r>
          </a:p>
        </p:txBody>
      </p:sp>
      <p:pic>
        <p:nvPicPr>
          <p:cNvPr id="4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432296A7-D139-1E8E-502F-EC9B63CA3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90" y="1825625"/>
            <a:ext cx="3339620" cy="2409796"/>
          </a:xfrm>
          <a:prstGeom prst="rect">
            <a:avLst/>
          </a:prstGeom>
        </p:spPr>
      </p:pic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6C48F6F-F90F-1E11-41FD-5C52CFDC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36" y="4558993"/>
            <a:ext cx="4097328" cy="18400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3B3-FF81-2DFA-945F-2412435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9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D10-0245-740C-7B97-BB03B77A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411723E-5E0A-72F2-AD87-D8BE42D1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5" y="1825625"/>
            <a:ext cx="603031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EF056-F43A-E24E-2603-1569398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FFC6F-6C75-452A-AF63-4942920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BFBF-3E75-3179-1446-A2E33A8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9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learns the parameters directly from the features of the training examples.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8D46-F469-9333-EBDB-309341B3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4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DF0-904F-A64B-F83B-FB14DE39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F2D82BEF-5EEA-394C-3709-1C35F385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0" y="1825625"/>
            <a:ext cx="968915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D77F4-08A2-715A-FBEA-5BC7AB2C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DA84-95BD-323A-0899-EA27A2E5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C689-1034-72EA-4F3C-22B20043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258A-A57F-325D-B345-D60A2567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266-7D98-29E5-45E0-2E34480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D89A-B93E-23B5-2791-90B2EBB6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Precision, Recall, and Accuracy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Underfitting, Overfitting, Regularization</a:t>
            </a:r>
          </a:p>
          <a:p>
            <a:r>
              <a:rPr lang="en-US" dirty="0"/>
              <a:t>Model selection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B183B-60EB-AE97-D841-2860E3C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3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pPr lvl="1"/>
            <a:r>
              <a:rPr lang="en-US" dirty="0"/>
              <a:t>the model learns the parameters directly from the features of the training examples.</a:t>
            </a:r>
          </a:p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A68E-264B-E93F-B30A-068A426C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8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E519-248B-A2E3-04F8-53F8540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718A-9909-C80A-16D0-186E758E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Decision Tree Learning</a:t>
            </a:r>
          </a:p>
          <a:p>
            <a:r>
              <a:rPr lang="en-US"/>
              <a:t>Support Vector Machine</a:t>
            </a:r>
          </a:p>
          <a:p>
            <a:r>
              <a:rPr lang="en-US"/>
              <a:t>k-Nearest Neighbors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2FCEB-8AF4-315B-7C38-DCA56D90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4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81E0-9948-9BB3-1780-AEA6C541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1BBD-CA68-DB31-4E7F-057F0C54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walk through using scikit-learn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DB937-2E6D-401F-DEE3-83CE0084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2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DF4B3-EE61-B7B8-D800-E982BAAD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9854E-7CCB-5E79-418D-D015135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534-57A2-FF50-A1B6-4454A05F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y: dependent variable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: independent variables</a:t>
                </a:r>
              </a:p>
              <a:p>
                <a:pPr lvl="1"/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: the coefficients (weights)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EA499-B1CA-AFCC-2B75-C4C0E9CB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4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84389-B749-D866-5802-D1EEC65D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9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5534-D097-611A-5146-7CE18B7F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4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A726-ED7D-9387-9F62-D897AC56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AC638-57CE-AE54-4564-1A887892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1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63C-A24E-75A2-88C5-C50CF0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C36-B162-1D32-219B-1B6E91FC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4 slides are from Andrew Ng’s machine learning course.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858-11FD-C5F3-ACB8-077C222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11E-BF0B-03EB-B6B4-E15FDFE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C39-ADEF-3C26-39FF-488AE4F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Model-based vs. Instance-based Learning</a:t>
            </a:r>
          </a:p>
          <a:p>
            <a:r>
              <a:rPr lang="en-US" dirty="0"/>
              <a:t>Shallow vs. Deep Learning</a:t>
            </a:r>
            <a:endParaRPr lang="en-US" dirty="0">
              <a:cs typeface="Calibri"/>
            </a:endParaRPr>
          </a:p>
          <a:p>
            <a:r>
              <a:rPr lang="en-US" dirty="0"/>
              <a:t>Fundamental Algorithms</a:t>
            </a:r>
          </a:p>
          <a:p>
            <a:pPr lvl="1"/>
            <a:r>
              <a:rPr lang="en-US" dirty="0"/>
              <a:t>Linear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Logistic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Decision Tree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Support Vector Machines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k-Nearest Neighbors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051F1-0366-061A-4906-1E72DB1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5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D0B-CA60-AA92-A709-A555F69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3C6FCB-815D-0D22-D15F-A92EC6C727B9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70072-5CD4-163F-901E-D093D50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E8880A-FE05-5B7F-6B6F-A10E5E2A87F4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B8659-18F4-BE0F-3A60-DAA6096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BA73F3-2CDA-2FF5-D359-E7ED3BD0AB3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F3739-DA3B-475A-D647-3308603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AD17-AE0D-C6A9-C8CF-46F87D3A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3EF830-DADE-ACF8-4E1F-2AD8EC95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48806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919842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813034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6129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Tumor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1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3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488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0D0FD-D9BC-6387-7CD7-1C311FFC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3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1337-DF9D-8CEF-7B38-9A54627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954E-FAEF-A41C-3730-1D917109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D8E7C7-DB07-9EF7-D422-2AB27A65D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76654"/>
              </p:ext>
            </p:extLst>
          </p:nvPr>
        </p:nvGraphicFramePr>
        <p:xfrm>
          <a:off x="2313940" y="1690688"/>
          <a:ext cx="75641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2343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255A-19BF-DF87-3204-51388181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36ED-D4E3-EFEA-ACC7-07C6F1B8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real-world cases, there will be more than one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78DD-6756-F654-A397-405F088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 descr="A graph with orange and blue dots&#10;&#10;Description automatically generated">
            <a:extLst>
              <a:ext uri="{FF2B5EF4-FFF2-40B4-BE49-F238E27FC236}">
                <a16:creationId xmlns:a16="http://schemas.microsoft.com/office/drawing/2014/main" id="{AF5CBC87-EA55-4C13-069E-7C7D326E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1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ABE-3883-D25A-94DA-AA6EF26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BE124-FEE0-8FE6-7DC9-C13FFD9E9661}"/>
              </a:ext>
            </a:extLst>
          </p:cNvPr>
          <p:cNvGraphicFramePr>
            <a:graphicFrameLocks/>
          </p:cNvGraphicFramePr>
          <p:nvPr/>
        </p:nvGraphicFramePr>
        <p:xfrm>
          <a:off x="1917700" y="1497648"/>
          <a:ext cx="83566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F4EDE3-830F-DD89-9A11-FC247779BE94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9117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8814-4F51-ABD2-08B7-6CC98FE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algorithm</a:t>
                </a:r>
              </a:p>
              <a:p>
                <a:endParaRPr lang="en-US" dirty="0"/>
              </a:p>
              <a:p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B03C-9174-454E-A458-98605CEC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8D04973-8007-053F-B288-3523551F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25" y="3108786"/>
            <a:ext cx="4602265" cy="30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1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7A42-A774-F032-23ED-E2A064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70% chance of tumor being malignant.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DB330-16EE-0136-1347-AC0D5C1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C1-A9CA-EA0F-8FE9-F19BAE2E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E73-8776-1C23-347E-D5852EB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and Neural Networks</a:t>
            </a:r>
          </a:p>
          <a:p>
            <a:pPr lvl="1"/>
            <a:r>
              <a:rPr lang="en-US" dirty="0"/>
              <a:t>Feed Forward Network</a:t>
            </a:r>
          </a:p>
          <a:p>
            <a:pPr lvl="1"/>
            <a:r>
              <a:rPr lang="en-US" dirty="0"/>
              <a:t>Multi-Layer 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6AC52-037D-11B3-C325-C26F92A1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5DF3-ED55-1ACC-694B-94FBB71A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19B6-D02D-B5F0-EFBC-A19E5EB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mean squared error (MSE) for linear regression.</a:t>
            </a:r>
          </a:p>
          <a:p>
            <a:endParaRPr lang="en-US" dirty="0"/>
          </a:p>
          <a:p>
            <a:r>
              <a:rPr lang="en-US" dirty="0"/>
              <a:t>What are we going to use for logistic regression?</a:t>
            </a:r>
          </a:p>
          <a:p>
            <a:pPr lvl="1"/>
            <a:r>
              <a:rPr lang="en-US" dirty="0"/>
              <a:t>Maximum likelihood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6DDD3-83E0-24AE-FEF4-B21425F9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8AB4747-7E2C-7DA2-0723-3FCF573F9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4001294"/>
            <a:ext cx="5172075" cy="1981200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EB46CB5-B346-A97E-6E0B-C3BF7052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37" y="3538537"/>
            <a:ext cx="5581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5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BFB3-00D7-62B5-64B4-5372312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C1DC-F67C-866A-9445-BBF7648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loss function for logistic regression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3642-045F-F10E-0732-C2071D5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58B3D298-0258-9475-2EC3-3E8D5EC8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3019425"/>
            <a:ext cx="66103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45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550-7EA0-3EEC-E833-71BE5E5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F8B3-229A-1A13-55B4-99D11EF2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there’s noise in the data and no hyperplane can perfectly separate positive examples from negative ones?</a:t>
            </a:r>
          </a:p>
          <a:p>
            <a:r>
              <a:rPr lang="en-US" dirty="0"/>
              <a:t>What if the data cannot be separated using a plane, but could be separated by a higher-order polynomial?</a:t>
            </a:r>
          </a:p>
        </p:txBody>
      </p:sp>
      <p:pic>
        <p:nvPicPr>
          <p:cNvPr id="4" name="Content Placeholder 4" descr="A graph of different sizes of cases&#10;&#10;Description automatically generated with medium confidence">
            <a:extLst>
              <a:ext uri="{FF2B5EF4-FFF2-40B4-BE49-F238E27FC236}">
                <a16:creationId xmlns:a16="http://schemas.microsoft.com/office/drawing/2014/main" id="{3E5F6C83-B42D-9FB8-9155-06832FCC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60" y="3559251"/>
            <a:ext cx="6816880" cy="30775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A2108-DA1C-70D0-5531-C56ACEEC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3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5CCF-9D76-13EA-B5DE-35F44AA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Support Vectors</a:t>
            </a:r>
          </a:p>
        </p:txBody>
      </p:sp>
      <p:pic>
        <p:nvPicPr>
          <p:cNvPr id="5" name="Content Placeholder 4" descr="A diagram of a support line&#10;&#10;Description automatically generated">
            <a:extLst>
              <a:ext uri="{FF2B5EF4-FFF2-40B4-BE49-F238E27FC236}">
                <a16:creationId xmlns:a16="http://schemas.microsoft.com/office/drawing/2014/main" id="{A333181E-8797-2A76-BDBB-E015335B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629694"/>
            <a:ext cx="4057650" cy="274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E2CBE-C509-E7E4-4B36-8741A68FFE26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8EBC4-F73A-A405-A22D-43D3CDED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8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162-B9D6-2314-359F-AFA0530B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Plane</a:t>
            </a:r>
          </a:p>
        </p:txBody>
      </p:sp>
      <p:pic>
        <p:nvPicPr>
          <p:cNvPr id="5" name="Content Placeholder 4" descr="A diagram of a line with circles and arrows&#10;&#10;Description automatically generated">
            <a:extLst>
              <a:ext uri="{FF2B5EF4-FFF2-40B4-BE49-F238E27FC236}">
                <a16:creationId xmlns:a16="http://schemas.microsoft.com/office/drawing/2014/main" id="{A94AF90E-8EA6-C8A4-B9DC-7D8768C50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96EDE-6276-0252-CC91-0A7865BC4E43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2A118-148E-FFC0-2277-2E81829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5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A674-D133-AE3D-BC96-44AEE754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pic>
        <p:nvPicPr>
          <p:cNvPr id="5" name="Content Placeholder 4" descr="A group of blue and green dots&#10;&#10;Description automatically generated">
            <a:extLst>
              <a:ext uri="{FF2B5EF4-FFF2-40B4-BE49-F238E27FC236}">
                <a16:creationId xmlns:a16="http://schemas.microsoft.com/office/drawing/2014/main" id="{3DC6CDC9-C17A-B0E5-6879-4FD37119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E991D-844E-242E-5E51-1FAF3F8F342D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A814D-20A7-B49F-58DD-039876F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2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E693-701B-A715-57E9-BA343CEA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p:pic>
        <p:nvPicPr>
          <p:cNvPr id="5" name="Content Placeholder 4" descr="A drawing of a cube with dots and arrows&#10;&#10;Description automatically generated">
            <a:extLst>
              <a:ext uri="{FF2B5EF4-FFF2-40B4-BE49-F238E27FC236}">
                <a16:creationId xmlns:a16="http://schemas.microsoft.com/office/drawing/2014/main" id="{E24E94A8-8F72-238D-6E93-B31B8B1D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8928-F1AA-FD5D-469E-A1CB8350890B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7406C-243B-EEB0-D874-9AE06CB5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7856-3334-56BB-AE4A-CDE0B7F8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pic>
        <p:nvPicPr>
          <p:cNvPr id="9" name="Content Placeholder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9E050FB-A1E6-DB11-534B-970D7E76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A2177-507F-378D-68B6-56EF2FD03D0D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385C1-3390-22CC-68A1-A53D3430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99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31AA-D5EF-5D37-4DCD-850AD8C6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pic>
        <p:nvPicPr>
          <p:cNvPr id="6" name="Content Placeholder 5" descr="A diagram of a curve&#10;&#10;Description automatically generated with medium confidence">
            <a:extLst>
              <a:ext uri="{FF2B5EF4-FFF2-40B4-BE49-F238E27FC236}">
                <a16:creationId xmlns:a16="http://schemas.microsoft.com/office/drawing/2014/main" id="{48789844-5969-CC26-4E92-7962005D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D2290-AF19-F37B-C46F-947D45DA9667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BC9E7-B713-928A-3FC6-EA1F225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07B9-E2C6-DB3B-FD80-2769CB0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7" name="Content Placeholder 6" descr="A diagram of a line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DAFB706F-BF40-595E-0682-E110B333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13FAA-AD01-3736-053C-1ECA4DCAA4BC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8640E-D20D-FD24-7D0A-7B6A7E1D1225}"/>
              </a:ext>
            </a:extLst>
          </p:cNvPr>
          <p:cNvSpPr txBox="1"/>
          <p:nvPr/>
        </p:nvSpPr>
        <p:spPr>
          <a:xfrm>
            <a:off x="721360" y="1564640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Radial Basis Function (Gaussian)</a:t>
            </a:r>
          </a:p>
          <a:p>
            <a:r>
              <a:rPr lang="en-US" dirty="0"/>
              <a:t>- default in </a:t>
            </a:r>
            <a:r>
              <a:rPr lang="en-US" i="1" dirty="0" err="1"/>
              <a:t>sklearn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593B7-B147-695A-8261-244FD4E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A29-1B27-8FAA-E353-7F9A25E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D39-8753-3608-7057-5879528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Linear Regression (using scikit-learn library)</a:t>
            </a:r>
          </a:p>
          <a:p>
            <a:pPr lvl="1"/>
            <a:r>
              <a:rPr lang="en-US" dirty="0"/>
              <a:t>SVM (using scikit-learn library)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6576-5A6F-C88E-D763-AF330D1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9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A61-DE13-7340-428B-CBE43E99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1451543-7D97-6C0C-119B-551FD8CC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758156"/>
            <a:ext cx="8705850" cy="26574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1C6A6-1CED-F9EE-D0F0-C7A74BA2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6921-85CD-4060-7506-48A80F250FBA}"/>
              </a:ext>
            </a:extLst>
          </p:cNvPr>
          <p:cNvSpPr txBox="1"/>
          <p:nvPr/>
        </p:nvSpPr>
        <p:spPr>
          <a:xfrm>
            <a:off x="2219325" y="5342840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varying the hyperparameter σ, the data analyst can choose between getting a smooth or curvy decision boundary in the original space.</a:t>
            </a:r>
          </a:p>
        </p:txBody>
      </p:sp>
    </p:spTree>
    <p:extLst>
      <p:ext uri="{BB962C8B-B14F-4D97-AF65-F5344CB8AC3E}">
        <p14:creationId xmlns:p14="http://schemas.microsoft.com/office/powerpoint/2010/main" val="28792803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C37B-9EFA-41DF-B9CF-4A6B0485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Satisfy the following 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also need to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5DAB-5F40-1FB1-CC0F-DB38BE1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4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D4F8-EEBD-6C05-8618-F96079CE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B7FC830C-C387-5C2B-4110-9B93778F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972469"/>
            <a:ext cx="5172075" cy="4057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91827-DA01-1303-D49B-6A241C119DD7}"/>
              </a:ext>
            </a:extLst>
          </p:cNvPr>
          <p:cNvSpPr txBox="1"/>
          <p:nvPr/>
        </p:nvSpPr>
        <p:spPr>
          <a:xfrm>
            <a:off x="7401232" y="6311900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5FA6A-4B67-6E6F-371E-359AF4E9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704-064C-14E5-68D0-9931172A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vs.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i="1" dirty="0"/>
                  <a:t>n</a:t>
                </a:r>
                <a:r>
                  <a:rPr lang="en-US" sz="2800" dirty="0"/>
                  <a:t> = number of features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b="1" i="1" dirty="0"/>
                  <a:t>m</a:t>
                </a:r>
                <a:r>
                  <a:rPr lang="en-US" dirty="0"/>
                  <a:t> = </a:t>
                </a:r>
                <a:r>
                  <a:rPr lang="en-US" sz="2800" dirty="0"/>
                  <a:t>number of training examples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If </a:t>
                </a:r>
                <a:r>
                  <a:rPr lang="en-US" sz="2800" b="1" i="1" dirty="0"/>
                  <a:t>n</a:t>
                </a:r>
                <a:r>
                  <a:rPr lang="en-US" sz="2800" dirty="0"/>
                  <a:t> is large (relative to </a:t>
                </a:r>
                <a:r>
                  <a:rPr lang="en-US" sz="2800" b="1" i="1" dirty="0"/>
                  <a:t>m</a:t>
                </a:r>
                <a:r>
                  <a:rPr lang="en-US" sz="2800" dirty="0"/>
                  <a:t> ):</a:t>
                </a:r>
              </a:p>
              <a:p>
                <a:pPr lvl="1"/>
                <a:r>
                  <a:rPr lang="en-US" dirty="0"/>
                  <a:t>Use logistic regression, or SVM without a kernel (“linear kernel”).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intermediate:</a:t>
                </a:r>
              </a:p>
              <a:p>
                <a:pPr lvl="1"/>
                <a:r>
                  <a:rPr lang="en-US" dirty="0"/>
                  <a:t>Use SVM with Gaussian kernel.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large:</a:t>
                </a:r>
              </a:p>
              <a:p>
                <a:pPr lvl="1"/>
                <a:r>
                  <a:rPr lang="en-US" dirty="0"/>
                  <a:t>Create/add more features, then use logistic regression or SVM without a kernel.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685BA7-5F6A-6450-A174-2BE2E3E9210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3AD5-DBC3-7D98-6245-2EF07095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6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D67-F5D2-8BD2-443C-463CCC08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2883-5BB4-F42A-3AD4-5B919682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this example and build a decision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do some entropy and information gain calculations.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91A7-1D12-C5F7-AFA7-576509F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B46DD-03DF-FFF2-A90A-6C71C6C6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76854"/>
              </p:ext>
            </p:extLst>
          </p:nvPr>
        </p:nvGraphicFramePr>
        <p:xfrm>
          <a:off x="2032000" y="313774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63165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86921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808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5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Go_out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0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45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8B5-D524-191A-DADF-F3B53D89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F052-158A-7083-9024-D37CFE39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4C4F-ABC4-C46F-56DF-9746D6A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5E9D8-61C3-3097-B816-FBF7FE92A430}"/>
              </a:ext>
            </a:extLst>
          </p:cNvPr>
          <p:cNvSpPr/>
          <p:nvPr/>
        </p:nvSpPr>
        <p:spPr>
          <a:xfrm>
            <a:off x="5405120" y="211328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19C83E-58B2-7943-BB2E-0FF3682BCEAF}"/>
              </a:ext>
            </a:extLst>
          </p:cNvPr>
          <p:cNvSpPr/>
          <p:nvPr/>
        </p:nvSpPr>
        <p:spPr>
          <a:xfrm>
            <a:off x="3728720" y="3412014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6148C0-EAAD-0453-1665-D1AE1FA9AF1B}"/>
              </a:ext>
            </a:extLst>
          </p:cNvPr>
          <p:cNvSpPr/>
          <p:nvPr/>
        </p:nvSpPr>
        <p:spPr>
          <a:xfrm>
            <a:off x="7310120" y="342900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912D0C-4424-02D2-A223-18026EA1A790}"/>
              </a:ext>
            </a:extLst>
          </p:cNvPr>
          <p:cNvCxnSpPr>
            <a:endCxn id="6" idx="0"/>
          </p:cNvCxnSpPr>
          <p:nvPr/>
        </p:nvCxnSpPr>
        <p:spPr>
          <a:xfrm flipH="1">
            <a:off x="4419600" y="2702560"/>
            <a:ext cx="1676400" cy="70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A1E8E1-C800-D4BE-48E2-57D9EEC103C5}"/>
              </a:ext>
            </a:extLst>
          </p:cNvPr>
          <p:cNvCxnSpPr>
            <a:stCxn id="5" idx="2"/>
          </p:cNvCxnSpPr>
          <p:nvPr/>
        </p:nvCxnSpPr>
        <p:spPr>
          <a:xfrm>
            <a:off x="6096000" y="2702560"/>
            <a:ext cx="1788160" cy="72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EEB00D-C19D-501F-9BD3-95049AF1F8DB}"/>
              </a:ext>
            </a:extLst>
          </p:cNvPr>
          <p:cNvSpPr txBox="1"/>
          <p:nvPr/>
        </p:nvSpPr>
        <p:spPr>
          <a:xfrm>
            <a:off x="4881880" y="278888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543D2-2CA9-B7EE-8747-CE1F8CB3E642}"/>
              </a:ext>
            </a:extLst>
          </p:cNvPr>
          <p:cNvSpPr txBox="1"/>
          <p:nvPr/>
        </p:nvSpPr>
        <p:spPr>
          <a:xfrm>
            <a:off x="6906260" y="2722007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2CA88F-A768-8736-0066-7B96171D8E52}"/>
              </a:ext>
            </a:extLst>
          </p:cNvPr>
          <p:cNvSpPr/>
          <p:nvPr/>
        </p:nvSpPr>
        <p:spPr>
          <a:xfrm>
            <a:off x="2611120" y="4832469"/>
            <a:ext cx="121158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Go_out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3A1FFE-A54D-ACE7-3A3D-A2F6D38DE6B3}"/>
              </a:ext>
            </a:extLst>
          </p:cNvPr>
          <p:cNvCxnSpPr/>
          <p:nvPr/>
        </p:nvCxnSpPr>
        <p:spPr>
          <a:xfrm flipH="1">
            <a:off x="3302000" y="4018280"/>
            <a:ext cx="1117600" cy="7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830E2F-BCE4-42AD-12EA-6DAA7EB2DD0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597140" y="4028758"/>
            <a:ext cx="403860" cy="79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21F206-6558-B2FC-6FB7-C9F10F4203D4}"/>
              </a:ext>
            </a:extLst>
          </p:cNvPr>
          <p:cNvCxnSpPr/>
          <p:nvPr/>
        </p:nvCxnSpPr>
        <p:spPr>
          <a:xfrm>
            <a:off x="8077200" y="4028758"/>
            <a:ext cx="1158240" cy="76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1F6F0-7B72-F0A8-1055-85D75A12D169}"/>
              </a:ext>
            </a:extLst>
          </p:cNvPr>
          <p:cNvSpPr txBox="1"/>
          <p:nvPr/>
        </p:nvSpPr>
        <p:spPr>
          <a:xfrm>
            <a:off x="3098800" y="4200605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857406-5E71-0A86-FDAA-819CEBE0AF03}"/>
              </a:ext>
            </a:extLst>
          </p:cNvPr>
          <p:cNvSpPr txBox="1"/>
          <p:nvPr/>
        </p:nvSpPr>
        <p:spPr>
          <a:xfrm>
            <a:off x="7195820" y="4325382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F2F7B-DC5D-66CE-F335-79AB151E38AF}"/>
              </a:ext>
            </a:extLst>
          </p:cNvPr>
          <p:cNvSpPr txBox="1"/>
          <p:nvPr/>
        </p:nvSpPr>
        <p:spPr>
          <a:xfrm>
            <a:off x="8699500" y="4200605"/>
            <a:ext cx="10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9BDF07E-46EE-1854-83FB-2A83C0B332DA}"/>
              </a:ext>
            </a:extLst>
          </p:cNvPr>
          <p:cNvSpPr/>
          <p:nvPr/>
        </p:nvSpPr>
        <p:spPr>
          <a:xfrm>
            <a:off x="6906260" y="4825087"/>
            <a:ext cx="138176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4C6588-F897-00E6-C369-5FD24754606F}"/>
              </a:ext>
            </a:extLst>
          </p:cNvPr>
          <p:cNvSpPr/>
          <p:nvPr/>
        </p:nvSpPr>
        <p:spPr>
          <a:xfrm>
            <a:off x="9065260" y="4815642"/>
            <a:ext cx="127762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1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836-542E-1209-A004-88C229B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0262-2A97-5BEE-932D-1D40AD71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Feed-forward Neural Networks</a:t>
            </a:r>
          </a:p>
          <a:p>
            <a:pPr lvl="1"/>
            <a:r>
              <a:rPr lang="en-US" dirty="0"/>
              <a:t>Multilayer Perceptron (MLP)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B80E4-39FF-E5DD-D879-B51EC1AB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3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51E-6560-508B-6CC2-934EDEE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C5B6CD6-1291-64CD-0CB5-32CAE923B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05" y="1825625"/>
            <a:ext cx="62957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DDB43-0527-8D13-CCBF-4167F91DC83C}"/>
              </a:ext>
            </a:extLst>
          </p:cNvPr>
          <p:cNvSpPr txBox="1"/>
          <p:nvPr/>
        </p:nvSpPr>
        <p:spPr>
          <a:xfrm>
            <a:off x="462116" y="6311900"/>
            <a:ext cx="1152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hlinkClick r:id="rId3"/>
              </a:rPr>
              <a:t>https://www.sciencelearn.org.nz/images/5156-neural-network-diagram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03E8D-05DB-4B42-0ACD-8D98D01A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6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C15C-5399-4679-271C-70EDD341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pic>
        <p:nvPicPr>
          <p:cNvPr id="5" name="Content Placeholder 4" descr="A diagram of a algorithm&#10;&#10;Description automatically generated">
            <a:extLst>
              <a:ext uri="{FF2B5EF4-FFF2-40B4-BE49-F238E27FC236}">
                <a16:creationId xmlns:a16="http://schemas.microsoft.com/office/drawing/2014/main" id="{C83E1B70-E023-6795-88A2-2E53FA8E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005806"/>
            <a:ext cx="8162925" cy="399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B7731-DAF5-C545-E323-7AA1F3A29605}"/>
              </a:ext>
            </a:extLst>
          </p:cNvPr>
          <p:cNvSpPr txBox="1"/>
          <p:nvPr/>
        </p:nvSpPr>
        <p:spPr>
          <a:xfrm>
            <a:off x="8681884" y="6204155"/>
            <a:ext cx="307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53DB1-2014-36BD-BAFD-BE944380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2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213E-63D4-D164-9FE9-98EE1B4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2A7E-2BB7-6641-51A6-32B414E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time, watch this tutorial on neural nets and back propagation:</a:t>
            </a:r>
          </a:p>
          <a:p>
            <a:pPr lvl="1"/>
            <a:r>
              <a:rPr lang="en-US" dirty="0">
                <a:hlinkClick r:id="rId2"/>
              </a:rPr>
              <a:t>https://www.youtube.com/watch?v=VMj-3S1tku0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F84B-1B10-4E02-2152-E657430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E21-3891-D081-F119-4866142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B256-69B3-5532-23D8-59E23D32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Hundred-Page Machine Learning Book</a:t>
            </a:r>
          </a:p>
          <a:p>
            <a:pPr lvl="1"/>
            <a:r>
              <a:rPr lang="en-US" dirty="0">
                <a:hlinkClick r:id="rId2"/>
              </a:rPr>
              <a:t>https://themlbook.com/</a:t>
            </a:r>
          </a:p>
          <a:p>
            <a:pPr lvl="1"/>
            <a:r>
              <a:rPr lang="en-US" dirty="0">
                <a:hlinkClick r:id="rId2"/>
              </a:rPr>
              <a:t>http://themlbook.com/wiki/doku.php</a:t>
            </a:r>
            <a:r>
              <a:rPr lang="en-US" dirty="0"/>
              <a:t> (read the chapters online)</a:t>
            </a:r>
          </a:p>
          <a:p>
            <a:pPr lvl="1"/>
            <a:endParaRPr lang="en-US" dirty="0"/>
          </a:p>
          <a:p>
            <a:r>
              <a:rPr lang="en-US" dirty="0"/>
              <a:t>Andrew Ng’s Machine Learning Specialization Lectures</a:t>
            </a:r>
          </a:p>
          <a:p>
            <a:pPr lvl="1"/>
            <a:r>
              <a:rPr lang="en-US" dirty="0">
                <a:hlinkClick r:id="rId3"/>
              </a:rPr>
              <a:t>https://www.youtube.com/playlist?list=PLkDaE6sCZn6FNC6YRfRQc_FbeQrF8BwGI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77D68-4099-F051-1622-0A8EEE32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70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B5A-0410-01C8-2908-F234B93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46EC-1F77-033A-A9E1-D5453D6B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Convolution Neural Network (CNN)</a:t>
            </a:r>
          </a:p>
          <a:p>
            <a:pPr lvl="1"/>
            <a:r>
              <a:rPr lang="en-US" dirty="0"/>
              <a:t>Long Short-Term Memory (LSTM)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493D-E983-E92F-EA28-59F4719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32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9E0-D248-6B75-8C9D-041311F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60F-CB4A-6489-6C91-41DA27E7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>
                <a:hlinkClick r:id="rId2"/>
              </a:rPr>
              <a:t>https://colab.research.google.com/drive/1Xcgnkm2GxOBJtLxnTAx5vztnw4cOsWgm?usp=sharing</a:t>
            </a:r>
            <a:endParaRPr lang="en-US" dirty="0"/>
          </a:p>
          <a:p>
            <a:r>
              <a:rPr lang="en-US" dirty="0"/>
              <a:t>Useful resources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https://mlu-explain.github.io/linear-regression/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802A-79E9-1FE0-4699-B99F75AB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099-2993-62EC-D85F-5DEBA9D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0502-9372-EA71-78EF-EE67D2EA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based on</a:t>
            </a:r>
          </a:p>
          <a:p>
            <a:pPr lvl="1"/>
            <a:r>
              <a:rPr lang="en-US" dirty="0">
                <a:hlinkClick r:id="rId2"/>
              </a:rPr>
              <a:t>https://scikit-learn.org/stable/auto_examples/classification/plot_digits_classification.html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57AFB-2AF4-6C1C-098C-A2C55C7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3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8E8-6FE2-E571-823D-09F1A8C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CE08-8837-880A-A04A-FDC066C9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  <a:p>
            <a:pPr lvl="1"/>
            <a:r>
              <a:rPr lang="en-US" dirty="0">
                <a:hlinkClick r:id="rId2"/>
              </a:rPr>
              <a:t>https://colab.research.google.com/drive/1oMWxppsnhsrU3lkEy0uzwJbcrMRUqr3C?usp=sharing</a:t>
            </a:r>
            <a:endParaRPr lang="en-US" dirty="0"/>
          </a:p>
          <a:p>
            <a:r>
              <a:rPr lang="en-US" dirty="0"/>
              <a:t>Validation Curve</a:t>
            </a:r>
          </a:p>
          <a:p>
            <a:pPr lvl="1"/>
            <a:r>
              <a:rPr lang="en-US" dirty="0">
                <a:hlinkClick r:id="rId3"/>
              </a:rPr>
              <a:t>https://colab.research.google.com/drive/171dADTSrX6sCF3Rll5SQTnpjr-KIhmut?usp=sharing</a:t>
            </a:r>
            <a:endParaRPr lang="en-US" dirty="0"/>
          </a:p>
          <a:p>
            <a:r>
              <a:rPr lang="en-US" dirty="0"/>
              <a:t>Linear Regression, SVM, </a:t>
            </a:r>
            <a:r>
              <a:rPr lang="en-US" dirty="0" err="1"/>
              <a:t>kNN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D5BDC-1FCF-A130-EBE7-7F50BBA3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33D8-7D74-B9E3-AC9F-9E9E850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6F1D-B99C-42FC-5130-FC8DEB1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Precision, recall, accuracy, F1-score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CA97-0801-B3F4-9396-B1DD238C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3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ED37141D9714D8D3CAC8B46802CEB" ma:contentTypeVersion="9" ma:contentTypeDescription="Create a new document." ma:contentTypeScope="" ma:versionID="1823226f651ee43a22574c19e7e4afae">
  <xsd:schema xmlns:xsd="http://www.w3.org/2001/XMLSchema" xmlns:xs="http://www.w3.org/2001/XMLSchema" xmlns:p="http://schemas.microsoft.com/office/2006/metadata/properties" xmlns:ns2="8b08ac72-ae5d-42df-afd9-fd4e69ddc1c9" targetNamespace="http://schemas.microsoft.com/office/2006/metadata/properties" ma:root="true" ma:fieldsID="cc42f32948ac4ffce0f549b893693309" ns2:_="">
    <xsd:import namespace="8b08ac72-ae5d-42df-afd9-fd4e69ddc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8ac72-ae5d-42df-afd9-fd4e69dd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76085F-8D01-4EFD-B2F4-AB269F1ECC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8A8952-F0E2-4C35-92DC-E6A31915AEB4}">
  <ds:schemaRefs>
    <ds:schemaRef ds:uri="8b08ac72-ae5d-42df-afd9-fd4e69ddc1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5DB865-10A3-4D9C-B6B2-8CC8C6FA5CE8}">
  <ds:schemaRefs>
    <ds:schemaRef ds:uri="http://purl.org/dc/elements/1.1/"/>
    <ds:schemaRef ds:uri="http://purl.org/dc/terms/"/>
    <ds:schemaRef ds:uri="http://schemas.microsoft.com/office/infopath/2007/PartnerControls"/>
    <ds:schemaRef ds:uri="8b08ac72-ae5d-42df-afd9-fd4e69ddc1c9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1979</Words>
  <Application>Microsoft Office PowerPoint</Application>
  <PresentationFormat>Widescreen</PresentationFormat>
  <Paragraphs>481</Paragraphs>
  <Slides>83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Office Theme</vt:lpstr>
      <vt:lpstr>Machine Learning Basics</vt:lpstr>
      <vt:lpstr>Machine Learning 1 Outline</vt:lpstr>
      <vt:lpstr>Machine Learning 1 Outline</vt:lpstr>
      <vt:lpstr>Machine Learning 2 Outline</vt:lpstr>
      <vt:lpstr>Machine Learning 2 Outline</vt:lpstr>
      <vt:lpstr>Machine Learning 2 Outline</vt:lpstr>
      <vt:lpstr>Machine Learning 2 Outline</vt:lpstr>
      <vt:lpstr>Resources</vt:lpstr>
      <vt:lpstr>Evaluation Metrics</vt:lpstr>
      <vt:lpstr>Confusion Matrix</vt:lpstr>
      <vt:lpstr>Training</vt:lpstr>
      <vt:lpstr>Validation</vt:lpstr>
      <vt:lpstr>K-fold Cross Validation</vt:lpstr>
      <vt:lpstr>Model Selection and Hyperparameter Tuning</vt:lpstr>
      <vt:lpstr>Underfitting and Overfitting</vt:lpstr>
      <vt:lpstr>Model Selection</vt:lpstr>
      <vt:lpstr>Validation Curve</vt:lpstr>
      <vt:lpstr>Learning curve (loss)</vt:lpstr>
      <vt:lpstr>Learning curve (loss)</vt:lpstr>
      <vt:lpstr>Learning curve (loss)</vt:lpstr>
      <vt:lpstr>Learning curve (loss)</vt:lpstr>
      <vt:lpstr>Model Selection</vt:lpstr>
      <vt:lpstr>Model-based vs. Instance-based</vt:lpstr>
      <vt:lpstr>Model-based</vt:lpstr>
      <vt:lpstr>Model-based</vt:lpstr>
      <vt:lpstr>Model-based</vt:lpstr>
      <vt:lpstr>Instance-based</vt:lpstr>
      <vt:lpstr>Instance-based</vt:lpstr>
      <vt:lpstr>Instance-based</vt:lpstr>
      <vt:lpstr>Instance-based</vt:lpstr>
      <vt:lpstr>Instance-based</vt:lpstr>
      <vt:lpstr>Model-based vs. Instance-based</vt:lpstr>
      <vt:lpstr>Shallow vs. Deep Learning</vt:lpstr>
      <vt:lpstr>Shallow Learning</vt:lpstr>
      <vt:lpstr>Shallow Learning</vt:lpstr>
      <vt:lpstr>Shallow Learning</vt:lpstr>
      <vt:lpstr>Shallow Learning</vt:lpstr>
      <vt:lpstr>Deep Learning</vt:lpstr>
      <vt:lpstr>Deep Learning</vt:lpstr>
      <vt:lpstr>Shallow vs. Deep Learning</vt:lpstr>
      <vt:lpstr>Fundamental Algorithms</vt:lpstr>
      <vt:lpstr>Linear Regression</vt:lpstr>
      <vt:lpstr>Supervised Learning</vt:lpstr>
      <vt:lpstr>Supervised Learning</vt:lpstr>
      <vt:lpstr>Linear Regression</vt:lpstr>
      <vt:lpstr>The key idea</vt:lpstr>
      <vt:lpstr>Regression Line</vt:lpstr>
      <vt:lpstr>Mean Squared Error (MSE)</vt:lpstr>
      <vt:lpstr>Cost Function Intuition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Plotting the data</vt:lpstr>
      <vt:lpstr>Plotting the data</vt:lpstr>
      <vt:lpstr>Logistic Regression</vt:lpstr>
      <vt:lpstr>Logistic Regression</vt:lpstr>
      <vt:lpstr>Logistic Regression</vt:lpstr>
      <vt:lpstr>Loss Function</vt:lpstr>
      <vt:lpstr>Loss function</vt:lpstr>
      <vt:lpstr>SVM</vt:lpstr>
      <vt:lpstr>SVM: Support Vectors</vt:lpstr>
      <vt:lpstr>SVM: Plane</vt:lpstr>
      <vt:lpstr>Not linearly separable</vt:lpstr>
      <vt:lpstr>Kernels</vt:lpstr>
      <vt:lpstr>Linear Kernel</vt:lpstr>
      <vt:lpstr>Polynomial Kernel</vt:lpstr>
      <vt:lpstr>RBF Kernel</vt:lpstr>
      <vt:lpstr>RBF Kernel</vt:lpstr>
      <vt:lpstr>SVM</vt:lpstr>
      <vt:lpstr>SVM</vt:lpstr>
      <vt:lpstr>SVM vs. Logistic Regression</vt:lpstr>
      <vt:lpstr>Decision Trees</vt:lpstr>
      <vt:lpstr>Decision Trees</vt:lpstr>
      <vt:lpstr>Neural Networks and Deep Learning</vt:lpstr>
      <vt:lpstr>Neural Networks</vt:lpstr>
      <vt:lpstr>Multilayer Perceptron</vt:lpstr>
      <vt:lpstr>Neural Networks and Back Propagation</vt:lpstr>
      <vt:lpstr>Deep Learning</vt:lpstr>
      <vt:lpstr>Linear Regression</vt:lpstr>
      <vt:lpstr>SVM tutorial</vt:lpstr>
      <vt:lpstr>Code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Lwin Moe</dc:creator>
  <cp:lastModifiedBy>Lwin Moe</cp:lastModifiedBy>
  <cp:revision>22</cp:revision>
  <dcterms:created xsi:type="dcterms:W3CDTF">2023-08-10T16:42:16Z</dcterms:created>
  <dcterms:modified xsi:type="dcterms:W3CDTF">2023-10-17T14:52:08Z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0x010100CC5ED37141D9714D8D3CAC8B46802CEB</vt:lpwstr>
  </property>
</Properties>
</file>