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73" r:id="rId9"/>
    <p:sldId id="274" r:id="rId10"/>
    <p:sldId id="261" r:id="rId11"/>
    <p:sldId id="262" r:id="rId12"/>
    <p:sldId id="267" r:id="rId13"/>
    <p:sldId id="270" r:id="rId14"/>
    <p:sldId id="271" r:id="rId15"/>
    <p:sldId id="268" r:id="rId16"/>
    <p:sldId id="269" r:id="rId17"/>
    <p:sldId id="272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D6878-0974-4D15-A165-8EAFB3CA6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E9787-3098-4A4C-B776-D558C9C3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D5CF0-9569-4267-AEDF-DB3385F6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C8BC1-6A79-4D5F-9F2C-EC413CF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4DA1E-A7CC-4831-A30D-B5435286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62B45-B51D-4A4F-B6F8-77571E58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4BA93-5CE6-459A-A122-F62951FA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E7F09-F775-46DE-AFDC-501E27C0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58A1-DAEF-42B5-932A-341047CA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B0195-4C76-4BBE-A9C3-22F0B60F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45899-6C4F-439B-A6E6-76FFF9D21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832A0-0CF4-4688-B57A-95E28780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06BE3-87D5-4D04-A1FD-62199270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E2E1E-20C9-4FA6-BD58-BD0B8AAE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CA134-99B6-490B-A6E2-917A1BFF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7D8A7-27F5-430B-9FB9-E4803CB4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C712D-32F2-4114-A2C5-C51247DB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5EB1F-61B3-44F6-9E0E-90995F60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2896C-2A44-4B58-B03A-10DA00F3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57B63-54AE-4A15-AD83-8E6F816E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7686F-4C96-4474-8112-4CE45880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B1D60-B9BE-45CF-97EF-A942B9FB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3D27F-2330-4321-82C2-DE158DC3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D9A7C-D9C4-4229-8FC3-54E0BC66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CCEBE-5D79-4032-A6F6-CFCD35C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5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C0859-C507-4CE5-ADC9-D11BAD33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6DBF2-F41B-442C-9D25-49B09CB0E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F17C2-DE8C-4D34-892C-09FE1BEAA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CD0D1-4C16-4605-AA29-BD768561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BF3B9-E7C2-45E8-84AF-D181EB1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4B3D9-9931-4832-9230-218B1316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7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C48B-CD45-4B0D-AED6-654630B4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ABE73-3854-4144-A527-C37EE192D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408BD-50B1-4B33-BB7D-E814DCE4F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745E06-20CC-4C27-BEBE-047ABB6C3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A5E9A-5F57-4599-9188-815FE5913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45FD73-3E1D-4DFF-9173-ED0674CF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D255DB-4E22-4784-8EF0-86D88491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002CFB-71A9-4797-9996-CF5515BC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1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4D39-289C-4177-9679-C60F852A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DE6FCF-51D9-4B82-B9F6-CDF23F04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E9DAF7-3313-4FA3-893A-BCF21CA0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49E57-2489-47B1-8054-275624E7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4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C10DE2-1D02-437C-809C-00313D01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DFAC58-41DB-4A47-AF04-F393AC92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EAD80-0FAB-4332-91CD-482C9214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1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ACEBE-4720-418F-8F20-9CC3ACDA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FA61A-5649-4472-A50A-30757D3E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221AE-9DCD-4902-AD38-814B7B1A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C11D3-A246-4591-B98A-8F0CA5D1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86396-AFEF-498E-86AF-880C1280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8C784-553E-4B1B-82B9-185B2D09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3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5CAA-14EF-4E29-B089-A40ABE0D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F9888-6E64-4C6B-ACD3-2AB18ADB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9339A-5142-41E0-8CB7-B2F95DD4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F71FF-7B16-42E3-ADBC-C365F3B2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DB75E-F5CA-4E9E-AF81-87A253A9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2107B-976A-4381-BB1D-FCAB3577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0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2421E-AF04-42B6-B6CC-D1859C42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EF5CC-3CE9-4D2F-87C0-ABA8DD4F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7329F-10A1-4996-8372-995BCED24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4F50-F98B-489D-B89F-ED5EDFEC3C9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88CA5-EADC-48F3-B24D-243399EDD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C6C1F-EB0F-490C-930F-41DB12124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DEF6-5229-4C3A-8351-C97D6C20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A5A0D-74C7-408B-9863-71535D9C5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之前做的五种检测方法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7CEE0A-A2D8-40A2-9286-6842C6813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9374"/>
            <a:ext cx="9144000" cy="3279371"/>
          </a:xfrm>
        </p:spPr>
        <p:txBody>
          <a:bodyPr/>
          <a:lstStyle/>
          <a:p>
            <a:pPr algn="l"/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1. 3∂</a:t>
            </a:r>
          </a:p>
          <a:p>
            <a:pPr algn="l"/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2. k-means</a:t>
            </a:r>
          </a:p>
          <a:p>
            <a:pPr algn="l"/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en-US" altLang="zh-CN" err="1">
                <a:latin typeface="KaiTi" panose="02010609060101010101" pitchFamily="49" charset="-122"/>
                <a:ea typeface="KaiTi" panose="02010609060101010101" pitchFamily="49" charset="-122"/>
              </a:rPr>
              <a:t>DBSCAN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            (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效果较好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</a:p>
          <a:p>
            <a:pPr algn="l"/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4. isolation-forest  (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效果较好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</a:p>
          <a:p>
            <a:pPr algn="l"/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5. one-class-</a:t>
            </a:r>
            <a:r>
              <a:rPr lang="en-US" altLang="zh-CN" err="1">
                <a:latin typeface="KaiTi" panose="02010609060101010101" pitchFamily="49" charset="-122"/>
                <a:ea typeface="KaiTi" panose="02010609060101010101" pitchFamily="49" charset="-122"/>
              </a:rPr>
              <a:t>svm</a:t>
            </a:r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84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常用异常算法的总结：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1E2E7-C252-480B-8ED4-C9744F9B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117"/>
          </a:xfrm>
        </p:spPr>
        <p:txBody>
          <a:bodyPr>
            <a:normAutofit/>
          </a:bodyPr>
          <a:lstStyle/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           基于统计分析：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 3∂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HBOS(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频数直方图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无监督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：   基于距离：     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KNN</a:t>
            </a:r>
          </a:p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           基于密度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聚类：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LOF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DBSCAN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k-means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GMM</a:t>
            </a:r>
          </a:p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           构建树：      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iForest</a:t>
            </a:r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Extended iForest</a:t>
            </a:r>
            <a:r>
              <a:rPr lang="zh-CN" altLang="en-US" sz="240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400">
                <a:latin typeface="KaiTi" panose="02010609060101010101" pitchFamily="49" charset="-122"/>
                <a:ea typeface="KaiTi" panose="02010609060101010101" pitchFamily="49" charset="-122"/>
              </a:rPr>
              <a:t>Sci Forest</a:t>
            </a:r>
            <a:endParaRPr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半监督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全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normal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标签的训练数据集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        one-class svm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Auto Encoder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GMM(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高斯混合模型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有监督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SVM(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支持向量机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、随机森林</a:t>
            </a:r>
            <a:endParaRPr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基于神经网络</a:t>
            </a:r>
            <a:r>
              <a:rPr lang="en-US" altLang="zh-CN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见下一页</a:t>
            </a:r>
            <a:r>
              <a:rPr lang="en-US" altLang="zh-CN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endParaRPr lang="zh-CN" altLang="en-US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031575-2E7D-45FE-89B7-4D8552731BEA}"/>
              </a:ext>
            </a:extLst>
          </p:cNvPr>
          <p:cNvCxnSpPr/>
          <p:nvPr/>
        </p:nvCxnSpPr>
        <p:spPr>
          <a:xfrm>
            <a:off x="2626822" y="1995055"/>
            <a:ext cx="0" cy="54864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F365F35-330B-46BD-ADEA-03862C4D61BE}"/>
              </a:ext>
            </a:extLst>
          </p:cNvPr>
          <p:cNvCxnSpPr/>
          <p:nvPr/>
        </p:nvCxnSpPr>
        <p:spPr>
          <a:xfrm>
            <a:off x="2626822" y="2880360"/>
            <a:ext cx="0" cy="54864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D5A310D-A852-4925-9556-44F634B9DD13}"/>
              </a:ext>
            </a:extLst>
          </p:cNvPr>
          <p:cNvCxnSpPr/>
          <p:nvPr/>
        </p:nvCxnSpPr>
        <p:spPr>
          <a:xfrm flipV="1">
            <a:off x="2502131" y="2543695"/>
            <a:ext cx="124691" cy="124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C2E527-A6AA-4709-95C8-367BB9108755}"/>
              </a:ext>
            </a:extLst>
          </p:cNvPr>
          <p:cNvCxnSpPr/>
          <p:nvPr/>
        </p:nvCxnSpPr>
        <p:spPr>
          <a:xfrm flipH="1" flipV="1">
            <a:off x="2502131" y="2668385"/>
            <a:ext cx="124691" cy="2119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5C37B0-EF77-4D84-B1FE-E718889AB5F6}"/>
              </a:ext>
            </a:extLst>
          </p:cNvPr>
          <p:cNvCxnSpPr>
            <a:cxnSpLocks/>
          </p:cNvCxnSpPr>
          <p:nvPr/>
        </p:nvCxnSpPr>
        <p:spPr>
          <a:xfrm flipV="1">
            <a:off x="2626822" y="1902663"/>
            <a:ext cx="133003" cy="709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65CA2A-A15E-4EB8-BDC5-370D91EF42A7}"/>
              </a:ext>
            </a:extLst>
          </p:cNvPr>
          <p:cNvCxnSpPr>
            <a:cxnSpLocks/>
          </p:cNvCxnSpPr>
          <p:nvPr/>
        </p:nvCxnSpPr>
        <p:spPr>
          <a:xfrm flipH="1" flipV="1">
            <a:off x="2626823" y="3409907"/>
            <a:ext cx="133002" cy="154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5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基于神经网络的算法：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1E2E7-C252-480B-8ED4-C9744F9B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06695"/>
          </a:xfrm>
        </p:spPr>
        <p:txBody>
          <a:bodyPr/>
          <a:lstStyle/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特点：适合处理维度高比较复杂的数据</a:t>
            </a:r>
            <a:endParaRPr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      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半监督学习的偏多，需要保证训练数据集没有异常点</a:t>
            </a:r>
            <a:endParaRPr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AE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的一些变形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GAN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的一些变形：    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AE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GMM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相结合：   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Deep AutoEncoder Guass Mixture Model 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AE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DNN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等和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iForest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相结合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End-to-End Outlier-Exposure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5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 GAAL</a:t>
            </a:r>
            <a:r>
              <a:rPr lang="zh-CN" altLang="en-US"/>
              <a:t>（半监督）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1E2E7-C252-480B-8ED4-C9744F9B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56" y="1404851"/>
            <a:ext cx="10663844" cy="477211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E2832D-1553-4504-BF2F-504A376B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2028306"/>
            <a:ext cx="12192000" cy="37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4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66792C-FD9F-4AD6-8E50-5A499262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27"/>
            <a:ext cx="12192000" cy="62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1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A63503-4998-4DEB-8DAA-BDEACDCCC027}"/>
              </a:ext>
            </a:extLst>
          </p:cNvPr>
          <p:cNvSpPr txBox="1"/>
          <p:nvPr/>
        </p:nvSpPr>
        <p:spPr>
          <a:xfrm>
            <a:off x="1055717" y="457199"/>
            <a:ext cx="385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过拟合：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96B71-16C0-452A-841F-F4A5DEAC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80" y="4394"/>
            <a:ext cx="9236061" cy="64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224"/>
          </a:xfrm>
        </p:spPr>
        <p:txBody>
          <a:bodyPr/>
          <a:lstStyle/>
          <a:p>
            <a:r>
              <a:rPr lang="en-US" altLang="zh-CN"/>
              <a:t>DAGMM</a:t>
            </a:r>
            <a:r>
              <a:rPr lang="zh-CN" altLang="en-US"/>
              <a:t>（半监督）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3BC8BE-9A68-4228-9214-9729C85E0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29" y="1338350"/>
            <a:ext cx="11194171" cy="4347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6F032-47A7-4F59-B1D8-8527D09CE31B}"/>
              </a:ext>
            </a:extLst>
          </p:cNvPr>
          <p:cNvSpPr txBox="1"/>
          <p:nvPr/>
        </p:nvSpPr>
        <p:spPr>
          <a:xfrm>
            <a:off x="1413164" y="5519650"/>
            <a:ext cx="909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zh-CN" altLang="en-US">
              <a:effectLst/>
            </a:endParaRPr>
          </a:p>
          <a:p>
            <a:pPr rtl="0"/>
            <a:r>
              <a:rPr lang="en-US" altLang="zh-CN" b="1">
                <a:effectLst/>
              </a:rPr>
              <a:t>DAGMM</a:t>
            </a:r>
            <a:r>
              <a:rPr lang="zh-CN" altLang="en-US" b="1">
                <a:effectLst/>
              </a:rPr>
              <a:t>也有与</a:t>
            </a:r>
            <a:r>
              <a:rPr lang="en-US" altLang="zh-CN" b="1">
                <a:effectLst/>
              </a:rPr>
              <a:t>GMM</a:t>
            </a:r>
            <a:r>
              <a:rPr lang="zh-CN" altLang="en-US" b="1">
                <a:effectLst/>
              </a:rPr>
              <a:t>一样的奇异性问题：当协方差矩阵中的对角项退化为</a:t>
            </a:r>
            <a:r>
              <a:rPr lang="en-US" altLang="zh-CN" b="1">
                <a:effectLst/>
              </a:rPr>
              <a:t>0</a:t>
            </a:r>
            <a:r>
              <a:rPr lang="zh-CN" altLang="en-US" b="1">
                <a:effectLst/>
              </a:rPr>
              <a:t>时，会触发平凡解。 </a:t>
            </a:r>
          </a:p>
        </p:txBody>
      </p:sp>
    </p:spTree>
    <p:extLst>
      <p:ext uri="{BB962C8B-B14F-4D97-AF65-F5344CB8AC3E}">
        <p14:creationId xmlns:p14="http://schemas.microsoft.com/office/powerpoint/2010/main" val="165233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End-to-End Outlier Exposure</a:t>
            </a:r>
            <a:r>
              <a:rPr lang="zh-CN" altLang="en-US"/>
              <a:t>（无监督）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1E2E7-C252-480B-8ED4-C9744F9B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14" y="1612670"/>
            <a:ext cx="10515600" cy="13255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/>
              <a:t>该网络只能用于处理较为复杂的图像数据，普通数据并不适用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但是，该论文证明了在训练的过程中，</a:t>
            </a:r>
            <a:r>
              <a:rPr lang="en-US" altLang="zh-CN"/>
              <a:t>inlier priority</a:t>
            </a:r>
            <a:r>
              <a:rPr lang="zh-CN" altLang="en-US"/>
              <a:t>的存在，因此网络计算出的</a:t>
            </a:r>
            <a:endParaRPr lang="en-US" altLang="zh-CN"/>
          </a:p>
          <a:p>
            <a:r>
              <a:rPr lang="en-US" altLang="zh-CN"/>
              <a:t>inlier</a:t>
            </a:r>
            <a:r>
              <a:rPr lang="zh-CN" altLang="en-US"/>
              <a:t>的</a:t>
            </a:r>
            <a:r>
              <a:rPr lang="en-US" altLang="zh-CN"/>
              <a:t>loss</a:t>
            </a:r>
            <a:r>
              <a:rPr lang="zh-CN" altLang="en-US"/>
              <a:t>会更加小，以便区分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B98C8D-7936-4216-9E4F-4FE393C79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9" r="742"/>
          <a:stretch/>
        </p:blipFill>
        <p:spPr>
          <a:xfrm>
            <a:off x="1446415" y="2938233"/>
            <a:ext cx="8778240" cy="41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95410-F4ED-426E-BF17-7DB707FC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CBA6A2-E520-419F-AB3D-E8E4753C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706" y="739834"/>
            <a:ext cx="10515600" cy="57530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猜想</a:t>
            </a:r>
            <a:r>
              <a:rPr lang="en-US" altLang="zh-CN"/>
              <a:t>1   </a:t>
            </a:r>
            <a:r>
              <a:rPr lang="zh-CN" altLang="en-US"/>
              <a:t>将普通数据的每一行，都</a:t>
            </a:r>
            <a:r>
              <a:rPr lang="en-US" altLang="zh-CN"/>
              <a:t>reshape</a:t>
            </a:r>
            <a:r>
              <a:rPr lang="zh-CN" altLang="en-US"/>
              <a:t>成一张</a:t>
            </a:r>
            <a:r>
              <a:rPr lang="en-US" altLang="zh-CN"/>
              <a:t>N*N</a:t>
            </a:r>
            <a:r>
              <a:rPr lang="zh-CN" altLang="en-US"/>
              <a:t>数据</a:t>
            </a:r>
            <a:br>
              <a:rPr lang="zh-CN" altLang="en-US"/>
            </a:br>
            <a:r>
              <a:rPr lang="zh-CN" altLang="en-US"/>
              <a:t>            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zh-CN" altLang="en-US"/>
              <a:t>如果尺寸不凑巧，可以尝试填补</a:t>
            </a:r>
            <a:r>
              <a:rPr lang="en-US" altLang="zh-CN"/>
              <a:t>0</a:t>
            </a:r>
          </a:p>
          <a:p>
            <a:r>
              <a:rPr lang="en-US" altLang="zh-CN"/>
              <a:t>            (</a:t>
            </a:r>
            <a:r>
              <a:rPr lang="zh-CN" altLang="en-US"/>
              <a:t>并且由于我们的数据每一行的长度都是一样的，那么保证即使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zh-CN" altLang="en-US"/>
              <a:t>尺寸不凑巧，最后</a:t>
            </a:r>
            <a:r>
              <a:rPr lang="en-US" altLang="zh-CN"/>
              <a:t>reshape</a:t>
            </a:r>
            <a:r>
              <a:rPr lang="zh-CN" altLang="en-US"/>
              <a:t>成的伪图，补</a:t>
            </a:r>
            <a:r>
              <a:rPr lang="en-US" altLang="zh-CN"/>
              <a:t>0</a:t>
            </a:r>
            <a:r>
              <a:rPr lang="zh-CN" altLang="en-US"/>
              <a:t>的地方也是一样的，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zh-CN" altLang="en-US"/>
              <a:t>应该可以保证不会因此降低检测准确度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</a:t>
            </a:r>
          </a:p>
          <a:p>
            <a:r>
              <a:rPr lang="zh-CN" altLang="en-US"/>
              <a:t>  比如我们的注塑机数据是</a:t>
            </a:r>
            <a:r>
              <a:rPr lang="en-US" altLang="zh-CN"/>
              <a:t>985*13</a:t>
            </a:r>
            <a:r>
              <a:rPr lang="zh-CN" altLang="en-US"/>
              <a:t>，那么就可以</a:t>
            </a:r>
            <a:r>
              <a:rPr lang="en-US" altLang="zh-CN"/>
              <a:t>reshape</a:t>
            </a:r>
            <a:r>
              <a:rPr lang="zh-CN" altLang="en-US"/>
              <a:t>成</a:t>
            </a:r>
            <a:r>
              <a:rPr lang="en-US" altLang="zh-CN"/>
              <a:t>985</a:t>
            </a:r>
            <a:r>
              <a:rPr lang="zh-CN" altLang="en-US"/>
              <a:t>张</a:t>
            </a:r>
            <a:r>
              <a:rPr lang="en-US" altLang="zh-CN"/>
              <a:t>4*4</a:t>
            </a:r>
            <a:r>
              <a:rPr lang="zh-CN" altLang="en-US"/>
              <a:t>的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伪图，最后一行补三个零。        </a:t>
            </a:r>
            <a:br>
              <a:rPr lang="zh-CN" altLang="en-US"/>
            </a:br>
            <a:br>
              <a:rPr lang="zh-CN" altLang="en-US"/>
            </a:b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猜想</a:t>
            </a:r>
            <a:r>
              <a:rPr lang="en-US" altLang="zh-CN"/>
              <a:t>2   </a:t>
            </a:r>
            <a:r>
              <a:rPr lang="zh-CN" altLang="en-US"/>
              <a:t>该论文提到这种方法目前还没有应用到</a:t>
            </a:r>
            <a:r>
              <a:rPr lang="en-US" altLang="zh-CN"/>
              <a:t>AE/CAE</a:t>
            </a:r>
            <a:r>
              <a:rPr lang="zh-CN" altLang="en-US"/>
              <a:t>上面</a:t>
            </a:r>
            <a:r>
              <a:rPr lang="en-US" altLang="zh-CN"/>
              <a:t>,</a:t>
            </a:r>
            <a:r>
              <a:rPr lang="zh-CN" altLang="en-US"/>
              <a:t>我认为可以尝试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2181BD-97D3-42B2-815C-2E0A9EC9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16" y="3815544"/>
            <a:ext cx="1406891" cy="1205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10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小结：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1E2E7-C252-480B-8ED4-C9744F9B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很少有真正的无监督学习，大部分是半监督学习</a:t>
            </a:r>
          </a:p>
          <a:p>
            <a:r>
              <a:rPr lang="zh-CN" altLang="en-US"/>
              <a:t>猜想：我认为可以先用别的方法确定大致的</a:t>
            </a:r>
            <a:r>
              <a:rPr lang="en-US" altLang="zh-CN"/>
              <a:t>normal dataset</a:t>
            </a:r>
            <a:r>
              <a:rPr lang="zh-CN" altLang="en-US"/>
              <a:t>，然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后将这个数据集应用在半监督深度学习的算法上面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比如   </a:t>
            </a:r>
            <a:r>
              <a:rPr lang="en-US" altLang="zh-CN"/>
              <a:t>X</a:t>
            </a:r>
            <a:r>
              <a:rPr lang="en-US" altLang="zh-CN">
                <a:sym typeface="Wingdings" panose="05000000000000000000" pitchFamily="2" charset="2"/>
              </a:rPr>
              <a:t>  </a:t>
            </a:r>
            <a:r>
              <a:rPr lang="en-US" altLang="zh-CN"/>
              <a:t>iForest  </a:t>
            </a:r>
            <a:r>
              <a:rPr lang="en-US" altLang="zh-CN">
                <a:sym typeface="Wingdings" panose="05000000000000000000" pitchFamily="2" charset="2"/>
              </a:rPr>
              <a:t>X[‘normal’]  </a:t>
            </a:r>
            <a:r>
              <a:rPr lang="en-US" altLang="zh-CN"/>
              <a:t> DNN based detection</a:t>
            </a:r>
          </a:p>
          <a:p>
            <a:endParaRPr lang="en-US" altLang="zh-CN"/>
          </a:p>
          <a:p>
            <a:r>
              <a:rPr lang="zh-CN" altLang="en-US"/>
              <a:t>同时</a:t>
            </a:r>
            <a:r>
              <a:rPr lang="en-US" altLang="zh-CN"/>
              <a:t>E3</a:t>
            </a:r>
            <a:r>
              <a:rPr lang="zh-CN" altLang="en-US"/>
              <a:t>论文指出，如果是两个独立的检测方法分别训练，那么结果往往不理想，需要设计一个方法让两个模型统一一起训练</a:t>
            </a:r>
            <a:r>
              <a:rPr lang="en-US" altLang="zh-CN"/>
              <a:t>(End-to-End training)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5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54DEB-D337-4ABF-A8F5-E9AF0A2C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主要代码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(DBSCAN)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：基于密度产生聚类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298F3-7CE4-436F-9974-0168046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665"/>
            <a:ext cx="10583487" cy="50132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Datasets =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pd.read_excel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('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time.xls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').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values.astype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('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float32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’)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x = Datasets[1: , 0]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y = Datasets[1: , 1]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#eps</a:t>
            </a:r>
            <a:r>
              <a:rPr lang="zh-CN" altLang="en-US" sz="2000" b="1">
                <a:latin typeface="幼圆" panose="02010509060101010101" pitchFamily="49" charset="-122"/>
                <a:ea typeface="幼圆" panose="02010509060101010101" pitchFamily="49" charset="-122"/>
              </a:rPr>
              <a:t>为距离阈值</a:t>
            </a:r>
            <a:r>
              <a:rPr lang="el-GR" altLang="zh-CN" sz="2000" b="1">
                <a:ea typeface="幼圆" panose="02010509060101010101" pitchFamily="49" charset="-122"/>
              </a:rPr>
              <a:t>ϵ</a:t>
            </a:r>
            <a:r>
              <a:rPr lang="zh-CN" altLang="el-GR" sz="2000" b="1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min_samples</a:t>
            </a:r>
            <a:r>
              <a:rPr lang="zh-CN" altLang="en-US" sz="2000" b="1">
                <a:latin typeface="幼圆" panose="02010509060101010101" pitchFamily="49" charset="-122"/>
                <a:ea typeface="幼圆" panose="02010509060101010101" pitchFamily="49" charset="-122"/>
              </a:rPr>
              <a:t>为邻域样本数阈值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MinPts,X</a:t>
            </a:r>
            <a:r>
              <a:rPr lang="zh-CN" altLang="en-US" sz="2000" b="1">
                <a:latin typeface="幼圆" panose="02010509060101010101" pitchFamily="49" charset="-122"/>
                <a:ea typeface="幼圆" panose="02010509060101010101" pitchFamily="49" charset="-122"/>
              </a:rPr>
              <a:t>为数据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y_pred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=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DBSCAN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(eps=5,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min_samples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=8).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fit_predict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y.reshape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(-1,1))</a:t>
            </a:r>
          </a:p>
          <a:p>
            <a:endParaRPr lang="en-US" altLang="zh-CN" sz="2000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normal = []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abnormal = []</a:t>
            </a:r>
          </a:p>
          <a:p>
            <a:endParaRPr lang="en-US" altLang="zh-CN" sz="2000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for j in range(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len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y_pred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)):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    if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y_pred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[j] == 1 :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       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normal.append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([x[j], y[j]])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    else:</a:t>
            </a:r>
          </a:p>
          <a:p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       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abnormal.append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([x[j], y[j]])</a:t>
            </a:r>
            <a:endParaRPr lang="zh-CN" altLang="en-US" sz="20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50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C9DC60-6E56-4401-91D3-8B3AE4DC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7" y="742480"/>
            <a:ext cx="11028579" cy="53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4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83487" cy="1039726"/>
          </a:xfrm>
        </p:spPr>
        <p:txBody>
          <a:bodyPr/>
          <a:lstStyle/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主要代码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(isolation-forest)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1E2E7-C252-480B-8ED4-C9744F9B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816244" cy="5370022"/>
          </a:xfrm>
        </p:spPr>
        <p:txBody>
          <a:bodyPr>
            <a:normAutofit fontScale="92500" lnSpcReduction="10000"/>
          </a:bodyPr>
          <a:lstStyle/>
          <a:p>
            <a:pPr marL="576000"/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Datasets = pd.read_excel('time.xls').values.astype('float32’)</a:t>
            </a:r>
          </a:p>
          <a:p>
            <a:pPr marL="576000"/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x = Datasets[1: , 0]</a:t>
            </a:r>
            <a:r>
              <a:rPr lang="zh-CN" altLang="en-US" sz="2000" b="1"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y = Datasets[1: , 1]</a:t>
            </a:r>
          </a:p>
          <a:p>
            <a:pPr marL="576000"/>
            <a:endParaRPr lang="en-US" altLang="zh-CN" sz="2000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76000"/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model_isof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=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IsolationForest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n_estimators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20,contamination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= 0.1)</a:t>
            </a:r>
          </a:p>
          <a:p>
            <a:pPr marL="576000"/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model_isof.fit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y.reshape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(-1,1))</a:t>
            </a:r>
          </a:p>
          <a:p>
            <a:pPr marL="576000"/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y_pred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=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model_isof.predict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y.reshape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(-1,1))</a:t>
            </a:r>
          </a:p>
          <a:p>
            <a:pPr marL="576000"/>
            <a:endParaRPr lang="en-US" altLang="zh-CN" sz="2000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76000"/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normal = []</a:t>
            </a:r>
            <a:r>
              <a:rPr lang="zh-CN" altLang="en-US" sz="2000" b="1"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bnormal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= []</a:t>
            </a:r>
          </a:p>
          <a:p>
            <a:pPr marL="576000"/>
            <a:endParaRPr lang="en-US" altLang="zh-CN" sz="2000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76000"/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for j in range(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len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y_pred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)):</a:t>
            </a:r>
          </a:p>
          <a:p>
            <a:pPr marL="576000"/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  if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y_pred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[j] == 1 :</a:t>
            </a:r>
          </a:p>
          <a:p>
            <a:pPr marL="576000"/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normal.append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([x[j], y[j]])</a:t>
            </a:r>
          </a:p>
          <a:p>
            <a:pPr marL="576000"/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  else:</a:t>
            </a:r>
          </a:p>
          <a:p>
            <a:pPr marL="576000"/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lang="en-US" altLang="zh-CN" sz="2000" b="1" err="1">
                <a:latin typeface="幼圆" panose="02010509060101010101" pitchFamily="49" charset="-122"/>
                <a:ea typeface="幼圆" panose="02010509060101010101" pitchFamily="49" charset="-122"/>
              </a:rPr>
              <a:t>abnormal.append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</a:rPr>
              <a:t>([x[j], y[j]])</a:t>
            </a:r>
          </a:p>
          <a:p>
            <a:pPr marL="576000"/>
            <a:r>
              <a:rPr lang="zh-CN" altLang="en-US" sz="2000" b="1">
                <a:latin typeface="幼圆" panose="02010509060101010101" pitchFamily="49" charset="-122"/>
                <a:ea typeface="幼圆" panose="02010509060101010101" pitchFamily="49" charset="-122"/>
              </a:rPr>
              <a:t>递归地用超平面来切割数据空间，直至子空间只有一个点，而异常点只需要很少的次数便结束。</a:t>
            </a:r>
          </a:p>
        </p:txBody>
      </p:sp>
    </p:spTree>
    <p:extLst>
      <p:ext uri="{BB962C8B-B14F-4D97-AF65-F5344CB8AC3E}">
        <p14:creationId xmlns:p14="http://schemas.microsoft.com/office/powerpoint/2010/main" val="16053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A39D34-CDA3-469E-935D-FCC84276E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0" y="565265"/>
            <a:ext cx="11325891" cy="5566964"/>
          </a:xfrm>
        </p:spPr>
      </p:pic>
    </p:spTree>
    <p:extLst>
      <p:ext uri="{BB962C8B-B14F-4D97-AF65-F5344CB8AC3E}">
        <p14:creationId xmlns:p14="http://schemas.microsoft.com/office/powerpoint/2010/main" val="154804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iForest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extended iForest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对比：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08FD12-4956-4BC6-A4CA-D14F82344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5361"/>
            <a:ext cx="10214955" cy="521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E8D-CA7A-4BEC-92D3-8F53C5A0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31F428-E8E5-4611-A00E-E18C8BA9F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31" y="1055716"/>
            <a:ext cx="9420117" cy="48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2CEFD-C10B-4AC6-B2FF-5DD2FD00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AEB9D2-7CB5-4FF4-A259-AADB4ABD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613" y="808239"/>
            <a:ext cx="10515600" cy="53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7A105-C6D9-455C-A120-91235262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608938-2C07-41E5-BECA-412319968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088" y="295827"/>
            <a:ext cx="11155698" cy="5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846</Words>
  <Application>Microsoft Office PowerPoint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KaiTi</vt:lpstr>
      <vt:lpstr>等线</vt:lpstr>
      <vt:lpstr>等线 Light</vt:lpstr>
      <vt:lpstr>华文楷体</vt:lpstr>
      <vt:lpstr>楷体</vt:lpstr>
      <vt:lpstr>幼圆</vt:lpstr>
      <vt:lpstr>Arial</vt:lpstr>
      <vt:lpstr>Office 主题​​</vt:lpstr>
      <vt:lpstr>之前做的五种检测方法</vt:lpstr>
      <vt:lpstr>主要代码(DBSCAN)：基于密度产生聚类</vt:lpstr>
      <vt:lpstr>PowerPoint 演示文稿</vt:lpstr>
      <vt:lpstr>主要代码(isolation-forest)：</vt:lpstr>
      <vt:lpstr>PowerPoint 演示文稿</vt:lpstr>
      <vt:lpstr>标准iForest和extended iForest对比：</vt:lpstr>
      <vt:lpstr>PowerPoint 演示文稿</vt:lpstr>
      <vt:lpstr>PowerPoint 演示文稿</vt:lpstr>
      <vt:lpstr>PowerPoint 演示文稿</vt:lpstr>
      <vt:lpstr>常用异常算法的总结：</vt:lpstr>
      <vt:lpstr>基于神经网络的算法：</vt:lpstr>
      <vt:lpstr>MO GAAL（半监督） </vt:lpstr>
      <vt:lpstr>PowerPoint 演示文稿</vt:lpstr>
      <vt:lpstr>PowerPoint 演示文稿</vt:lpstr>
      <vt:lpstr>DAGMM（半监督）</vt:lpstr>
      <vt:lpstr>End-to-End Outlier Exposure（无监督）</vt:lpstr>
      <vt:lpstr>PowerPoint 演示文稿</vt:lpstr>
      <vt:lpstr>小结：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之前做的五种检测方法</dc:title>
  <dc:creator>wenjun liu</dc:creator>
  <cp:lastModifiedBy>wenjun liu</cp:lastModifiedBy>
  <cp:revision>41</cp:revision>
  <dcterms:created xsi:type="dcterms:W3CDTF">2020-10-13T14:10:57Z</dcterms:created>
  <dcterms:modified xsi:type="dcterms:W3CDTF">2020-10-15T05:58:30Z</dcterms:modified>
</cp:coreProperties>
</file>