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638" userDrawn="1">
          <p15:clr>
            <a:srgbClr val="A4A3A4"/>
          </p15:clr>
        </p15:guide>
        <p15:guide id="3" pos="5382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09"/>
  </p:normalViewPr>
  <p:slideViewPr>
    <p:cSldViewPr snapToGrid="0" snapToObjects="1" showGuides="1">
      <p:cViewPr varScale="1">
        <p:scale>
          <a:sx n="64" d="100"/>
          <a:sy n="64" d="100"/>
        </p:scale>
        <p:origin x="60" y="172"/>
      </p:cViewPr>
      <p:guideLst>
        <p:guide orient="horz" pos="1389"/>
        <p:guide pos="2638"/>
        <p:guide pos="5382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9F68-8197-044B-A1A4-5CDFED8B4B5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5AABB-860D-D648-A938-E70E1162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5AABB-860D-D648-A938-E70E11621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28B-916B-2B44-ABFD-F60A362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E28D-9EDE-EB44-B097-70D7C4EDF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4B4B-5382-AD49-96CC-A22DE1A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422D-ECC8-2445-ADCF-4A52F2D0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CBEC-1513-324B-9CD1-52CD358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4285-E526-2042-A66B-E2BB578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603A-3BAB-5942-A56B-E9359A08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4B2F-8506-9D44-8185-E2D10F31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56D7-DAB8-3842-A8F9-035703F0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4019-25A2-CF44-9360-E49B9AB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35D19-F446-B440-8599-ECB1837CC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C7F5-22F8-1349-9F2B-21ACA657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27F7-8898-E045-8794-BEEE91C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6668-595E-A149-B62A-D2425FE6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BBF7-6CD4-6042-B2E2-9E2702EC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C84C-7717-5A44-909C-FF72DE76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3104-F66C-9F45-BBBC-8710EED5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4B3F-CA05-E841-B824-8D396B92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01D-69E1-5243-860D-469EBE0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2A7B-9FCC-6341-B626-4A6FBBE4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838-6682-9243-8A0D-A28C395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7A14-52AC-CA46-872D-32D3E21E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478E-51EE-4A4C-A750-FB8262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14C8-8D4E-C849-B1A6-22B9DE4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0F70-3D46-4744-924C-DC089C3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293-CEAD-4547-8024-E510DF91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067E-A885-0946-96B0-835962AAE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E5196-8BD9-4B4C-8E82-1C20C58F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2D03-923D-1F43-B6AE-080C0840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1AAD-8923-9745-88AC-E1A9AE00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1BED-1D34-E342-99ED-3D1836A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7BE-C9B1-E648-884A-6F955B4E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8493-E469-6946-94D5-83F0FFF2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91A6-24AC-4143-8E85-1E7D23E2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78906-13BC-2546-B9E8-88E4AB29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E2952-9D95-7E49-8F39-B5C62C5B3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B5F11-E864-2E41-A063-CA561117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C3E17-2D63-874E-99AF-43E8F16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C4B5F-1DEE-714F-A17F-0BD47E91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E76-AC5A-C243-8ABF-3736DA5A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181A-7DD6-D548-9483-9B73F0D9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AC330-AD6C-1440-91A7-5FA1600D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0B9A-54B5-EF41-A4D2-49ED07C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F4EB3-920F-C448-AF98-F12EC455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EC546-A0BE-3246-9552-E4F50A0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34E8-E4C9-2443-A3A6-CEB9AA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548-3F18-D84B-9ACF-3974BD4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F529-0EC2-084C-92D5-F625DE2D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AC5F-4BBD-9841-8480-60546185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E140-BFD1-3542-A85C-75E473C7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2121-D9D6-C74A-BBEC-9DD8C7F3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010B-3967-204E-99FF-613727D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F36-E958-DA4C-B62D-BD005C8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5E065-490E-C94B-A148-FB4111B7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AA16-0048-F04B-80F2-A94DE682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8116-36AF-DB4E-84EA-6A48DCB6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C68A-70BE-1348-A76F-F2CCEBC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B3E1-6563-2943-B039-9680BA7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C48B3-21E6-AE48-9FB0-67EE9B5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DD15-124F-7D49-B3B1-8E89D51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8106-85CB-584C-9244-001701279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0F3B-9E64-5848-9A65-569B5C45F64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2D9A-2808-1140-BF3B-E343A1440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7A05-7F3B-1545-AFAD-6BC699DB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9558-E294-F943-927C-B044E83C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rohit265/credit-card-eligibility-data-determining-facto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70116E5-827F-1B41-BA29-9D3B1E5A4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936" y="101203"/>
            <a:ext cx="8613648" cy="4696939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AU" sz="4600" dirty="0">
                <a:latin typeface="Verdana" panose="020B0604030504040204" pitchFamily="34" charset="0"/>
                <a:ea typeface="Verdana" panose="020B0604030504040204" pitchFamily="34" charset="0"/>
                <a:cs typeface="Futura Medium" panose="020B0602020204020303" pitchFamily="34" charset="-79"/>
              </a:rPr>
              <a:t>Are You </a:t>
            </a:r>
            <a:r>
              <a:rPr lang="en-AU" sz="4600" dirty="0" err="1">
                <a:latin typeface="Verdana" panose="020B0604030504040204" pitchFamily="34" charset="0"/>
                <a:ea typeface="Verdana" panose="020B0604030504040204" pitchFamily="34" charset="0"/>
                <a:cs typeface="Futura Medium" panose="020B0602020204020303" pitchFamily="34" charset="-79"/>
              </a:rPr>
              <a:t>Credit_worthy</a:t>
            </a:r>
            <a:endParaRPr lang="en-A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A03E25D-EF3A-9947-89C4-9CE027E369EA}"/>
              </a:ext>
            </a:extLst>
          </p:cNvPr>
          <p:cNvSpPr txBox="1">
            <a:spLocks/>
          </p:cNvSpPr>
          <p:nvPr/>
        </p:nvSpPr>
        <p:spPr>
          <a:xfrm>
            <a:off x="2523744" y="4760485"/>
            <a:ext cx="3787742" cy="196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400" u="sng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Group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1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Olivia Yu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1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Oliver James Uy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1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Liwei Jiang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AU" sz="1100" dirty="0">
                <a:latin typeface="Futura Medium" panose="020B0602020204020303" pitchFamily="34" charset="-79"/>
                <a:ea typeface="Arial Unicode MS" panose="020B0604020202020204" pitchFamily="34" charset="-128"/>
                <a:cs typeface="Futura Medium" panose="020B0602020204020303" pitchFamily="34" charset="-79"/>
              </a:rPr>
              <a:t>11 June 2024</a:t>
            </a:r>
          </a:p>
          <a:p>
            <a:endParaRPr lang="en-AU" sz="1600" dirty="0">
              <a:latin typeface="Futura Medium" panose="020B0602020204020303" pitchFamily="34" charset="-79"/>
              <a:ea typeface="Arial Unicode MS" panose="020B0604020202020204" pitchFamily="34" charset="-128"/>
              <a:cs typeface="Futura Medium" panose="020B0602020204020303" pitchFamily="34" charset="-79"/>
            </a:endParaRPr>
          </a:p>
        </p:txBody>
      </p:sp>
      <p:pic>
        <p:nvPicPr>
          <p:cNvPr id="1026" name="Picture 2" descr="Credit card | Rewards, Interest Rates &amp; Security">
            <a:extLst>
              <a:ext uri="{FF2B5EF4-FFF2-40B4-BE49-F238E27FC236}">
                <a16:creationId xmlns:a16="http://schemas.microsoft.com/office/drawing/2014/main" id="{0E71FC7F-6C22-4B93-BB6C-88E8FC34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18" y="1416646"/>
            <a:ext cx="9275763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1281977" y="974385"/>
            <a:ext cx="9855415" cy="487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>
                <a:effectLst/>
                <a:latin typeface="Helvetica" pitchFamily="2" charset="0"/>
              </a:rPr>
              <a:t>Aims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This project aims to </a:t>
            </a:r>
          </a:p>
          <a:p>
            <a:pPr marL="742950" lvl="1" indent="-28575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generate a well-performing prediction model for assessing the eligibility for a credit card. </a:t>
            </a:r>
          </a:p>
          <a:p>
            <a:pPr marL="742950" lvl="1" indent="-28575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742950" lvl="1" indent="-28575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given the historical data to evaluate the determining factors considered by financial institutions when assessing an individual’s eligibility for a credit card.</a:t>
            </a:r>
          </a:p>
          <a:p>
            <a:pPr marL="742950" lvl="1" indent="-28575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742950" lvl="1" indent="-285750" algn="just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explore how to improve the accuracy of modelling to assist with assessing individuals’ eligibility for a credit card.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953985" y="964796"/>
            <a:ext cx="4387303" cy="487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>
                <a:effectLst/>
                <a:latin typeface="Helvetica" pitchFamily="2" charset="0"/>
              </a:rPr>
              <a:t>Methodology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" pitchFamily="2" charset="0"/>
              </a:rPr>
              <a:t>Data: </a:t>
            </a:r>
          </a:p>
          <a:p>
            <a:pPr marL="742950" lvl="1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Credit Card Eligibility Data: Determining Factors (kaggle.com)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wide range of features including demographic, financial, personal attributes</a:t>
            </a:r>
          </a:p>
          <a:p>
            <a:pPr marL="742950" lvl="1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9709 non-null rows</a:t>
            </a:r>
          </a:p>
          <a:p>
            <a:pPr marL="742950" lvl="1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BDF5C-EB46-8BAB-EEAB-9851C732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4" y="1133411"/>
            <a:ext cx="5516217" cy="53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1708697" y="269853"/>
            <a:ext cx="8413711" cy="130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>
                <a:effectLst/>
                <a:latin typeface="Helvetica" pitchFamily="2" charset="0"/>
              </a:rPr>
              <a:t>Methodology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" pitchFamily="2" charset="0"/>
              </a:rPr>
              <a:t>Random Forest Model</a:t>
            </a:r>
          </a:p>
          <a:p>
            <a:pPr lvl="1" algn="ctr">
              <a:lnSpc>
                <a:spcPct val="90000"/>
              </a:lnSpc>
              <a:spcAft>
                <a:spcPts val="800"/>
              </a:spcAft>
            </a:pPr>
            <a:endParaRPr lang="en-US" sz="2400" dirty="0"/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E27A-1547-9179-A370-D76C4650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88" y="1955236"/>
            <a:ext cx="8129015" cy="43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1708697" y="269853"/>
            <a:ext cx="8413711" cy="139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>
                <a:effectLst/>
                <a:latin typeface="Helvetica" pitchFamily="2" charset="0"/>
              </a:rPr>
              <a:t>Methodology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" pitchFamily="2" charset="0"/>
              </a:rPr>
              <a:t>Random Forest Model (cont.)</a:t>
            </a: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lvl="1" algn="ctr">
              <a:lnSpc>
                <a:spcPct val="90000"/>
              </a:lnSpc>
              <a:spcAft>
                <a:spcPts val="800"/>
              </a:spcAft>
            </a:pPr>
            <a:endParaRPr lang="en-US" sz="2400" dirty="0"/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609F2-E994-6EEA-ED95-CE42FBC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32962"/>
            <a:ext cx="8311896" cy="45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7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1889144" y="269853"/>
            <a:ext cx="8413711" cy="2711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 err="1">
                <a:effectLst/>
                <a:latin typeface="Helvetica" pitchFamily="2" charset="0"/>
              </a:rPr>
              <a:t>Optimise</a:t>
            </a:r>
            <a:r>
              <a:rPr lang="en-US" sz="2400" b="1" u="sng" dirty="0">
                <a:effectLst/>
                <a:latin typeface="Helvetica" pitchFamily="2" charset="0"/>
              </a:rPr>
              <a:t> the Model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400" b="1" u="sng" dirty="0">
              <a:latin typeface="Helvetica" pitchFamily="2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Helvetica" pitchFamily="2" charset="0"/>
              </a:rPr>
              <a:t>Neural network model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Helvetica" pitchFamily="2" charset="0"/>
              </a:rPr>
              <a:t>Winsorised</a:t>
            </a:r>
            <a:r>
              <a:rPr lang="en-US" sz="2400" dirty="0">
                <a:effectLst/>
                <a:latin typeface="Helvetica" pitchFamily="2" charset="0"/>
              </a:rPr>
              <a:t> the continuous features </a:t>
            </a:r>
            <a:endParaRPr lang="en-US" sz="2400" dirty="0">
              <a:latin typeface="Helvetica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Keep only the 20 most important determining factors (features)</a:t>
            </a: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lvl="1" algn="ctr">
              <a:lnSpc>
                <a:spcPct val="90000"/>
              </a:lnSpc>
              <a:spcAft>
                <a:spcPts val="800"/>
              </a:spcAft>
            </a:pPr>
            <a:endParaRPr lang="en-US" sz="2400" dirty="0"/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0036C-8F89-E48A-6A0D-C0D9C0FF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30217"/>
            <a:ext cx="8945217" cy="3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20F17-C223-2741-8A5C-CC599C37DB37}"/>
              </a:ext>
            </a:extLst>
          </p:cNvPr>
          <p:cNvSpPr/>
          <p:nvPr/>
        </p:nvSpPr>
        <p:spPr>
          <a:xfrm>
            <a:off x="1708697" y="269853"/>
            <a:ext cx="8413711" cy="1302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dirty="0" err="1">
                <a:effectLst/>
                <a:latin typeface="Helvetica" pitchFamily="2" charset="0"/>
              </a:rPr>
              <a:t>Optimise</a:t>
            </a:r>
            <a:r>
              <a:rPr lang="en-US" sz="2400" b="1" u="sng" dirty="0">
                <a:effectLst/>
                <a:latin typeface="Helvetica" pitchFamily="2" charset="0"/>
              </a:rPr>
              <a:t> the Model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2400" b="1" u="sng" dirty="0">
              <a:latin typeface="Helvetica" pitchFamily="2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Helvetica" pitchFamily="2" charset="0"/>
              </a:rPr>
              <a:t>Neural network model (cont.): performance comparison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endParaRPr lang="en-US" sz="1700" b="1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lvl="1" algn="ctr">
              <a:lnSpc>
                <a:spcPct val="90000"/>
              </a:lnSpc>
              <a:spcAft>
                <a:spcPts val="800"/>
              </a:spcAft>
            </a:pPr>
            <a:endParaRPr lang="en-US" sz="2400" dirty="0"/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  <a:p>
            <a:pPr marL="285750" indent="-28575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E27A-1547-9179-A370-D76C4650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" y="1922646"/>
            <a:ext cx="4921460" cy="43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3A258-A258-E85B-5910-B9701B33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49" y="2027583"/>
            <a:ext cx="6530008" cy="45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C6AC9-E517-2848-DFD2-884A4A1D45DE}"/>
              </a:ext>
            </a:extLst>
          </p:cNvPr>
          <p:cNvSpPr txBox="1"/>
          <p:nvPr/>
        </p:nvSpPr>
        <p:spPr>
          <a:xfrm>
            <a:off x="4551410" y="2967335"/>
            <a:ext cx="308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27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155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Futura Medium</vt:lpstr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 Santos</dc:creator>
  <cp:lastModifiedBy>Alicia Jiang</cp:lastModifiedBy>
  <cp:revision>25</cp:revision>
  <dcterms:created xsi:type="dcterms:W3CDTF">2024-02-10T08:38:55Z</dcterms:created>
  <dcterms:modified xsi:type="dcterms:W3CDTF">2024-06-04T11:35:19Z</dcterms:modified>
</cp:coreProperties>
</file>