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44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51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7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5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0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5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4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72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88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2649-2217-46CE-8F09-D8E541133210}" type="datetimeFigureOut">
              <a:rPr lang="en-CA" smtClean="0"/>
              <a:t>14/09/2014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50F9-FC14-43EF-B3B2-66BF4710C1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10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2596" y="2163651"/>
            <a:ext cx="52288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>
                <a:solidFill>
                  <a:srgbClr val="0070C0"/>
                </a:solidFill>
              </a:rPr>
              <a:t>Introduction – Tutorial 1</a:t>
            </a:r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r>
              <a:rPr lang="en-CA" sz="2800" dirty="0" smtClean="0"/>
              <a:t>TA: Carly </a:t>
            </a:r>
            <a:r>
              <a:rPr lang="en-CA" sz="2800" dirty="0" err="1" smtClean="0"/>
              <a:t>Visentin</a:t>
            </a:r>
            <a:endParaRPr lang="en-CA" sz="2800" dirty="0" smtClean="0"/>
          </a:p>
          <a:p>
            <a:pPr algn="ctr"/>
            <a:endParaRPr lang="en-CA" sz="2800" dirty="0" smtClean="0"/>
          </a:p>
          <a:p>
            <a:pPr algn="ctr"/>
            <a:r>
              <a:rPr lang="en-CA" sz="2800" dirty="0" smtClean="0"/>
              <a:t>Email: c.visentin@mail.utoronto.ca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258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4551" y="656823"/>
            <a:ext cx="767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0070C0"/>
                </a:solidFill>
              </a:rPr>
              <a:t>Interpretation of Results – An Easy Guide</a:t>
            </a:r>
            <a:endParaRPr lang="en-CA" sz="28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3493" y="1506828"/>
            <a:ext cx="6928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2400" dirty="0" smtClean="0"/>
              <a:t>What are we interpreting?</a:t>
            </a:r>
          </a:p>
          <a:p>
            <a:pPr marL="342900" indent="-342900">
              <a:buAutoNum type="arabicPeriod"/>
            </a:pPr>
            <a:endParaRPr lang="en-CA" sz="2400" dirty="0" smtClean="0"/>
          </a:p>
          <a:p>
            <a:pPr marL="342900" indent="-342900">
              <a:buAutoNum type="arabicPeriod"/>
            </a:pPr>
            <a:r>
              <a:rPr lang="en-CA" sz="2400" dirty="0" smtClean="0"/>
              <a:t>How is it done?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Step 1. Significant difference? P-value?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Step 2. Direction of the difference?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Step 3. What groups are being compared?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Step 4. What difference was compared?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743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68" y="618186"/>
            <a:ext cx="609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0070C0"/>
                </a:solidFill>
              </a:rPr>
              <a:t>Put it to Practice</a:t>
            </a:r>
            <a:endParaRPr lang="en-CA" sz="36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26581"/>
              </p:ext>
            </p:extLst>
          </p:nvPr>
        </p:nvGraphicFramePr>
        <p:xfrm>
          <a:off x="618186" y="1905703"/>
          <a:ext cx="11101590" cy="219608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485623"/>
                <a:gridCol w="2781836"/>
                <a:gridCol w="3000778"/>
                <a:gridCol w="283335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CA" sz="2000" dirty="0">
                          <a:effectLst/>
                        </a:rPr>
                        <a:t>Nutrient (</a:t>
                      </a:r>
                      <a:r>
                        <a:rPr lang="en-CA" sz="2000" dirty="0" err="1">
                          <a:effectLst/>
                        </a:rPr>
                        <a:t>nmol</a:t>
                      </a:r>
                      <a:r>
                        <a:rPr lang="en-CA" sz="2000" dirty="0">
                          <a:effectLst/>
                        </a:rPr>
                        <a:t>/mL)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CA" sz="2000" dirty="0">
                          <a:effectLst/>
                        </a:rPr>
                        <a:t>Time </a:t>
                      </a:r>
                      <a:r>
                        <a:rPr lang="en-CA" sz="2000" dirty="0" smtClean="0">
                          <a:effectLst/>
                        </a:rPr>
                        <a:t>point [mean </a:t>
                      </a:r>
                      <a:r>
                        <a:rPr lang="en-CA" sz="2000" dirty="0" smtClean="0">
                          <a:effectLst/>
                        </a:rPr>
                        <a:t>± SE (n)]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Maternal Plasma at </a:t>
                      </a:r>
                      <a:r>
                        <a:rPr lang="en-CA" sz="2000" dirty="0" smtClean="0">
                          <a:effectLst/>
                        </a:rPr>
                        <a:t>Recruitment</a:t>
                      </a:r>
                      <a:endParaRPr lang="en-CA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Maternal Delivery Plasma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Venous Cord Plasma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Plasma Free Choline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7.2</a:t>
                      </a:r>
                      <a:r>
                        <a:rPr lang="en-CA" sz="2000" baseline="30000" dirty="0">
                          <a:effectLst/>
                        </a:rPr>
                        <a:t>a</a:t>
                      </a:r>
                      <a:r>
                        <a:rPr lang="en-CA" sz="2000" dirty="0">
                          <a:effectLst/>
                        </a:rPr>
                        <a:t> ± 0.11 (246)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10.4</a:t>
                      </a:r>
                      <a:r>
                        <a:rPr lang="en-CA" sz="2000" baseline="30000" dirty="0">
                          <a:effectLst/>
                        </a:rPr>
                        <a:t>b</a:t>
                      </a:r>
                      <a:r>
                        <a:rPr lang="en-CA" sz="2000" dirty="0">
                          <a:effectLst/>
                        </a:rPr>
                        <a:t> ± 0.15 (238)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33.9</a:t>
                      </a:r>
                      <a:r>
                        <a:rPr lang="en-CA" sz="2000" baseline="30000">
                          <a:effectLst/>
                        </a:rPr>
                        <a:t>c</a:t>
                      </a:r>
                      <a:r>
                        <a:rPr lang="en-CA" sz="2000">
                          <a:effectLst/>
                        </a:rPr>
                        <a:t> ± 0.53 (244)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Plasma Betaine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12.7</a:t>
                      </a:r>
                      <a:r>
                        <a:rPr lang="en-CA" sz="2000" baseline="30000" dirty="0">
                          <a:effectLst/>
                        </a:rPr>
                        <a:t>a</a:t>
                      </a:r>
                      <a:r>
                        <a:rPr lang="en-CA" sz="2000" dirty="0">
                          <a:effectLst/>
                        </a:rPr>
                        <a:t> ± 0.20 (238)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10.1</a:t>
                      </a:r>
                      <a:r>
                        <a:rPr lang="en-CA" sz="2000" baseline="30000" dirty="0">
                          <a:effectLst/>
                        </a:rPr>
                        <a:t>b</a:t>
                      </a:r>
                      <a:r>
                        <a:rPr lang="en-CA" sz="2000" dirty="0">
                          <a:effectLst/>
                        </a:rPr>
                        <a:t> ± 0.13 (236)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20.9</a:t>
                      </a:r>
                      <a:r>
                        <a:rPr lang="en-CA" sz="2000" baseline="30000">
                          <a:effectLst/>
                        </a:rPr>
                        <a:t>c</a:t>
                      </a:r>
                      <a:r>
                        <a:rPr lang="en-CA" sz="2000">
                          <a:effectLst/>
                        </a:rPr>
                        <a:t> ± 0.28 (246)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Plasma DMG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1.2</a:t>
                      </a:r>
                      <a:r>
                        <a:rPr lang="en-CA" sz="2000" baseline="30000" dirty="0">
                          <a:effectLst/>
                        </a:rPr>
                        <a:t>a</a:t>
                      </a:r>
                      <a:r>
                        <a:rPr lang="en-CA" sz="2000" dirty="0">
                          <a:effectLst/>
                        </a:rPr>
                        <a:t> ± 0.02 (238)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1.4</a:t>
                      </a:r>
                      <a:r>
                        <a:rPr lang="en-CA" sz="2000" baseline="30000" dirty="0">
                          <a:effectLst/>
                        </a:rPr>
                        <a:t>b</a:t>
                      </a:r>
                      <a:r>
                        <a:rPr lang="en-CA" sz="2000" dirty="0">
                          <a:effectLst/>
                        </a:rPr>
                        <a:t> ± 0.03 (241)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1.8</a:t>
                      </a:r>
                      <a:r>
                        <a:rPr lang="en-CA" sz="2000" baseline="30000" dirty="0">
                          <a:effectLst/>
                        </a:rPr>
                        <a:t>c</a:t>
                      </a:r>
                      <a:r>
                        <a:rPr lang="en-CA" sz="2000" dirty="0">
                          <a:effectLst/>
                        </a:rPr>
                        <a:t> ± 0.03 (236)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Plasma TMAO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1.6</a:t>
                      </a:r>
                      <a:r>
                        <a:rPr lang="en-CA" sz="2000" baseline="30000">
                          <a:effectLst/>
                        </a:rPr>
                        <a:t>a</a:t>
                      </a:r>
                      <a:r>
                        <a:rPr lang="en-CA" sz="2000">
                          <a:effectLst/>
                        </a:rPr>
                        <a:t> ± 0.05 (234)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1.7</a:t>
                      </a:r>
                      <a:r>
                        <a:rPr lang="en-CA" sz="2000" baseline="30000" dirty="0">
                          <a:effectLst/>
                        </a:rPr>
                        <a:t>b</a:t>
                      </a:r>
                      <a:r>
                        <a:rPr lang="en-CA" sz="2000" dirty="0">
                          <a:effectLst/>
                        </a:rPr>
                        <a:t> ± 0.06 (230)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1.5</a:t>
                      </a:r>
                      <a:r>
                        <a:rPr lang="en-CA" sz="2000" baseline="30000" dirty="0">
                          <a:effectLst/>
                        </a:rPr>
                        <a:t>a</a:t>
                      </a:r>
                      <a:r>
                        <a:rPr lang="en-CA" sz="2000" dirty="0">
                          <a:effectLst/>
                        </a:rPr>
                        <a:t> ± 0.05 (232)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8338" y="1264517"/>
            <a:ext cx="70447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Table 1.</a:t>
            </a:r>
            <a:r>
              <a:rPr lang="en-CA" sz="2000" dirty="0"/>
              <a:t> Mean maternal and cord blood levels during pregnancy</a:t>
            </a:r>
            <a:r>
              <a:rPr lang="en-CA" sz="2000" baseline="30000" dirty="0"/>
              <a:t>1</a:t>
            </a:r>
            <a:endParaRPr lang="en-CA" sz="2000" dirty="0"/>
          </a:p>
          <a:p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88134" y="4271029"/>
            <a:ext cx="1095133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are means ± SE (n). Values in the same row not sharing the same superscripts are significantly different (</a:t>
            </a:r>
            <a:r>
              <a:rPr lang="en-CA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&lt;0.01).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4704" y="734095"/>
            <a:ext cx="8358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0070C0"/>
                </a:solidFill>
              </a:rPr>
              <a:t>Purpose of tutorials and </a:t>
            </a:r>
            <a:r>
              <a:rPr lang="en-CA" sz="3600" dirty="0" smtClean="0">
                <a:solidFill>
                  <a:srgbClr val="0070C0"/>
                </a:solidFill>
              </a:rPr>
              <a:t>assignments</a:t>
            </a:r>
          </a:p>
          <a:p>
            <a:endParaRPr lang="en-CA" sz="3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4704" y="1815921"/>
            <a:ext cx="8487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/>
              <a:t>Tutorials are designed to help guide the process of </a:t>
            </a:r>
            <a:r>
              <a:rPr lang="en-CA" sz="2400" dirty="0" smtClean="0"/>
              <a:t>working through </a:t>
            </a:r>
            <a:r>
              <a:rPr lang="en-CA" sz="2400" dirty="0"/>
              <a:t>the assignment and </a:t>
            </a:r>
            <a:r>
              <a:rPr lang="en-CA" sz="2400" dirty="0" smtClean="0"/>
              <a:t>exams</a:t>
            </a:r>
          </a:p>
          <a:p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Assignments/exams </a:t>
            </a:r>
            <a:r>
              <a:rPr lang="en-CA" sz="2400" dirty="0"/>
              <a:t>are designed to get you critically </a:t>
            </a:r>
            <a:r>
              <a:rPr lang="en-CA" sz="2400" dirty="0" smtClean="0"/>
              <a:t>thinking and </a:t>
            </a:r>
            <a:r>
              <a:rPr lang="en-CA" sz="2400" dirty="0"/>
              <a:t>to synthesize info given to </a:t>
            </a:r>
            <a:r>
              <a:rPr lang="en-CA" sz="2400" dirty="0" smtClean="0"/>
              <a:t>you</a:t>
            </a:r>
          </a:p>
          <a:p>
            <a:endParaRPr lang="en-CA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To </a:t>
            </a:r>
            <a:r>
              <a:rPr lang="en-CA" sz="2400" dirty="0"/>
              <a:t>go from stat info and converting it to interpretation </a:t>
            </a:r>
            <a:r>
              <a:rPr lang="en-CA" sz="2400" dirty="0" smtClean="0"/>
              <a:t>and application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760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427" y="515155"/>
            <a:ext cx="829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0070C0"/>
                </a:solidFill>
              </a:rPr>
              <a:t>Tips on completing the assignments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1824" y="1365160"/>
            <a:ext cx="79462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Don't </a:t>
            </a:r>
            <a:r>
              <a:rPr lang="en-CA" sz="2400" dirty="0"/>
              <a:t>include p-values, just direction and whether </a:t>
            </a:r>
            <a:r>
              <a:rPr lang="en-CA" sz="2400" dirty="0" smtClean="0"/>
              <a:t>significant or not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Don't </a:t>
            </a:r>
            <a:r>
              <a:rPr lang="en-CA" sz="2400" dirty="0"/>
              <a:t>need much knowledge of </a:t>
            </a:r>
            <a:r>
              <a:rPr lang="en-CA" sz="2400" dirty="0" smtClean="0"/>
              <a:t>mechanisms, assignment/exam </a:t>
            </a:r>
            <a:r>
              <a:rPr lang="en-CA" sz="2400" dirty="0"/>
              <a:t>is meant to be </a:t>
            </a:r>
            <a:r>
              <a:rPr lang="en-CA" sz="2400" dirty="0" smtClean="0"/>
              <a:t>self-contained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Provide </a:t>
            </a:r>
            <a:r>
              <a:rPr lang="en-CA" sz="2400" dirty="0"/>
              <a:t>concrete answers, and </a:t>
            </a:r>
            <a:r>
              <a:rPr lang="en-CA" sz="2400" dirty="0" smtClean="0"/>
              <a:t>justification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Marks </a:t>
            </a:r>
            <a:r>
              <a:rPr lang="en-CA" sz="2400" dirty="0"/>
              <a:t>aren't always based on number of bullet </a:t>
            </a:r>
            <a:r>
              <a:rPr lang="en-CA" sz="2400" dirty="0" smtClean="0"/>
              <a:t>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b="1" dirty="0" smtClean="0"/>
              <a:t>Everything </a:t>
            </a:r>
            <a:r>
              <a:rPr lang="en-CA" sz="2400" b="1" dirty="0"/>
              <a:t>included is </a:t>
            </a:r>
            <a:r>
              <a:rPr lang="en-CA" sz="2400" b="1" dirty="0" smtClean="0"/>
              <a:t>intentional (both significant and not significant)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7816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341" y="708338"/>
            <a:ext cx="300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0070C0"/>
                </a:solidFill>
              </a:rPr>
              <a:t>Tips, </a:t>
            </a:r>
            <a:r>
              <a:rPr lang="en-CA" sz="3600" dirty="0" err="1">
                <a:solidFill>
                  <a:srgbClr val="0070C0"/>
                </a:solidFill>
              </a:rPr>
              <a:t>con't</a:t>
            </a:r>
            <a:endParaRPr lang="en-CA" sz="36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2737" y="1648495"/>
            <a:ext cx="81652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/>
              <a:t>Methods are assumed to be the best for that </a:t>
            </a:r>
            <a:r>
              <a:rPr lang="en-CA" sz="2400" dirty="0" smtClean="0"/>
              <a:t>situation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If </a:t>
            </a:r>
            <a:r>
              <a:rPr lang="en-CA" sz="2400" dirty="0"/>
              <a:t>animal studies, </a:t>
            </a:r>
            <a:r>
              <a:rPr lang="en-CA" sz="2400" dirty="0" smtClean="0"/>
              <a:t>effect </a:t>
            </a:r>
            <a:r>
              <a:rPr lang="en-CA" sz="2400" dirty="0"/>
              <a:t>assumed to be same in </a:t>
            </a:r>
            <a:r>
              <a:rPr lang="en-CA" sz="2400" dirty="0" smtClean="0"/>
              <a:t>humans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No </a:t>
            </a:r>
            <a:r>
              <a:rPr lang="en-CA" sz="2400" dirty="0"/>
              <a:t>change is just as important as </a:t>
            </a:r>
            <a:r>
              <a:rPr lang="en-CA" sz="2400" dirty="0" smtClean="0"/>
              <a:t>change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Tables/figures</a:t>
            </a:r>
            <a:r>
              <a:rPr lang="en-CA" sz="2400" dirty="0"/>
              <a:t>, read legend </a:t>
            </a:r>
            <a:r>
              <a:rPr lang="en-CA" sz="2400" dirty="0" smtClean="0"/>
              <a:t>first </a:t>
            </a:r>
            <a:r>
              <a:rPr lang="en-CA" sz="2400" dirty="0"/>
              <a:t>as it will contain </a:t>
            </a:r>
            <a:r>
              <a:rPr lang="en-CA" sz="2400" dirty="0" smtClean="0"/>
              <a:t>important info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Difference </a:t>
            </a:r>
            <a:r>
              <a:rPr lang="en-CA" sz="2400" dirty="0"/>
              <a:t>between increase/decrease and greater/lesser</a:t>
            </a:r>
          </a:p>
        </p:txBody>
      </p:sp>
    </p:spTree>
    <p:extLst>
      <p:ext uri="{BB962C8B-B14F-4D97-AF65-F5344CB8AC3E}">
        <p14:creationId xmlns:p14="http://schemas.microsoft.com/office/powerpoint/2010/main" val="1565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3905" y="192077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057400" algn="l"/>
              </a:tabLst>
            </a:pPr>
            <a:r>
              <a:rPr lang="en-US" sz="2400" dirty="0" smtClean="0">
                <a:effectLst/>
                <a:ea typeface="Times New Roman" panose="02020603050405020304" pitchFamily="18" charset="0"/>
              </a:rPr>
              <a:t>Research Hypothesis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057400" algn="l"/>
              </a:tabLst>
            </a:pPr>
            <a:endParaRPr lang="en-CA" sz="2400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057400" algn="l"/>
              </a:tabLst>
            </a:pPr>
            <a:r>
              <a:rPr lang="en-US" sz="2400" dirty="0" smtClean="0">
                <a:effectLst/>
                <a:ea typeface="Times New Roman" panose="02020603050405020304" pitchFamily="18" charset="0"/>
              </a:rPr>
              <a:t>Experimental Design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057400" algn="l"/>
              </a:tabLst>
            </a:pPr>
            <a:endParaRPr lang="en-CA" sz="2400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057400" algn="l"/>
              </a:tabLst>
            </a:pPr>
            <a:r>
              <a:rPr lang="en-US" sz="2400" dirty="0" smtClean="0">
                <a:effectLst/>
                <a:ea typeface="Times New Roman" panose="02020603050405020304" pitchFamily="18" charset="0"/>
              </a:rPr>
              <a:t>Data Collection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057400" algn="l"/>
              </a:tabLst>
            </a:pPr>
            <a:endParaRPr lang="en-CA" sz="2400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057400" algn="l"/>
              </a:tabLst>
            </a:pPr>
            <a:r>
              <a:rPr lang="en-US" sz="2400" dirty="0" smtClean="0">
                <a:effectLst/>
                <a:ea typeface="Times New Roman" panose="02020603050405020304" pitchFamily="18" charset="0"/>
              </a:rPr>
              <a:t>Interpretation of Results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057400" algn="l"/>
              </a:tabLst>
            </a:pPr>
            <a:endParaRPr lang="en-CA" sz="2400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057400" algn="l"/>
              </a:tabLst>
            </a:pPr>
            <a:r>
              <a:rPr lang="en-US" sz="2400" dirty="0" smtClean="0">
                <a:effectLst/>
                <a:ea typeface="Times New Roman" panose="02020603050405020304" pitchFamily="18" charset="0"/>
              </a:rPr>
              <a:t>Assimilation of Results</a:t>
            </a:r>
            <a:endParaRPr lang="en-CA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9402" y="785611"/>
            <a:ext cx="689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</a:rPr>
              <a:t>Components of Experimentation</a:t>
            </a:r>
            <a:endParaRPr lang="en-CA" sz="3600" dirty="0" smtClean="0">
              <a:solidFill>
                <a:srgbClr val="0070C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64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644" y="759854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0070C0"/>
                </a:solidFill>
              </a:rPr>
              <a:t>Objectives of Experimental Design</a:t>
            </a:r>
            <a:endParaRPr lang="en-CA" sz="36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3644" y="1609860"/>
            <a:ext cx="6091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2400" dirty="0" smtClean="0"/>
              <a:t>Inclusion of Appropriate Controls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Minimize experimental variation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Randomization </a:t>
            </a: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13644" y="3013864"/>
            <a:ext cx="710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2. Basic Experimental Designs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Between-subjects design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Within-subjects design (Repeated Measures)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58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462" y="540913"/>
            <a:ext cx="649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0070C0"/>
                </a:solidFill>
              </a:rPr>
              <a:t>Interpretation of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0461" y="1622737"/>
            <a:ext cx="82167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2400" dirty="0" smtClean="0"/>
              <a:t>Descriptive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Mean, SD, SEM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r>
              <a:rPr lang="en-CA" sz="2400" dirty="0" smtClean="0"/>
              <a:t>2. Tests of Statistical Significance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p≤0.05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Student t-test, paired t-test (2 treatment groups)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ANOVA, Repeated Measures ANOVA (&gt;2 treatment groups)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sz="2400" dirty="0" err="1" smtClean="0"/>
              <a:t>Bonferroni</a:t>
            </a:r>
            <a:r>
              <a:rPr lang="en-CA" sz="2400" dirty="0" smtClean="0"/>
              <a:t>, Dunn, </a:t>
            </a:r>
            <a:r>
              <a:rPr lang="en-CA" sz="2400" dirty="0" err="1" smtClean="0"/>
              <a:t>Scheffe</a:t>
            </a:r>
            <a:r>
              <a:rPr lang="en-CA" sz="2400" dirty="0" smtClean="0"/>
              <a:t>, </a:t>
            </a:r>
            <a:r>
              <a:rPr lang="en-CA" sz="2400" dirty="0" err="1" smtClean="0"/>
              <a:t>Tukey</a:t>
            </a:r>
            <a:r>
              <a:rPr lang="en-CA" sz="2400" dirty="0" smtClean="0"/>
              <a:t>, Duncan’s (post-hoc tests)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CA" sz="2400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65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9936"/>
              </p:ext>
            </p:extLst>
          </p:nvPr>
        </p:nvGraphicFramePr>
        <p:xfrm>
          <a:off x="902459" y="1236372"/>
          <a:ext cx="8899301" cy="2034190"/>
        </p:xfrm>
        <a:graphic>
          <a:graphicData uri="http://schemas.openxmlformats.org/drawingml/2006/table">
            <a:tbl>
              <a:tblPr firstRow="1" firstCol="1" bandRow="1" bandCol="1">
                <a:tableStyleId>{8799B23B-EC83-4686-B30A-512413B5E67A}</a:tableStyleId>
              </a:tblPr>
              <a:tblGrid>
                <a:gridCol w="2511380"/>
                <a:gridCol w="3232597"/>
                <a:gridCol w="3155324"/>
              </a:tblGrid>
              <a:tr h="8136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Variable</a:t>
                      </a:r>
                      <a:endParaRPr lang="en-CA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Measured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Treatment 1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Treatment 2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(A)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2345</a:t>
                      </a:r>
                      <a:r>
                        <a:rPr lang="en-US" sz="240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 dirty="0">
                          <a:effectLst/>
                        </a:rPr>
                        <a:t>25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5678</a:t>
                      </a:r>
                      <a:r>
                        <a:rPr lang="en-US" sz="240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 dirty="0">
                          <a:effectLst/>
                        </a:rPr>
                        <a:t>20*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(B)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r>
                        <a:rPr lang="en-US" sz="240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>
                          <a:effectLst/>
                        </a:rPr>
                        <a:t>3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r>
                        <a:rPr lang="en-US" sz="240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8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(C)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54</a:t>
                      </a:r>
                      <a:r>
                        <a:rPr lang="en-US" sz="240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>
                          <a:effectLst/>
                        </a:rPr>
                        <a:t>8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</a:t>
                      </a:r>
                      <a:r>
                        <a:rPr lang="en-US" sz="240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 dirty="0">
                          <a:effectLst/>
                        </a:rPr>
                        <a:t>10*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2459" y="3481429"/>
            <a:ext cx="49592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* p&lt;0.05, different from treatment 1</a:t>
            </a:r>
            <a:endParaRPr kumimoji="0" lang="en-CA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2459" y="422224"/>
            <a:ext cx="106112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 of reading results: Experiment 1 (2 treatment groups)</a:t>
            </a:r>
            <a:endParaRPr kumimoji="0" lang="en-CA" altLang="en-US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013275" y="4220093"/>
            <a:ext cx="96968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Results</a:t>
            </a:r>
            <a:r>
              <a:rPr lang="en-US" sz="3200" dirty="0" smtClean="0">
                <a:solidFill>
                  <a:srgbClr val="0070C0"/>
                </a:solidFill>
              </a:rPr>
              <a:t>:</a:t>
            </a:r>
            <a:endParaRPr lang="en-CA" sz="2400" dirty="0" smtClean="0"/>
          </a:p>
          <a:p>
            <a:pPr lvl="0"/>
            <a:r>
              <a:rPr lang="en-US" sz="2400" dirty="0" smtClean="0"/>
              <a:t>(A) after treatment 2 is greater than after treatment 1 (p &lt;0.05)</a:t>
            </a:r>
            <a:endParaRPr lang="en-CA" sz="2400" dirty="0" smtClean="0"/>
          </a:p>
          <a:p>
            <a:pPr lvl="0"/>
            <a:r>
              <a:rPr lang="en-US" sz="2400" dirty="0" smtClean="0"/>
              <a:t>(B) was not different between groups</a:t>
            </a:r>
            <a:endParaRPr lang="en-CA" sz="2400" dirty="0" smtClean="0"/>
          </a:p>
          <a:p>
            <a:pPr lvl="0"/>
            <a:r>
              <a:rPr lang="en-US" sz="2400" dirty="0" smtClean="0"/>
              <a:t>(C) was less after treatment 2 than after treatment 1 (p &lt;0.05)</a:t>
            </a:r>
            <a:endParaRPr lang="en-CA" sz="2400" dirty="0" smtClean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43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2459" y="422224"/>
            <a:ext cx="106112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 of reading results: Experiment 2 (&gt;2 treatment groups)</a:t>
            </a:r>
            <a:endParaRPr kumimoji="0" lang="en-CA" altLang="en-US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32236"/>
              </p:ext>
            </p:extLst>
          </p:nvPr>
        </p:nvGraphicFramePr>
        <p:xfrm>
          <a:off x="1030309" y="1377084"/>
          <a:ext cx="9826580" cy="1828800"/>
        </p:xfrm>
        <a:graphic>
          <a:graphicData uri="http://schemas.openxmlformats.org/drawingml/2006/table">
            <a:tbl>
              <a:tblPr firstRow="1" firstCol="1" bandRow="1" bandCol="1">
                <a:tableStyleId>{C083E6E3-FA7D-4D7B-A595-EF9225AFEA82}</a:tableStyleId>
              </a:tblPr>
              <a:tblGrid>
                <a:gridCol w="2176709"/>
                <a:gridCol w="2549957"/>
                <a:gridCol w="2549957"/>
                <a:gridCol w="254995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Variable</a:t>
                      </a:r>
                      <a:endParaRPr lang="en-CA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Measured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Treatment 1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Treatment 2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Treatment 3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(A)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2345</a:t>
                      </a:r>
                      <a:r>
                        <a:rPr lang="en-US" sz="240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 dirty="0">
                          <a:effectLst/>
                        </a:rPr>
                        <a:t>25</a:t>
                      </a:r>
                      <a:r>
                        <a:rPr lang="en-US" sz="2400" baseline="30000" dirty="0">
                          <a:effectLst/>
                        </a:rPr>
                        <a:t>a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3456</a:t>
                      </a:r>
                      <a:r>
                        <a:rPr lang="en-US" sz="240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 dirty="0">
                          <a:effectLst/>
                        </a:rPr>
                        <a:t>22</a:t>
                      </a:r>
                      <a:r>
                        <a:rPr lang="en-US" sz="2400" baseline="30000" dirty="0">
                          <a:effectLst/>
                        </a:rPr>
                        <a:t>b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5678</a:t>
                      </a:r>
                      <a:r>
                        <a:rPr lang="en-US" sz="240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>
                          <a:effectLst/>
                        </a:rPr>
                        <a:t>20</a:t>
                      </a:r>
                      <a:r>
                        <a:rPr lang="en-US" sz="2400" baseline="30000">
                          <a:effectLst/>
                        </a:rPr>
                        <a:t>c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(B)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r>
                        <a:rPr lang="en-US" sz="240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>
                          <a:effectLst/>
                        </a:rPr>
                        <a:t>3</a:t>
                      </a:r>
                      <a:r>
                        <a:rPr lang="en-US" sz="2400" baseline="30000">
                          <a:effectLst/>
                        </a:rPr>
                        <a:t>a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r>
                        <a:rPr lang="en-US" sz="240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 dirty="0">
                          <a:effectLst/>
                        </a:rPr>
                        <a:t>5</a:t>
                      </a:r>
                      <a:r>
                        <a:rPr lang="en-US" sz="2400" baseline="30000" dirty="0">
                          <a:effectLst/>
                        </a:rPr>
                        <a:t>ab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23</a:t>
                      </a:r>
                      <a:r>
                        <a:rPr lang="en-US" sz="240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 dirty="0">
                          <a:effectLst/>
                        </a:rPr>
                        <a:t>4</a:t>
                      </a:r>
                      <a:r>
                        <a:rPr lang="en-US" sz="2400" baseline="30000" dirty="0">
                          <a:effectLst/>
                        </a:rPr>
                        <a:t>b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(C)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54</a:t>
                      </a:r>
                      <a:r>
                        <a:rPr lang="en-US" sz="240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>
                          <a:effectLst/>
                        </a:rPr>
                        <a:t>8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r>
                        <a:rPr lang="en-US" sz="240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>
                          <a:effectLst/>
                        </a:rPr>
                        <a:t>20</a:t>
                      </a:r>
                      <a:endParaRPr lang="en-CA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</a:t>
                      </a:r>
                      <a:r>
                        <a:rPr lang="en-US" sz="240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en-US" sz="2400" dirty="0">
                          <a:effectLst/>
                        </a:rPr>
                        <a:t>17</a:t>
                      </a:r>
                      <a:endParaRPr lang="en-C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2459" y="3334413"/>
            <a:ext cx="103552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Values in each row not sharing the same superscript</a:t>
            </a:r>
            <a:r>
              <a:rPr lang="en-CA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are significantly difference, p &lt;0.05, 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 one-way ANOVA</a:t>
            </a:r>
            <a:r>
              <a:rPr lang="en-CA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 Duncan’s New Multiple Range Test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2458" y="4200333"/>
            <a:ext cx="1061125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Results:</a:t>
            </a:r>
            <a:endParaRPr lang="en-CA" sz="2800" dirty="0" smtClean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CA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953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 treatment 1 &lt; treatment 2 &lt; treatment 3 (p &lt;0.05)</a:t>
            </a:r>
            <a:endParaRPr lang="en-CA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953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 treatment 1 &lt; treatment 3, but treatment 2 not different from either (p &lt;0.05)</a:t>
            </a:r>
            <a:endParaRPr lang="en-CA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953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(C) was no difference between the three treatment groups 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619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</dc:creator>
  <cp:lastModifiedBy>Carly</cp:lastModifiedBy>
  <cp:revision>11</cp:revision>
  <dcterms:created xsi:type="dcterms:W3CDTF">2014-09-15T01:39:50Z</dcterms:created>
  <dcterms:modified xsi:type="dcterms:W3CDTF">2014-09-15T02:41:06Z</dcterms:modified>
</cp:coreProperties>
</file>