
<file path=[Content_Types].xml><?xml version="1.0" encoding="utf-8"?>
<Types xmlns="http://schemas.openxmlformats.org/package/2006/content-types">
  <Override PartName="/_rels/.rels" ContentType="application/vnd.openxmlformats-package.relationships+xml"/>
  <Override PartName="/ppt/notesSlides/notesSlide3.xml" ContentType="application/vnd.openxmlformats-officedocument.presentationml.notesSlide+xml"/>
  <Override PartName="/ppt/notesSlides/_rels/notesSlide3.xml.rels" ContentType="application/vnd.openxmlformats-package.relationships+xml"/>
  <Override PartName="/ppt/_rels/presentation.xml.rels" ContentType="application/vnd.openxmlformats-package.relationships+xml"/>
  <Override PartName="/ppt/media/image6.png" ContentType="image/png"/>
  <Override PartName="/ppt/media/image1.jpeg" ContentType="image/jpeg"/>
  <Override PartName="/ppt/media/image3.png" ContentType="image/png"/>
  <Override PartName="/ppt/media/image7.png" ContentType="image/png"/>
  <Override PartName="/ppt/media/image4.png" ContentType="image/png"/>
  <Override PartName="/ppt/media/image8.png" ContentType="image/png"/>
  <Override PartName="/ppt/media/image5.png" ContentType="image/png"/>
  <Override PartName="/ppt/media/image9.png" ContentType="image/png"/>
  <Override PartName="/ppt/media/image2.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PlaceHolder 1"/>
          <p:cNvSpPr>
            <a:spLocks noGrp="1"/>
          </p:cNvSpPr>
          <p:nvPr>
            <p:ph type="body"/>
          </p:nvPr>
        </p:nvSpPr>
        <p:spPr>
          <a:xfrm>
            <a:off x="777240" y="4777560"/>
            <a:ext cx="6217560" cy="4525920"/>
          </a:xfrm>
          <a:prstGeom prst="rect">
            <a:avLst/>
          </a:prstGeom>
        </p:spPr>
        <p:txBody>
          <a:bodyPr bIns="0" lIns="0" rIns="0" tIns="0" wrap="none"/>
          <a:p>
            <a:r>
              <a:rPr lang="en-CA"/>
              <a:t>Click to edit the notes format</a:t>
            </a:r>
            <a:endParaRPr/>
          </a:p>
        </p:txBody>
      </p:sp>
      <p:sp>
        <p:nvSpPr>
          <p:cNvPr id="69" name="PlaceHolder 2"/>
          <p:cNvSpPr>
            <a:spLocks noGrp="1"/>
          </p:cNvSpPr>
          <p:nvPr>
            <p:ph type="hdr"/>
          </p:nvPr>
        </p:nvSpPr>
        <p:spPr>
          <a:xfrm>
            <a:off x="0" y="0"/>
            <a:ext cx="3372840" cy="502560"/>
          </a:xfrm>
          <a:prstGeom prst="rect">
            <a:avLst/>
          </a:prstGeom>
        </p:spPr>
        <p:txBody>
          <a:bodyPr bIns="0" lIns="0" rIns="0" tIns="0" wrap="none"/>
          <a:p>
            <a:r>
              <a:rPr lang="en-CA"/>
              <a:t>&lt;header&gt;</a:t>
            </a:r>
            <a:endParaRPr/>
          </a:p>
        </p:txBody>
      </p:sp>
      <p:sp>
        <p:nvSpPr>
          <p:cNvPr id="70" name="PlaceHolder 3"/>
          <p:cNvSpPr>
            <a:spLocks noGrp="1"/>
          </p:cNvSpPr>
          <p:nvPr>
            <p:ph type="dt"/>
          </p:nvPr>
        </p:nvSpPr>
        <p:spPr>
          <a:xfrm>
            <a:off x="4399200" y="0"/>
            <a:ext cx="3372840" cy="502560"/>
          </a:xfrm>
          <a:prstGeom prst="rect">
            <a:avLst/>
          </a:prstGeom>
        </p:spPr>
        <p:txBody>
          <a:bodyPr bIns="0" lIns="0" rIns="0" tIns="0" wrap="none"/>
          <a:p>
            <a:pPr algn="r"/>
            <a:r>
              <a:rPr lang="en-CA"/>
              <a:t>&lt;date/time&gt;</a:t>
            </a:r>
            <a:endParaRPr/>
          </a:p>
        </p:txBody>
      </p:sp>
      <p:sp>
        <p:nvSpPr>
          <p:cNvPr id="71" name="PlaceHolder 4"/>
          <p:cNvSpPr>
            <a:spLocks noGrp="1"/>
          </p:cNvSpPr>
          <p:nvPr>
            <p:ph type="ftr"/>
          </p:nvPr>
        </p:nvSpPr>
        <p:spPr>
          <a:xfrm>
            <a:off x="0" y="9555480"/>
            <a:ext cx="3372840" cy="502560"/>
          </a:xfrm>
          <a:prstGeom prst="rect">
            <a:avLst/>
          </a:prstGeom>
        </p:spPr>
        <p:txBody>
          <a:bodyPr anchor="b" bIns="0" lIns="0" rIns="0" tIns="0" wrap="none"/>
          <a:p>
            <a:r>
              <a:rPr lang="en-CA"/>
              <a:t>&lt;footer&gt;</a:t>
            </a:r>
            <a:endParaRPr/>
          </a:p>
        </p:txBody>
      </p:sp>
      <p:sp>
        <p:nvSpPr>
          <p:cNvPr id="72" name="PlaceHolder 5"/>
          <p:cNvSpPr>
            <a:spLocks noGrp="1"/>
          </p:cNvSpPr>
          <p:nvPr>
            <p:ph type="sldNum"/>
          </p:nvPr>
        </p:nvSpPr>
        <p:spPr>
          <a:xfrm>
            <a:off x="4399200" y="9555480"/>
            <a:ext cx="3372840" cy="502560"/>
          </a:xfrm>
          <a:prstGeom prst="rect">
            <a:avLst/>
          </a:prstGeom>
        </p:spPr>
        <p:txBody>
          <a:bodyPr anchor="b" bIns="0" lIns="0" rIns="0" tIns="0" wrap="none"/>
          <a:p>
            <a:pPr algn="r"/>
            <a:fld id="{F1C12101-11B1-41A1-8151-11719161C141}" type="slidenum">
              <a:rPr lang="en-CA"/>
              <a:t>&lt;number&gt;</a:t>
            </a:fld>
            <a:endParaRPr/>
          </a:p>
        </p:txBody>
      </p:sp>
    </p:spTree>
  </p:cSld>
  <p:clrMap accent1="accent1" accent2="accent2" accent3="accent3" accent4="accent4" accent5="accent5" accent6="accent6" bg1="lt1" bg2="lt2" folHlink="folHlink" hlink="hlink" tx1="dk1" tx2="dk2"/>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0" y="0"/>
            <a:ext cx="11796120" cy="11796120"/>
          </a:xfrm>
          <a:prstGeom prst="rect">
            <a:avLst/>
          </a:prstGeom>
        </p:spPr>
        <p:txBody>
          <a:bodyPr bIns="45000" lIns="90000" rIns="90000" tIns="45000"/>
          <a:p>
            <a:pPr>
              <a:lnSpc>
                <a:spcPct val="100000"/>
              </a:lnSpc>
            </a:pPr>
            <a:r>
              <a:rPr lang="en-CA"/>
              <a:t>I have added this slide in order to emphasize what I think are the key messages from the background</a:t>
            </a:r>
            <a:endParaRPr/>
          </a:p>
          <a:p>
            <a:pPr>
              <a:lnSpc>
                <a:spcPct val="100000"/>
              </a:lnSpc>
            </a:pPr>
            <a:endParaRPr/>
          </a:p>
        </p:txBody>
      </p:sp>
      <p:sp>
        <p:nvSpPr>
          <p:cNvPr id="164" name="CustomShape 2"/>
          <p:cNvSpPr/>
          <p:nvPr/>
        </p:nvSpPr>
        <p:spPr>
          <a:xfrm>
            <a:off x="0" y="0"/>
            <a:ext cx="11796120" cy="11796120"/>
          </a:xfrm>
          <a:prstGeom prst="rect">
            <a:avLst/>
          </a:prstGeom>
        </p:spPr>
        <p:txBody>
          <a:bodyPr bIns="45000" lIns="90000" rIns="90000" tIns="45000"/>
          <a:p>
            <a:pPr>
              <a:lnSpc>
                <a:spcPct val="100000"/>
              </a:lnSpc>
            </a:pPr>
            <a:fld id="{01A181A1-91E1-4181-81B1-1191218151D1}" type="slidenum">
              <a:rPr lang="en-CA">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25"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9"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30"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47"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48"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51"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52"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55"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56"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59"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2"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3"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64"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3"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8"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2"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800"/>
          </a:xfrm>
          <a:prstGeom prst="rect">
            <a:avLst/>
          </a:prstGeom>
        </p:spPr>
        <p:txBody>
          <a:bodyPr anchor="ctr" bIns="0" lIns="0" rIns="0" tIns="0" wrap="none"/>
          <a:p>
            <a:pPr algn="ctr">
              <a:lnSpc>
                <a:spcPct val="100000"/>
              </a:lnSpc>
            </a:pPr>
            <a:r>
              <a:rPr lang="en-CA"/>
              <a:t>Click to edit the title text format</a:t>
            </a:r>
            <a:endParaRPr/>
          </a:p>
        </p:txBody>
      </p:sp>
      <p:sp>
        <p:nvSpPr>
          <p:cNvPr id="1" name="PlaceHolder 2"/>
          <p:cNvSpPr>
            <a:spLocks noGrp="1"/>
          </p:cNvSpPr>
          <p:nvPr>
            <p:ph type="body"/>
          </p:nvPr>
        </p:nvSpPr>
        <p:spPr>
          <a:xfrm>
            <a:off x="457200" y="1604520"/>
            <a:ext cx="8046000" cy="3976560"/>
          </a:xfrm>
          <a:prstGeom prst="rect">
            <a:avLst/>
          </a:prstGeom>
        </p:spPr>
        <p:txBody>
          <a:bodyPr bIns="0" lIns="0" rIns="0" tIns="0" wrap="none"/>
          <a:p>
            <a:r>
              <a:rPr lang="en-CA"/>
              <a:t>Click to edit the outline text format</a:t>
            </a:r>
            <a:endParaRPr/>
          </a:p>
          <a:p>
            <a:pPr lvl="1">
              <a:buSzPct val="75000"/>
              <a:buFont typeface="StarSymbol"/>
              <a:buChar char=""/>
            </a:pPr>
            <a:r>
              <a:rPr lang="en-CA"/>
              <a:t>Second Outline Level</a:t>
            </a:r>
            <a:endParaRPr/>
          </a:p>
          <a:p>
            <a:pPr lvl="2">
              <a:buSzPct val="45000"/>
              <a:buFont typeface="StarSymbol"/>
              <a:buChar char=""/>
            </a:pPr>
            <a:r>
              <a:rPr lang="en-CA"/>
              <a:t>Third Outline Level</a:t>
            </a:r>
            <a:endParaRPr/>
          </a:p>
          <a:p>
            <a:pPr lvl="3">
              <a:buSzPct val="75000"/>
              <a:buFont typeface="StarSymbol"/>
              <a:buChar char=""/>
            </a:pPr>
            <a:r>
              <a:rPr lang="en-CA"/>
              <a:t>Fourth Outline Level</a:t>
            </a:r>
            <a:endParaRPr/>
          </a:p>
          <a:p>
            <a:pPr lvl="4">
              <a:buSzPct val="45000"/>
              <a:buFont typeface="StarSymbol"/>
              <a:buChar char=""/>
            </a:pPr>
            <a:r>
              <a:rPr lang="en-CA"/>
              <a:t>Fifth Outline Level</a:t>
            </a:r>
            <a:endParaRPr/>
          </a:p>
          <a:p>
            <a:pPr lvl="5">
              <a:buSzPct val="45000"/>
              <a:buFont typeface="StarSymbol"/>
              <a:buChar char=""/>
            </a:pPr>
            <a:r>
              <a:rPr lang="en-CA"/>
              <a:t>Sixth Outline Level</a:t>
            </a:r>
            <a:endParaRPr/>
          </a:p>
          <a:p>
            <a:pPr lvl="6">
              <a:buSzPct val="45000"/>
              <a:buFont typeface="StarSymbol"/>
              <a:buChar char=""/>
            </a:pPr>
            <a:r>
              <a:rPr lang="en-CA"/>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CA"/>
              <a:t>Click to edit the title text format</a:t>
            </a:r>
            <a:endParaRPr/>
          </a:p>
        </p:txBody>
      </p:sp>
      <p:sp>
        <p:nvSpPr>
          <p:cNvPr id="35" name="PlaceHolder 2"/>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CA"/>
              <a:t>Click to edit the outline text format</a:t>
            </a:r>
            <a:endParaRPr/>
          </a:p>
          <a:p>
            <a:pPr lvl="1">
              <a:buSzPct val="75000"/>
              <a:buFont typeface="StarSymbol"/>
              <a:buChar char=""/>
            </a:pPr>
            <a:r>
              <a:rPr lang="en-CA"/>
              <a:t>Second Outline Level</a:t>
            </a:r>
            <a:endParaRPr/>
          </a:p>
          <a:p>
            <a:pPr lvl="2">
              <a:buSzPct val="45000"/>
              <a:buFont typeface="StarSymbol"/>
              <a:buChar char=""/>
            </a:pPr>
            <a:r>
              <a:rPr lang="en-CA"/>
              <a:t>Third Outline Level</a:t>
            </a:r>
            <a:endParaRPr/>
          </a:p>
          <a:p>
            <a:pPr lvl="3">
              <a:buSzPct val="75000"/>
              <a:buFont typeface="StarSymbol"/>
              <a:buChar char=""/>
            </a:pPr>
            <a:r>
              <a:rPr lang="en-CA"/>
              <a:t>Fourth Outline Level</a:t>
            </a:r>
            <a:endParaRPr/>
          </a:p>
          <a:p>
            <a:pPr lvl="4">
              <a:buSzPct val="45000"/>
              <a:buFont typeface="StarSymbol"/>
              <a:buChar char=""/>
            </a:pPr>
            <a:r>
              <a:rPr lang="en-CA"/>
              <a:t>Fifth Outline Level</a:t>
            </a:r>
            <a:endParaRPr/>
          </a:p>
          <a:p>
            <a:pPr lvl="5">
              <a:buSzPct val="45000"/>
              <a:buFont typeface="StarSymbol"/>
              <a:buChar char=""/>
            </a:pPr>
            <a:r>
              <a:rPr lang="en-CA"/>
              <a:t>Sixth Outline Level</a:t>
            </a:r>
            <a:endParaRPr/>
          </a:p>
          <a:p>
            <a:pPr lvl="6">
              <a:buSzPct val="45000"/>
              <a:buFont typeface="StarSymbol"/>
              <a:buChar char=""/>
            </a:pPr>
            <a:r>
              <a:rPr lang="en-CA"/>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CustomShape 1"/>
          <p:cNvSpPr/>
          <p:nvPr/>
        </p:nvSpPr>
        <p:spPr>
          <a:xfrm>
            <a:off x="685800" y="2130480"/>
            <a:ext cx="7771320" cy="1468800"/>
          </a:xfrm>
          <a:prstGeom prst="rect">
            <a:avLst/>
          </a:prstGeom>
        </p:spPr>
        <p:txBody>
          <a:bodyPr anchor="ctr" bIns="45000" lIns="90000" rIns="90000" tIns="45000"/>
          <a:p>
            <a:pPr algn="ctr">
              <a:lnSpc>
                <a:spcPct val="100000"/>
              </a:lnSpc>
            </a:pPr>
            <a:r>
              <a:rPr lang="en-CA" sz="4400">
                <a:solidFill>
                  <a:srgbClr val="000000"/>
                </a:solidFill>
                <a:latin typeface="Calibri"/>
              </a:rPr>
              <a:t>Tutorial #3</a:t>
            </a:r>
            <a:endParaRPr/>
          </a:p>
        </p:txBody>
      </p:sp>
      <p:sp>
        <p:nvSpPr>
          <p:cNvPr id="74" name="CustomShape 2"/>
          <p:cNvSpPr/>
          <p:nvPr/>
        </p:nvSpPr>
        <p:spPr>
          <a:xfrm>
            <a:off x="1371600" y="3886200"/>
            <a:ext cx="6399720" cy="1751400"/>
          </a:xfrm>
          <a:prstGeom prst="rect">
            <a:avLst/>
          </a:prstGeom>
        </p:spPr>
        <p:txBody>
          <a:bodyPr bIns="45000" lIns="90000" rIns="90000" tIns="45000"/>
          <a:p>
            <a:pPr algn="ctr">
              <a:lnSpc>
                <a:spcPct val="100000"/>
              </a:lnSpc>
            </a:pPr>
            <a:r>
              <a:rPr lang="en-CA" sz="3200">
                <a:solidFill>
                  <a:srgbClr val="8b8b8b"/>
                </a:solidFill>
                <a:latin typeface="Calibri"/>
              </a:rPr>
              <a:t>October 1, 2013</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432000" y="330120"/>
            <a:ext cx="8640000" cy="1613520"/>
          </a:xfrm>
          <a:prstGeom prst="rect">
            <a:avLst/>
          </a:prstGeom>
        </p:spPr>
        <p:txBody>
          <a:bodyPr bIns="45000" lIns="90000" rIns="90000" tIns="45000"/>
          <a:p>
            <a:pPr>
              <a:lnSpc>
                <a:spcPct val="100000"/>
              </a:lnSpc>
            </a:pPr>
            <a:r>
              <a:rPr b="1" lang="en-CA" sz="2000" u="sng">
                <a:solidFill>
                  <a:srgbClr val="000000"/>
                </a:solidFill>
                <a:latin typeface="Calibri"/>
              </a:rPr>
              <a:t>Question 4:</a:t>
            </a:r>
            <a:r>
              <a:rPr b="1" lang="en-CA" sz="2000">
                <a:solidFill>
                  <a:srgbClr val="000000"/>
                </a:solidFill>
                <a:latin typeface="Calibri"/>
              </a:rPr>
              <a:t> Using Table 1, identify which variable is the most important modulator of postprandial glycemia. Be sure to defend your answers based on the data in the table, and argue why you are selecting one measure over another. (3/50 marks)</a:t>
            </a:r>
            <a:endParaRPr/>
          </a:p>
        </p:txBody>
      </p:sp>
      <p:sp>
        <p:nvSpPr>
          <p:cNvPr id="111" name="CustomShape 2"/>
          <p:cNvSpPr/>
          <p:nvPr/>
        </p:nvSpPr>
        <p:spPr>
          <a:xfrm>
            <a:off x="414720" y="2317320"/>
            <a:ext cx="8610480" cy="3138120"/>
          </a:xfrm>
          <a:prstGeom prst="rect">
            <a:avLst/>
          </a:prstGeom>
        </p:spPr>
        <p:txBody>
          <a:bodyPr bIns="45000" lIns="90000" rIns="90000" tIns="45000"/>
          <a:p>
            <a:pPr>
              <a:lnSpc>
                <a:spcPct val="100000"/>
              </a:lnSpc>
            </a:pPr>
            <a:endParaRPr/>
          </a:p>
          <a:p>
            <a:pPr>
              <a:lnSpc>
                <a:spcPct val="100000"/>
              </a:lnSpc>
              <a:buFont typeface="Arial"/>
              <a:buChar char="•"/>
            </a:pPr>
            <a:r>
              <a:rPr lang="en-CA" sz="2000">
                <a:solidFill>
                  <a:srgbClr val="000000"/>
                </a:solidFill>
                <a:latin typeface="Calibri"/>
              </a:rPr>
              <a:t>The EIR is the most important modulator (measured variable) of PPG because it is the only measurement that exactly matches changes in glucose AUC/PPG. </a:t>
            </a:r>
            <a:endParaRPr/>
          </a:p>
          <a:p>
            <a:pPr>
              <a:lnSpc>
                <a:spcPct val="100000"/>
              </a:lnSpc>
            </a:pPr>
            <a:endParaRPr/>
          </a:p>
          <a:p>
            <a:pPr>
              <a:lnSpc>
                <a:spcPct val="100000"/>
              </a:lnSpc>
              <a:buFont typeface="Arial"/>
              <a:buChar char="•"/>
            </a:pPr>
            <a:r>
              <a:rPr lang="en-CA" sz="2000">
                <a:solidFill>
                  <a:srgbClr val="000000"/>
                </a:solidFill>
                <a:latin typeface="Calibri"/>
              </a:rPr>
              <a:t>While insulin AUC also reflects serum insulin concentrations, it is a measure of the overall insulin response (Background). These results indicate that the early insulin response is more important in determining the extent of postprandial glycemia. </a:t>
            </a:r>
            <a:endParaRPr/>
          </a:p>
          <a:p>
            <a:pPr>
              <a:lnSpc>
                <a:spcPct val="100000"/>
              </a:lnSpc>
            </a:pPr>
            <a:endParaRPr/>
          </a:p>
        </p:txBody>
      </p:sp>
    </p:spTree>
  </p:cSld>
  <p:timing>
    <p:tnLst>
      <p:par>
        <p:cTn dur="indefinite" id="79" nodeType="tmRoot" restart="never">
          <p:childTnLst>
            <p:seq>
              <p:cTn id="80" nodeType="mainSeq">
                <p:childTnLst>
                  <p:par>
                    <p:cTn fill="freeze" id="81">
                      <p:stCondLst>
                        <p:cond delay="indefinite"/>
                      </p:stCondLst>
                      <p:childTnLst>
                        <p:par>
                          <p:cTn fill="freeze" id="82">
                            <p:stCondLst>
                              <p:cond delay="0"/>
                            </p:stCondLst>
                            <p:childTnLst>
                              <p:par>
                                <p:cTn fill="hold" id="83" nodeType="clickEffect" presetClass="entr" presetID="1">
                                  <p:stCondLst>
                                    <p:cond delay="0"/>
                                  </p:stCondLst>
                                  <p:childTnLst>
                                    <p:set>
                                      <p:cBhvr>
                                        <p:cTn dur="1" fill="hold" id="84">
                                          <p:stCondLst>
                                            <p:cond delay="0"/>
                                          </p:stCondLst>
                                        </p:cTn>
                                        <p:tgtEl>
                                          <p:spTgt spid="111"/>
                                        </p:tgtEl>
                                        <p:attrNameLst>
                                          <p:attrName>style.visibility</p:attrName>
                                        </p:attrNameLst>
                                      </p:cBhvr>
                                      <p:to>
                                        <p:strVal val="visible"/>
                                      </p:to>
                                    </p:set>
                                  </p:childTnLst>
                                </p:cTn>
                              </p:par>
                            </p:childTnLst>
                          </p:cTn>
                        </p:par>
                      </p:childTnLst>
                    </p:cTn>
                  </p:par>
                  <p:par>
                    <p:cTn fill="freeze" id="85">
                      <p:stCondLst>
                        <p:cond delay="indefinite"/>
                      </p:stCondLst>
                      <p:childTnLst>
                        <p:par>
                          <p:cTn fill="freeze" id="86">
                            <p:stCondLst>
                              <p:cond delay="0"/>
                            </p:stCondLst>
                            <p:childTnLst>
                              <p:par>
                                <p:cTn fill="hold" id="87" nodeType="clickEffect" presetClass="entr" presetID="1">
                                  <p:stCondLst>
                                    <p:cond delay="0"/>
                                  </p:stCondLst>
                                  <p:childTnLst>
                                    <p:set>
                                      <p:cBhvr>
                                        <p:cTn dur="1" fill="hold" id="88">
                                          <p:stCondLst>
                                            <p:cond delay="0"/>
                                          </p:stCondLst>
                                        </p:cTn>
                                        <p:tgtEl>
                                          <p:spTgt spid="111">
                                            <p:txEl>
                                              <p:pRg end="153" st="1"/>
                                            </p:txEl>
                                          </p:spTgt>
                                        </p:tgtEl>
                                        <p:attrNameLst>
                                          <p:attrName>style.visibility</p:attrName>
                                        </p:attrNameLst>
                                      </p:cBhvr>
                                      <p:to>
                                        <p:strVal val="visible"/>
                                      </p:to>
                                    </p:set>
                                  </p:childTnLst>
                                </p:cTn>
                              </p:par>
                            </p:childTnLst>
                          </p:cTn>
                        </p:par>
                      </p:childTnLst>
                    </p:cTn>
                  </p:par>
                  <p:par>
                    <p:cTn fill="freeze" id="89">
                      <p:stCondLst>
                        <p:cond delay="indefinite"/>
                      </p:stCondLst>
                      <p:childTnLst>
                        <p:par>
                          <p:cTn fill="freeze" id="90">
                            <p:stCondLst>
                              <p:cond delay="0"/>
                            </p:stCondLst>
                            <p:childTnLst>
                              <p:par>
                                <p:cTn fill="hold" id="91" nodeType="clickEffect" presetClass="entr" presetID="1">
                                  <p:stCondLst>
                                    <p:cond delay="0"/>
                                  </p:stCondLst>
                                  <p:childTnLst>
                                    <p:set>
                                      <p:cBhvr>
                                        <p:cTn dur="1" fill="hold" id="92">
                                          <p:stCondLst>
                                            <p:cond delay="0"/>
                                          </p:stCondLst>
                                        </p:cTn>
                                        <p:tgtEl>
                                          <p:spTgt spid="111">
                                            <p:txEl>
                                              <p:pRg end="405" st="40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366120" y="253080"/>
            <a:ext cx="8640000" cy="1613520"/>
          </a:xfrm>
          <a:prstGeom prst="rect">
            <a:avLst/>
          </a:prstGeom>
        </p:spPr>
        <p:txBody>
          <a:bodyPr bIns="45000" lIns="90000" rIns="90000" tIns="45000"/>
          <a:p>
            <a:pPr>
              <a:lnSpc>
                <a:spcPct val="100000"/>
              </a:lnSpc>
            </a:pPr>
            <a:r>
              <a:rPr b="1" lang="en-CA" u="sng">
                <a:solidFill>
                  <a:srgbClr val="000000"/>
                </a:solidFill>
                <a:latin typeface="Calibri"/>
              </a:rPr>
              <a:t>Question 6:</a:t>
            </a:r>
            <a:r>
              <a:rPr b="1" lang="en-CA">
                <a:solidFill>
                  <a:srgbClr val="000000"/>
                </a:solidFill>
                <a:latin typeface="Calibri"/>
              </a:rPr>
              <a:t> Based on the background information and the data in Study 1, explain how fat and protein influence PPG. Be specific and ensure you explain any differences between the influence of fat and protein on PPG. (6/50 marks) </a:t>
            </a:r>
            <a:endParaRPr/>
          </a:p>
        </p:txBody>
      </p:sp>
      <p:sp>
        <p:nvSpPr>
          <p:cNvPr id="113" name="CustomShape 2"/>
          <p:cNvSpPr/>
          <p:nvPr/>
        </p:nvSpPr>
        <p:spPr>
          <a:xfrm>
            <a:off x="333720" y="1469880"/>
            <a:ext cx="8610480" cy="5577480"/>
          </a:xfrm>
          <a:prstGeom prst="rect">
            <a:avLst/>
          </a:prstGeom>
        </p:spPr>
        <p:txBody>
          <a:bodyPr bIns="45000" lIns="90000" rIns="90000" tIns="45000"/>
          <a:p>
            <a:pPr>
              <a:lnSpc>
                <a:spcPct val="100000"/>
              </a:lnSpc>
              <a:buFont typeface="Arial"/>
              <a:buChar char="•"/>
            </a:pPr>
            <a:r>
              <a:rPr lang="en-CA">
                <a:solidFill>
                  <a:srgbClr val="000000"/>
                </a:solidFill>
                <a:latin typeface="Calibri"/>
              </a:rPr>
              <a:t>Insulin secretion and slowing gastric emptying are important determinants of PPG (Background and Table 1). </a:t>
            </a:r>
            <a:endParaRPr/>
          </a:p>
          <a:p>
            <a:pPr>
              <a:lnSpc>
                <a:spcPct val="100000"/>
              </a:lnSpc>
              <a:buFont typeface="Arial"/>
              <a:buChar char="•"/>
            </a:pPr>
            <a:r>
              <a:rPr lang="en-CA">
                <a:solidFill>
                  <a:srgbClr val="000000"/>
                </a:solidFill>
                <a:latin typeface="Calibri"/>
              </a:rPr>
              <a:t>In Table 1, both protein and fat lower gastric emptying rates probably through the action of GLP-1 whose intact/bioactive concentrations are elevated with co-ingestion of these nutrients. Therefore, gastric emptying does not explain the different effects of fat and protein on PPG. </a:t>
            </a:r>
            <a:endParaRPr/>
          </a:p>
          <a:p>
            <a:pPr>
              <a:lnSpc>
                <a:spcPct val="100000"/>
              </a:lnSpc>
              <a:buFont typeface="Arial"/>
              <a:buChar char="•"/>
            </a:pPr>
            <a:r>
              <a:rPr lang="en-CA">
                <a:solidFill>
                  <a:srgbClr val="000000"/>
                </a:solidFill>
                <a:latin typeface="Calibri"/>
              </a:rPr>
              <a:t>Unlike fat, protein co-ingestion resulted in elevated concentrations of both GLP-1 and GIP </a:t>
            </a:r>
            <a:endParaRPr/>
          </a:p>
          <a:p>
            <a:pPr>
              <a:lnSpc>
                <a:spcPct val="100000"/>
              </a:lnSpc>
              <a:buFont typeface="Arial"/>
              <a:buChar char="•"/>
            </a:pPr>
            <a:r>
              <a:rPr lang="en-CA">
                <a:solidFill>
                  <a:srgbClr val="000000"/>
                </a:solidFill>
                <a:latin typeface="Calibri"/>
              </a:rPr>
              <a:t>Dual augmentation of the bioactive concentrations of both incretins appears necessary to significantly increase the EIR which is the determining factor in reducing PPG (Table 1). </a:t>
            </a:r>
            <a:endParaRPr/>
          </a:p>
          <a:p>
            <a:pPr>
              <a:lnSpc>
                <a:spcPct val="100000"/>
              </a:lnSpc>
              <a:buFont typeface="Arial"/>
              <a:buChar char="•"/>
            </a:pPr>
            <a:r>
              <a:rPr lang="en-CA">
                <a:solidFill>
                  <a:srgbClr val="000000"/>
                </a:solidFill>
                <a:latin typeface="Calibri"/>
              </a:rPr>
              <a:t>Protein augmented bioactive incretin concentrations by inhibiting DPP-4 which deactivates incretins. </a:t>
            </a:r>
            <a:endParaRPr/>
          </a:p>
          <a:p>
            <a:pPr>
              <a:lnSpc>
                <a:spcPct val="100000"/>
              </a:lnSpc>
              <a:buFont typeface="Arial"/>
              <a:buChar char="•"/>
            </a:pPr>
            <a:r>
              <a:rPr lang="en-CA">
                <a:solidFill>
                  <a:srgbClr val="000000"/>
                </a:solidFill>
                <a:latin typeface="Calibri"/>
              </a:rPr>
              <a:t>Therefore, protein co-ingestion lowers PPG when fat does not because protein is able to maintain higher bioactive concentrations of incretins resulting in a more robust EIR. </a:t>
            </a:r>
            <a:endParaRPr/>
          </a:p>
          <a:p>
            <a:pPr>
              <a:lnSpc>
                <a:spcPct val="100000"/>
              </a:lnSpc>
            </a:pPr>
            <a:endParaRPr/>
          </a:p>
        </p:txBody>
      </p:sp>
    </p:spTree>
  </p:cSld>
  <p:timing>
    <p:tnLst>
      <p:par>
        <p:cTn dur="indefinite" id="93" nodeType="tmRoot" restart="never">
          <p:childTnLst>
            <p:seq>
              <p:cTn id="94" nodeType="mainSeq">
                <p:childTnLst>
                  <p:par>
                    <p:cTn fill="freeze" id="95">
                      <p:stCondLst>
                        <p:cond delay="indefinite"/>
                      </p:stCondLst>
                      <p:childTnLst>
                        <p:par>
                          <p:cTn fill="freeze" id="96">
                            <p:stCondLst>
                              <p:cond delay="0"/>
                            </p:stCondLst>
                            <p:childTnLst>
                              <p:par>
                                <p:cTn fill="hold" id="97" nodeType="clickEffect" presetClass="entr" presetID="1">
                                  <p:stCondLst>
                                    <p:cond delay="0"/>
                                  </p:stCondLst>
                                  <p:childTnLst>
                                    <p:set>
                                      <p:cBhvr>
                                        <p:cTn dur="1" fill="hold" id="98">
                                          <p:stCondLst>
                                            <p:cond delay="0"/>
                                          </p:stCondLst>
                                        </p:cTn>
                                        <p:tgtEl>
                                          <p:spTgt spid="113"/>
                                        </p:tgtEl>
                                        <p:attrNameLst>
                                          <p:attrName>style.visibility</p:attrName>
                                        </p:attrNameLst>
                                      </p:cBhvr>
                                      <p:to>
                                        <p:strVal val="visible"/>
                                      </p:to>
                                    </p:set>
                                  </p:childTnLst>
                                </p:cTn>
                              </p:par>
                            </p:childTnLst>
                          </p:cTn>
                        </p:par>
                      </p:childTnLst>
                    </p:cTn>
                  </p:par>
                  <p:par>
                    <p:cTn fill="freeze" id="99">
                      <p:stCondLst>
                        <p:cond delay="indefinite"/>
                      </p:stCondLst>
                      <p:childTnLst>
                        <p:par>
                          <p:cTn fill="freeze" id="100">
                            <p:stCondLst>
                              <p:cond delay="0"/>
                            </p:stCondLst>
                            <p:childTnLst>
                              <p:par>
                                <p:cTn fill="hold" id="101" nodeType="clickEffect" presetClass="entr" presetID="1">
                                  <p:stCondLst>
                                    <p:cond delay="0"/>
                                  </p:stCondLst>
                                  <p:childTnLst>
                                    <p:set>
                                      <p:cBhvr>
                                        <p:cTn dur="1" fill="hold" id="102">
                                          <p:stCondLst>
                                            <p:cond delay="0"/>
                                          </p:stCondLst>
                                        </p:cTn>
                                        <p:tgtEl>
                                          <p:spTgt spid="113">
                                            <p:txEl>
                                              <p:pRg end="108" st="0"/>
                                            </p:txEl>
                                          </p:spTgt>
                                        </p:tgtEl>
                                        <p:attrNameLst>
                                          <p:attrName>style.visibility</p:attrName>
                                        </p:attrNameLst>
                                      </p:cBhvr>
                                      <p:to>
                                        <p:strVal val="visible"/>
                                      </p:to>
                                    </p:set>
                                  </p:childTnLst>
                                </p:cTn>
                              </p:par>
                            </p:childTnLst>
                          </p:cTn>
                        </p:par>
                      </p:childTnLst>
                    </p:cTn>
                  </p:par>
                  <p:par>
                    <p:cTn fill="freeze" id="103">
                      <p:stCondLst>
                        <p:cond delay="indefinite"/>
                      </p:stCondLst>
                      <p:childTnLst>
                        <p:par>
                          <p:cTn fill="freeze" id="104">
                            <p:stCondLst>
                              <p:cond delay="0"/>
                            </p:stCondLst>
                            <p:childTnLst>
                              <p:par>
                                <p:cTn fill="hold" id="105" nodeType="clickEffect" presetClass="entr" presetID="1">
                                  <p:stCondLst>
                                    <p:cond delay="0"/>
                                  </p:stCondLst>
                                  <p:childTnLst>
                                    <p:set>
                                      <p:cBhvr>
                                        <p:cTn dur="1" fill="hold" id="106">
                                          <p:stCondLst>
                                            <p:cond delay="0"/>
                                          </p:stCondLst>
                                        </p:cTn>
                                        <p:tgtEl>
                                          <p:spTgt spid="113">
                                            <p:txEl>
                                              <p:pRg end="941" st="941"/>
                                            </p:txEl>
                                          </p:spTgt>
                                        </p:tgtEl>
                                        <p:attrNameLst>
                                          <p:attrName>style.visibility</p:attrName>
                                        </p:attrNameLst>
                                      </p:cBhvr>
                                      <p:to>
                                        <p:strVal val="visible"/>
                                      </p:to>
                                    </p:set>
                                  </p:childTnLst>
                                </p:cTn>
                              </p:par>
                            </p:childTnLst>
                          </p:cTn>
                        </p:par>
                      </p:childTnLst>
                    </p:cTn>
                  </p:par>
                  <p:par>
                    <p:cTn fill="freeze" id="107">
                      <p:stCondLst>
                        <p:cond delay="indefinite"/>
                      </p:stCondLst>
                      <p:childTnLst>
                        <p:par>
                          <p:cTn fill="freeze" id="108">
                            <p:stCondLst>
                              <p:cond delay="0"/>
                            </p:stCondLst>
                            <p:childTnLst>
                              <p:par>
                                <p:cTn fill="hold" id="109" nodeType="clickEffect" presetClass="entr" presetID="1">
                                  <p:stCondLst>
                                    <p:cond delay="0"/>
                                  </p:stCondLst>
                                  <p:childTnLst>
                                    <p:set>
                                      <p:cBhvr>
                                        <p:cTn dur="1" fill="hold" id="110">
                                          <p:stCondLst>
                                            <p:cond delay="0"/>
                                          </p:stCondLst>
                                        </p:cTn>
                                        <p:tgtEl>
                                          <p:spTgt spid="113">
                                            <p:txEl>
                                              <p:pRg end="941" st="941"/>
                                            </p:txEl>
                                          </p:spTgt>
                                        </p:tgtEl>
                                        <p:attrNameLst>
                                          <p:attrName>style.visibility</p:attrName>
                                        </p:attrNameLst>
                                      </p:cBhvr>
                                      <p:to>
                                        <p:strVal val="visible"/>
                                      </p:to>
                                    </p:set>
                                  </p:childTnLst>
                                </p:cTn>
                              </p:par>
                            </p:childTnLst>
                          </p:cTn>
                        </p:par>
                      </p:childTnLst>
                    </p:cTn>
                  </p:par>
                  <p:par>
                    <p:cTn fill="freeze" id="111">
                      <p:stCondLst>
                        <p:cond delay="indefinite"/>
                      </p:stCondLst>
                      <p:childTnLst>
                        <p:par>
                          <p:cTn fill="freeze" id="112">
                            <p:stCondLst>
                              <p:cond delay="0"/>
                            </p:stCondLst>
                            <p:childTnLst>
                              <p:par>
                                <p:cTn fill="hold" id="113" nodeType="clickEffect" presetClass="entr" presetID="1">
                                  <p:stCondLst>
                                    <p:cond delay="0"/>
                                  </p:stCondLst>
                                  <p:childTnLst>
                                    <p:set>
                                      <p:cBhvr>
                                        <p:cTn dur="1" fill="hold" id="114">
                                          <p:stCondLst>
                                            <p:cond delay="0"/>
                                          </p:stCondLst>
                                        </p:cTn>
                                        <p:tgtEl>
                                          <p:spTgt spid="113">
                                            <p:txEl>
                                              <p:pRg end="941" st="941"/>
                                            </p:txEl>
                                          </p:spTgt>
                                        </p:tgtEl>
                                        <p:attrNameLst>
                                          <p:attrName>style.visibility</p:attrName>
                                        </p:attrNameLst>
                                      </p:cBhvr>
                                      <p:to>
                                        <p:strVal val="visible"/>
                                      </p:to>
                                    </p:set>
                                  </p:childTnLst>
                                </p:cTn>
                              </p:par>
                            </p:childTnLst>
                          </p:cTn>
                        </p:par>
                      </p:childTnLst>
                    </p:cTn>
                  </p:par>
                  <p:par>
                    <p:cTn fill="freeze" id="115">
                      <p:stCondLst>
                        <p:cond delay="indefinite"/>
                      </p:stCondLst>
                      <p:childTnLst>
                        <p:par>
                          <p:cTn fill="freeze" id="116">
                            <p:stCondLst>
                              <p:cond delay="0"/>
                            </p:stCondLst>
                            <p:childTnLst>
                              <p:par>
                                <p:cTn fill="hold" id="117" nodeType="clickEffect" presetClass="entr" presetID="1">
                                  <p:stCondLst>
                                    <p:cond delay="0"/>
                                  </p:stCondLst>
                                  <p:childTnLst>
                                    <p:set>
                                      <p:cBhvr>
                                        <p:cTn dur="1" fill="hold" id="118">
                                          <p:stCondLst>
                                            <p:cond delay="0"/>
                                          </p:stCondLst>
                                        </p:cTn>
                                        <p:tgtEl>
                                          <p:spTgt spid="113">
                                            <p:txEl>
                                              <p:pRg end="941" st="941"/>
                                            </p:txEl>
                                          </p:spTgt>
                                        </p:tgtEl>
                                        <p:attrNameLst>
                                          <p:attrName>style.visibility</p:attrName>
                                        </p:attrNameLst>
                                      </p:cBhvr>
                                      <p:to>
                                        <p:strVal val="visible"/>
                                      </p:to>
                                    </p:set>
                                  </p:childTnLst>
                                </p:cTn>
                              </p:par>
                            </p:childTnLst>
                          </p:cTn>
                        </p:par>
                      </p:childTnLst>
                    </p:cTn>
                  </p:par>
                  <p:par>
                    <p:cTn fill="freeze" id="119">
                      <p:stCondLst>
                        <p:cond delay="indefinite"/>
                      </p:stCondLst>
                      <p:childTnLst>
                        <p:par>
                          <p:cTn fill="freeze" id="120">
                            <p:stCondLst>
                              <p:cond delay="0"/>
                            </p:stCondLst>
                            <p:childTnLst>
                              <p:par>
                                <p:cTn fill="hold" id="121" nodeType="clickEffect" presetClass="entr" presetID="1">
                                  <p:stCondLst>
                                    <p:cond delay="0"/>
                                  </p:stCondLst>
                                  <p:childTnLst>
                                    <p:set>
                                      <p:cBhvr>
                                        <p:cTn dur="1" fill="hold" id="122">
                                          <p:stCondLst>
                                            <p:cond delay="0"/>
                                          </p:stCondLst>
                                        </p:cTn>
                                        <p:tgtEl>
                                          <p:spTgt spid="113">
                                            <p:txEl>
                                              <p:pRg end="941" st="94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251640" y="343080"/>
            <a:ext cx="8712000" cy="4524840"/>
          </a:xfrm>
          <a:prstGeom prst="rect">
            <a:avLst/>
          </a:prstGeom>
        </p:spPr>
        <p:txBody>
          <a:bodyPr bIns="45000" lIns="90000" rIns="90000" tIns="45000"/>
          <a:p>
            <a:pPr>
              <a:lnSpc>
                <a:spcPct val="100000"/>
              </a:lnSpc>
            </a:pPr>
            <a:r>
              <a:rPr lang="en-CA">
                <a:solidFill>
                  <a:srgbClr val="000000"/>
                </a:solidFill>
                <a:latin typeface="Calibri"/>
              </a:rPr>
              <a:t> </a:t>
            </a:r>
            <a:r>
              <a:rPr b="1" lang="en-CA" u="sng">
                <a:solidFill>
                  <a:srgbClr val="000000"/>
                </a:solidFill>
                <a:latin typeface="Calibri"/>
              </a:rPr>
              <a:t>STUDY 2 </a:t>
            </a:r>
            <a:endParaRPr/>
          </a:p>
          <a:p>
            <a:pPr>
              <a:lnSpc>
                <a:spcPct val="100000"/>
              </a:lnSpc>
            </a:pPr>
            <a:endParaRPr/>
          </a:p>
          <a:p>
            <a:pPr>
              <a:lnSpc>
                <a:spcPct val="100000"/>
              </a:lnSpc>
            </a:pPr>
            <a:r>
              <a:rPr lang="en-CA" sz="2000">
                <a:solidFill>
                  <a:srgbClr val="000000"/>
                </a:solidFill>
                <a:latin typeface="Calibri"/>
              </a:rPr>
              <a:t>Ingestion of whey protein increases blood concentrations of the amino acids leucine, isoleucine, valine, lysine and threonine in proportion to their content in whey. These amino acids may suppress extraction of insulin from blood by the liver resulting in a higher blood insulin concentration. In this study, healthy volunteers were served drinks consisting of pure glucose (reference drink) or glucose supplemented with the previously mentioned group of five free amino acids (AA5) or intact whey protein. The proportion and amounts of amino acids composing the AA5 drink were similar to their content in the whey protein drink. The subjects arrived at the test facility following an overnight fast, and the drinks were provided as breakfasts in random order on different days under standardized conditions. A peripheral catheter inserted into a vein was used to sample blood from fasting to 120 minutes post-drink consumption. These blood samples were analyzed for the total incretin, insulin, and glucose responses which were expressed in AUC units over the 120 minute period. </a:t>
            </a:r>
            <a:endParaRPr/>
          </a:p>
        </p:txBody>
      </p:sp>
    </p:spTree>
  </p:cSld>
  <p:timing>
    <p:tnLst>
      <p:par>
        <p:cTn dur="indefinite" id="123" nodeType="tmRoot" restart="never">
          <p:childTnLst>
            <p:seq>
              <p:cTn id="124"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457200" y="274680"/>
            <a:ext cx="8228520" cy="1141920"/>
          </a:xfrm>
          <a:prstGeom prst="rect">
            <a:avLst/>
          </a:prstGeom>
        </p:spPr>
        <p:txBody>
          <a:bodyPr anchor="ctr" bIns="45000" lIns="90000" rIns="90000" tIns="45000"/>
          <a:p>
            <a:pPr algn="ctr">
              <a:lnSpc>
                <a:spcPct val="100000"/>
              </a:lnSpc>
            </a:pPr>
            <a:r>
              <a:rPr lang="en-CA" sz="4400">
                <a:solidFill>
                  <a:srgbClr val="000000"/>
                </a:solidFill>
                <a:latin typeface="Calibri"/>
              </a:rPr>
              <a:t>Study 2 Design</a:t>
            </a:r>
            <a:endParaRPr/>
          </a:p>
        </p:txBody>
      </p:sp>
      <p:sp>
        <p:nvSpPr>
          <p:cNvPr id="116" name="Line 2"/>
          <p:cNvSpPr/>
          <p:nvPr/>
        </p:nvSpPr>
        <p:spPr>
          <a:xfrm>
            <a:off x="1043280" y="2778840"/>
            <a:ext cx="7380360" cy="0"/>
          </a:xfrm>
          <a:prstGeom prst="line">
            <a:avLst/>
          </a:prstGeom>
          <a:ln w="9360">
            <a:solidFill>
              <a:srgbClr val="000000"/>
            </a:solidFill>
            <a:round/>
          </a:ln>
        </p:spPr>
      </p:sp>
      <p:sp>
        <p:nvSpPr>
          <p:cNvPr id="117" name="Line 3"/>
          <p:cNvSpPr/>
          <p:nvPr/>
        </p:nvSpPr>
        <p:spPr>
          <a:xfrm>
            <a:off x="1043280" y="2562840"/>
            <a:ext cx="0" cy="432360"/>
          </a:xfrm>
          <a:prstGeom prst="line">
            <a:avLst/>
          </a:prstGeom>
          <a:ln w="9360">
            <a:solidFill>
              <a:srgbClr val="000000"/>
            </a:solidFill>
            <a:round/>
          </a:ln>
        </p:spPr>
      </p:sp>
      <p:sp>
        <p:nvSpPr>
          <p:cNvPr id="118" name="CustomShape 4"/>
          <p:cNvSpPr/>
          <p:nvPr/>
        </p:nvSpPr>
        <p:spPr>
          <a:xfrm>
            <a:off x="113760" y="3134520"/>
            <a:ext cx="1937160" cy="1460520"/>
          </a:xfrm>
          <a:prstGeom prst="rect">
            <a:avLst/>
          </a:prstGeom>
        </p:spPr>
        <p:txBody>
          <a:bodyPr bIns="45000" lIns="90000" rIns="90000" tIns="45000"/>
          <a:p>
            <a:pPr>
              <a:lnSpc>
                <a:spcPct val="100000"/>
              </a:lnSpc>
              <a:buFont typeface="Arial"/>
              <a:buChar char="•"/>
            </a:pPr>
            <a:r>
              <a:rPr lang="en-CA">
                <a:solidFill>
                  <a:srgbClr val="000000"/>
                </a:solidFill>
                <a:latin typeface="Calibri"/>
              </a:rPr>
              <a:t>Glucose</a:t>
            </a:r>
            <a:endParaRPr/>
          </a:p>
          <a:p>
            <a:pPr>
              <a:lnSpc>
                <a:spcPct val="100000"/>
              </a:lnSpc>
              <a:buFont typeface="Arial"/>
              <a:buChar char="•"/>
            </a:pPr>
            <a:r>
              <a:rPr lang="en-CA">
                <a:solidFill>
                  <a:srgbClr val="000000"/>
                </a:solidFill>
                <a:latin typeface="Calibri"/>
              </a:rPr>
              <a:t>Glucose + WP</a:t>
            </a:r>
            <a:endParaRPr/>
          </a:p>
          <a:p>
            <a:pPr>
              <a:lnSpc>
                <a:spcPct val="100000"/>
              </a:lnSpc>
              <a:buFont typeface="Arial"/>
              <a:buChar char="•"/>
            </a:pPr>
            <a:r>
              <a:rPr lang="en-CA">
                <a:solidFill>
                  <a:srgbClr val="000000"/>
                </a:solidFill>
                <a:latin typeface="Calibri"/>
              </a:rPr>
              <a:t>Glucose + AA5</a:t>
            </a:r>
            <a:endParaRPr/>
          </a:p>
        </p:txBody>
      </p:sp>
      <p:sp>
        <p:nvSpPr>
          <p:cNvPr id="119" name="CustomShape 5"/>
          <p:cNvSpPr/>
          <p:nvPr/>
        </p:nvSpPr>
        <p:spPr>
          <a:xfrm>
            <a:off x="910800" y="1917360"/>
            <a:ext cx="1438920" cy="638280"/>
          </a:xfrm>
          <a:prstGeom prst="rect">
            <a:avLst/>
          </a:prstGeom>
        </p:spPr>
        <p:txBody>
          <a:bodyPr bIns="45000" lIns="90000" rIns="90000" tIns="45000"/>
          <a:p>
            <a:pPr>
              <a:lnSpc>
                <a:spcPct val="100000"/>
              </a:lnSpc>
            </a:pPr>
            <a:r>
              <a:rPr lang="en-CA">
                <a:solidFill>
                  <a:srgbClr val="000000"/>
                </a:solidFill>
                <a:latin typeface="Calibri"/>
              </a:rPr>
              <a:t>0 </a:t>
            </a:r>
            <a:endParaRPr/>
          </a:p>
          <a:p>
            <a:pPr>
              <a:lnSpc>
                <a:spcPct val="100000"/>
              </a:lnSpc>
            </a:pPr>
            <a:r>
              <a:rPr lang="en-CA">
                <a:solidFill>
                  <a:srgbClr val="000000"/>
                </a:solidFill>
                <a:latin typeface="Calibri"/>
              </a:rPr>
              <a:t>min</a:t>
            </a:r>
            <a:endParaRPr/>
          </a:p>
        </p:txBody>
      </p:sp>
      <p:sp>
        <p:nvSpPr>
          <p:cNvPr id="120" name="Line 6"/>
          <p:cNvSpPr/>
          <p:nvPr/>
        </p:nvSpPr>
        <p:spPr>
          <a:xfrm>
            <a:off x="8423640" y="2562840"/>
            <a:ext cx="0" cy="432360"/>
          </a:xfrm>
          <a:prstGeom prst="line">
            <a:avLst/>
          </a:prstGeom>
          <a:ln w="9360">
            <a:solidFill>
              <a:srgbClr val="000000"/>
            </a:solidFill>
            <a:round/>
          </a:ln>
        </p:spPr>
      </p:sp>
      <p:sp>
        <p:nvSpPr>
          <p:cNvPr id="121" name="CustomShape 7"/>
          <p:cNvSpPr/>
          <p:nvPr/>
        </p:nvSpPr>
        <p:spPr>
          <a:xfrm>
            <a:off x="8100360" y="1917360"/>
            <a:ext cx="1438920" cy="638280"/>
          </a:xfrm>
          <a:prstGeom prst="rect">
            <a:avLst/>
          </a:prstGeom>
        </p:spPr>
        <p:txBody>
          <a:bodyPr bIns="45000" lIns="90000" rIns="90000" tIns="45000"/>
          <a:p>
            <a:pPr>
              <a:lnSpc>
                <a:spcPct val="100000"/>
              </a:lnSpc>
            </a:pPr>
            <a:r>
              <a:rPr lang="en-CA">
                <a:solidFill>
                  <a:srgbClr val="000000"/>
                </a:solidFill>
                <a:latin typeface="Calibri"/>
              </a:rPr>
              <a:t>120 </a:t>
            </a:r>
            <a:endParaRPr/>
          </a:p>
          <a:p>
            <a:pPr>
              <a:lnSpc>
                <a:spcPct val="100000"/>
              </a:lnSpc>
            </a:pPr>
            <a:r>
              <a:rPr lang="en-CA">
                <a:solidFill>
                  <a:srgbClr val="000000"/>
                </a:solidFill>
                <a:latin typeface="Calibri"/>
              </a:rPr>
              <a:t>min</a:t>
            </a:r>
            <a:endParaRPr/>
          </a:p>
        </p:txBody>
      </p:sp>
      <p:sp>
        <p:nvSpPr>
          <p:cNvPr id="122" name="CustomShape 8"/>
          <p:cNvSpPr/>
          <p:nvPr/>
        </p:nvSpPr>
        <p:spPr>
          <a:xfrm>
            <a:off x="1043640" y="4700520"/>
            <a:ext cx="7692840" cy="911880"/>
          </a:xfrm>
          <a:prstGeom prst="rect">
            <a:avLst/>
          </a:prstGeom>
        </p:spPr>
        <p:txBody>
          <a:bodyPr bIns="45000" lIns="90000" rIns="90000" tIns="45000"/>
          <a:p>
            <a:pPr>
              <a:lnSpc>
                <a:spcPct val="100000"/>
              </a:lnSpc>
              <a:buFont typeface="Arial"/>
              <a:buChar char="•"/>
            </a:pPr>
            <a:r>
              <a:rPr lang="en-CA">
                <a:solidFill>
                  <a:srgbClr val="000000"/>
                </a:solidFill>
                <a:latin typeface="Calibri"/>
              </a:rPr>
              <a:t>Serial measures of blood glucose, insulin and incretin concentrations </a:t>
            </a:r>
            <a:r>
              <a:rPr lang="en-CA">
                <a:solidFill>
                  <a:srgbClr val="000000"/>
                </a:solidFill>
                <a:latin typeface="Wingdings"/>
              </a:rPr>
              <a:t></a:t>
            </a:r>
            <a:r>
              <a:rPr lang="en-CA">
                <a:solidFill>
                  <a:srgbClr val="000000"/>
                </a:solidFill>
                <a:latin typeface="Calibri"/>
              </a:rPr>
              <a:t> AUC to represent total glucose, insulin and incretin responses</a:t>
            </a:r>
            <a:endParaRPr/>
          </a:p>
        </p:txBody>
      </p:sp>
      <p:sp>
        <p:nvSpPr>
          <p:cNvPr id="123" name="CustomShape 9"/>
          <p:cNvSpPr/>
          <p:nvPr/>
        </p:nvSpPr>
        <p:spPr>
          <a:xfrm>
            <a:off x="155520" y="-144360"/>
            <a:ext cx="303840" cy="303840"/>
          </a:xfrm>
          <a:prstGeom prst="rect">
            <a:avLst/>
          </a:prstGeom>
        </p:spPr>
      </p:sp>
      <p:sp>
        <p:nvSpPr>
          <p:cNvPr id="124" name="CustomShape 10"/>
          <p:cNvSpPr/>
          <p:nvPr/>
        </p:nvSpPr>
        <p:spPr>
          <a:xfrm>
            <a:off x="307800" y="7920"/>
            <a:ext cx="303840" cy="303840"/>
          </a:xfrm>
          <a:prstGeom prst="rect">
            <a:avLst/>
          </a:prstGeom>
        </p:spPr>
      </p:sp>
      <p:pic>
        <p:nvPicPr>
          <p:cNvPr descr="" id="125" name="Picture 5"/>
          <p:cNvPicPr/>
          <p:nvPr/>
        </p:nvPicPr>
        <p:blipFill>
          <a:blip r:embed="rId1"/>
          <a:stretch>
            <a:fillRect/>
          </a:stretch>
        </p:blipFill>
        <p:spPr>
          <a:xfrm>
            <a:off x="207720" y="2240640"/>
            <a:ext cx="702000" cy="991440"/>
          </a:xfrm>
          <a:prstGeom prst="rect">
            <a:avLst/>
          </a:prstGeom>
        </p:spPr>
      </p:pic>
      <p:sp>
        <p:nvSpPr>
          <p:cNvPr id="126" name="CustomShape 11"/>
          <p:cNvSpPr/>
          <p:nvPr/>
        </p:nvSpPr>
        <p:spPr>
          <a:xfrm>
            <a:off x="63720" y="2071800"/>
            <a:ext cx="1438920" cy="272160"/>
          </a:xfrm>
          <a:prstGeom prst="rect">
            <a:avLst/>
          </a:prstGeom>
        </p:spPr>
        <p:txBody>
          <a:bodyPr bIns="45000" lIns="90000" rIns="90000" tIns="45000"/>
          <a:p>
            <a:pPr>
              <a:lnSpc>
                <a:spcPct val="100000"/>
              </a:lnSpc>
            </a:pPr>
            <a:r>
              <a:rPr lang="en-CA" sz="1200">
                <a:solidFill>
                  <a:srgbClr val="000000"/>
                </a:solidFill>
                <a:latin typeface="Calibri"/>
              </a:rPr>
              <a:t>Fasted</a:t>
            </a:r>
            <a:endParaRPr/>
          </a:p>
        </p:txBody>
      </p:sp>
    </p:spTree>
  </p:cSld>
  <p:timing>
    <p:tnLst>
      <p:par>
        <p:cTn dur="indefinite" id="125" nodeType="tmRoot" restart="never">
          <p:childTnLst>
            <p:seq>
              <p:cTn id="126" nodeType="mainSeq">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7" name="Picture 2"/>
          <p:cNvPicPr/>
          <p:nvPr/>
        </p:nvPicPr>
        <p:blipFill>
          <a:blip r:embed="rId1"/>
          <a:stretch>
            <a:fillRect/>
          </a:stretch>
        </p:blipFill>
        <p:spPr>
          <a:xfrm>
            <a:off x="107640" y="188640"/>
            <a:ext cx="9035280" cy="2595600"/>
          </a:xfrm>
          <a:prstGeom prst="rect">
            <a:avLst/>
          </a:prstGeom>
        </p:spPr>
      </p:pic>
      <p:sp>
        <p:nvSpPr>
          <p:cNvPr id="128" name="CustomShape 1"/>
          <p:cNvSpPr/>
          <p:nvPr/>
        </p:nvSpPr>
        <p:spPr>
          <a:xfrm>
            <a:off x="659520" y="2684880"/>
            <a:ext cx="7895880" cy="698760"/>
          </a:xfrm>
          <a:prstGeom prst="rect">
            <a:avLst/>
          </a:prstGeom>
        </p:spPr>
        <p:txBody>
          <a:bodyPr bIns="45000" lIns="90000" rIns="90000" tIns="45000"/>
          <a:p>
            <a:pPr>
              <a:lnSpc>
                <a:spcPct val="100000"/>
              </a:lnSpc>
            </a:pPr>
            <a:r>
              <a:rPr b="1" lang="en-CA" sz="2000" u="sng">
                <a:solidFill>
                  <a:srgbClr val="000000"/>
                </a:solidFill>
                <a:latin typeface="Calibri"/>
              </a:rPr>
              <a:t>Question 7:</a:t>
            </a:r>
            <a:r>
              <a:rPr b="1" lang="en-CA" sz="2000">
                <a:solidFill>
                  <a:srgbClr val="000000"/>
                </a:solidFill>
                <a:latin typeface="Calibri"/>
              </a:rPr>
              <a:t> Describe the results from Table 2. (3/50 marks)</a:t>
            </a:r>
            <a:endParaRPr/>
          </a:p>
        </p:txBody>
      </p:sp>
      <p:sp>
        <p:nvSpPr>
          <p:cNvPr id="129" name="CustomShape 2"/>
          <p:cNvSpPr/>
          <p:nvPr/>
        </p:nvSpPr>
        <p:spPr>
          <a:xfrm>
            <a:off x="755640" y="3069000"/>
            <a:ext cx="7895880" cy="3443040"/>
          </a:xfrm>
          <a:prstGeom prst="rect">
            <a:avLst/>
          </a:prstGeom>
        </p:spPr>
        <p:txBody>
          <a:bodyPr bIns="45000" lIns="90000" rIns="90000" tIns="45000"/>
          <a:p>
            <a:pPr>
              <a:lnSpc>
                <a:spcPct val="100000"/>
              </a:lnSpc>
            </a:pPr>
            <a:endParaRPr/>
          </a:p>
          <a:p>
            <a:pPr>
              <a:lnSpc>
                <a:spcPct val="100000"/>
              </a:lnSpc>
              <a:buFont typeface="Arial"/>
              <a:buChar char="•"/>
            </a:pPr>
            <a:r>
              <a:rPr lang="en-CA" sz="2000">
                <a:solidFill>
                  <a:srgbClr val="000000"/>
                </a:solidFill>
                <a:latin typeface="Calibri"/>
              </a:rPr>
              <a:t>AUCinsulin and AUCglucose values were all significantly different from each other in the following decreasing order according to treatment: WP, AA5, reference. </a:t>
            </a:r>
            <a:endParaRPr/>
          </a:p>
          <a:p>
            <a:pPr>
              <a:lnSpc>
                <a:spcPct val="100000"/>
              </a:lnSpc>
            </a:pPr>
            <a:endParaRPr/>
          </a:p>
          <a:p>
            <a:pPr>
              <a:lnSpc>
                <a:spcPct val="100000"/>
              </a:lnSpc>
              <a:buFont typeface="Arial"/>
              <a:buChar char="•"/>
            </a:pPr>
            <a:r>
              <a:rPr lang="en-CA" sz="2000">
                <a:solidFill>
                  <a:srgbClr val="000000"/>
                </a:solidFill>
                <a:latin typeface="Calibri"/>
              </a:rPr>
              <a:t>AUCGLP-1 was significantly greater after co-ingestion of WP compared to AA5 and reference drinks which didn’t significantly differ from each other. </a:t>
            </a:r>
            <a:endParaRPr/>
          </a:p>
          <a:p>
            <a:pPr>
              <a:lnSpc>
                <a:spcPct val="100000"/>
              </a:lnSpc>
            </a:pPr>
            <a:endParaRPr/>
          </a:p>
          <a:p>
            <a:pPr>
              <a:lnSpc>
                <a:spcPct val="100000"/>
              </a:lnSpc>
              <a:buFont typeface="Arial"/>
              <a:buChar char="•"/>
            </a:pPr>
            <a:r>
              <a:rPr lang="en-CA" sz="2000">
                <a:solidFill>
                  <a:srgbClr val="000000"/>
                </a:solidFill>
                <a:latin typeface="Calibri"/>
              </a:rPr>
              <a:t>There were no significant differences in AUCGIP according to treatment. </a:t>
            </a:r>
            <a:endParaRPr/>
          </a:p>
        </p:txBody>
      </p:sp>
    </p:spTree>
  </p:cSld>
  <p:timing>
    <p:tnLst>
      <p:par>
        <p:cTn dur="indefinite" id="127" nodeType="tmRoot" restart="never">
          <p:childTnLst>
            <p:seq>
              <p:cTn id="128" nodeType="mainSeq">
                <p:childTnLst>
                  <p:par>
                    <p:cTn fill="freeze" id="129">
                      <p:stCondLst>
                        <p:cond delay="indefinite"/>
                      </p:stCondLst>
                      <p:childTnLst>
                        <p:par>
                          <p:cTn fill="freeze" id="130">
                            <p:stCondLst>
                              <p:cond delay="0"/>
                            </p:stCondLst>
                            <p:childTnLst>
                              <p:par>
                                <p:cTn fill="hold" id="131" nodeType="clickEffect" presetClass="entr" presetID="1">
                                  <p:stCondLst>
                                    <p:cond delay="0"/>
                                  </p:stCondLst>
                                  <p:childTnLst>
                                    <p:set>
                                      <p:cBhvr>
                                        <p:cTn dur="1" fill="hold" id="132">
                                          <p:stCondLst>
                                            <p:cond delay="0"/>
                                          </p:stCondLst>
                                        </p:cTn>
                                        <p:tgtEl>
                                          <p:spTgt spid="129"/>
                                        </p:tgtEl>
                                        <p:attrNameLst>
                                          <p:attrName>style.visibility</p:attrName>
                                        </p:attrNameLst>
                                      </p:cBhvr>
                                      <p:to>
                                        <p:strVal val="visible"/>
                                      </p:to>
                                    </p:set>
                                  </p:childTnLst>
                                </p:cTn>
                              </p:par>
                            </p:childTnLst>
                          </p:cTn>
                        </p:par>
                      </p:childTnLst>
                    </p:cTn>
                  </p:par>
                  <p:par>
                    <p:cTn fill="freeze" id="133">
                      <p:stCondLst>
                        <p:cond delay="indefinite"/>
                      </p:stCondLst>
                      <p:childTnLst>
                        <p:par>
                          <p:cTn fill="freeze" id="134">
                            <p:stCondLst>
                              <p:cond delay="0"/>
                            </p:stCondLst>
                            <p:childTnLst>
                              <p:par>
                                <p:cTn fill="hold" id="135" nodeType="clickEffect" presetClass="entr" presetID="1">
                                  <p:stCondLst>
                                    <p:cond delay="0"/>
                                  </p:stCondLst>
                                  <p:childTnLst>
                                    <p:set>
                                      <p:cBhvr>
                                        <p:cTn dur="1" fill="hold" id="136">
                                          <p:stCondLst>
                                            <p:cond delay="0"/>
                                          </p:stCondLst>
                                        </p:cTn>
                                        <p:tgtEl>
                                          <p:spTgt spid="129">
                                            <p:txEl>
                                              <p:pRg end="162" st="1"/>
                                            </p:txEl>
                                          </p:spTgt>
                                        </p:tgtEl>
                                        <p:attrNameLst>
                                          <p:attrName>style.visibility</p:attrName>
                                        </p:attrNameLst>
                                      </p:cBhvr>
                                      <p:to>
                                        <p:strVal val="visible"/>
                                      </p:to>
                                    </p:set>
                                  </p:childTnLst>
                                </p:cTn>
                              </p:par>
                            </p:childTnLst>
                          </p:cTn>
                        </p:par>
                      </p:childTnLst>
                    </p:cTn>
                  </p:par>
                  <p:par>
                    <p:cTn fill="freeze" id="137">
                      <p:stCondLst>
                        <p:cond delay="indefinite"/>
                      </p:stCondLst>
                      <p:childTnLst>
                        <p:par>
                          <p:cTn fill="freeze" id="138">
                            <p:stCondLst>
                              <p:cond delay="0"/>
                            </p:stCondLst>
                            <p:childTnLst>
                              <p:par>
                                <p:cTn fill="hold" id="139" nodeType="clickEffect" presetClass="entr" presetID="1">
                                  <p:stCondLst>
                                    <p:cond delay="0"/>
                                  </p:stCondLst>
                                  <p:childTnLst>
                                    <p:set>
                                      <p:cBhvr>
                                        <p:cTn dur="1" fill="hold" id="140">
                                          <p:stCondLst>
                                            <p:cond delay="0"/>
                                          </p:stCondLst>
                                        </p:cTn>
                                        <p:tgtEl>
                                          <p:spTgt spid="129">
                                            <p:txEl>
                                              <p:pRg end="386" st="386"/>
                                            </p:txEl>
                                          </p:spTgt>
                                        </p:tgtEl>
                                        <p:attrNameLst>
                                          <p:attrName>style.visibility</p:attrName>
                                        </p:attrNameLst>
                                      </p:cBhvr>
                                      <p:to>
                                        <p:strVal val="visible"/>
                                      </p:to>
                                    </p:set>
                                  </p:childTnLst>
                                </p:cTn>
                              </p:par>
                            </p:childTnLst>
                          </p:cTn>
                        </p:par>
                      </p:childTnLst>
                    </p:cTn>
                  </p:par>
                  <p:par>
                    <p:cTn fill="freeze" id="141">
                      <p:stCondLst>
                        <p:cond delay="indefinite"/>
                      </p:stCondLst>
                      <p:childTnLst>
                        <p:par>
                          <p:cTn fill="freeze" id="142">
                            <p:stCondLst>
                              <p:cond delay="0"/>
                            </p:stCondLst>
                            <p:childTnLst>
                              <p:par>
                                <p:cTn fill="hold" id="143" nodeType="clickEffect" presetClass="entr" presetID="1">
                                  <p:stCondLst>
                                    <p:cond delay="0"/>
                                  </p:stCondLst>
                                  <p:childTnLst>
                                    <p:set>
                                      <p:cBhvr>
                                        <p:cTn dur="1" fill="hold" id="144">
                                          <p:stCondLst>
                                            <p:cond delay="0"/>
                                          </p:stCondLst>
                                        </p:cTn>
                                        <p:tgtEl>
                                          <p:spTgt spid="129">
                                            <p:txEl>
                                              <p:pRg end="386" st="38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366840" y="1296000"/>
            <a:ext cx="8610480" cy="5882400"/>
          </a:xfrm>
          <a:prstGeom prst="rect">
            <a:avLst/>
          </a:prstGeom>
        </p:spPr>
        <p:txBody>
          <a:bodyPr bIns="45000" lIns="90000" rIns="90000" tIns="45000"/>
          <a:p>
            <a:pPr>
              <a:lnSpc>
                <a:spcPct val="100000"/>
              </a:lnSpc>
            </a:pPr>
            <a:endParaRPr/>
          </a:p>
          <a:p>
            <a:pPr>
              <a:lnSpc>
                <a:spcPct val="100000"/>
              </a:lnSpc>
              <a:buFont typeface="Arial"/>
              <a:buChar char="•"/>
            </a:pPr>
            <a:r>
              <a:rPr lang="en-CA">
                <a:solidFill>
                  <a:srgbClr val="000000"/>
                </a:solidFill>
                <a:latin typeface="Calibri"/>
              </a:rPr>
              <a:t>Intact whey protein (WP) results in higher GLP-1 secretion (total concentration expressed as the AUC) compared to the reference/glucose, but free amino acids (AA5) do not. This difference may result from the inability of AA5 to stimulate GLP-1 secretion or inhibit deactivation</a:t>
            </a:r>
            <a:endParaRPr/>
          </a:p>
          <a:p>
            <a:pPr>
              <a:lnSpc>
                <a:spcPct val="100000"/>
              </a:lnSpc>
              <a:buFont typeface="Arial"/>
              <a:buChar char="•"/>
            </a:pPr>
            <a:r>
              <a:rPr lang="en-CA">
                <a:solidFill>
                  <a:srgbClr val="000000"/>
                </a:solidFill>
                <a:latin typeface="Calibri"/>
              </a:rPr>
              <a:t>Based on the results of Study 1, however, we would expect that this difference is explained by the impact that protein has on incretin deactivation by DPP-4. </a:t>
            </a:r>
            <a:endParaRPr/>
          </a:p>
          <a:p>
            <a:pPr>
              <a:lnSpc>
                <a:spcPct val="100000"/>
              </a:lnSpc>
              <a:buFont typeface="Arial"/>
              <a:buChar char="•"/>
            </a:pPr>
            <a:r>
              <a:rPr lang="en-CA">
                <a:solidFill>
                  <a:srgbClr val="000000"/>
                </a:solidFill>
                <a:latin typeface="Calibri"/>
              </a:rPr>
              <a:t>DPP-4 is inhibited by short protein fragments produced by partial digestion of WP which are not produced after ingestion of free amino acids.</a:t>
            </a:r>
            <a:endParaRPr/>
          </a:p>
          <a:p>
            <a:pPr>
              <a:lnSpc>
                <a:spcPct val="100000"/>
              </a:lnSpc>
              <a:buFont typeface="Arial"/>
              <a:buChar char="•"/>
            </a:pPr>
            <a:r>
              <a:rPr lang="en-CA">
                <a:solidFill>
                  <a:srgbClr val="000000"/>
                </a:solidFill>
                <a:latin typeface="Calibri"/>
              </a:rPr>
              <a:t>Therefore, DPP-4 is not inhibited after AA5 ingestion and DPP-4 can continue to deactivate GLP-1 . In contrast, ingestion of intact whey protein results in DPP-4 inhibition and a reduction in the deactivation of GLP-1.</a:t>
            </a:r>
            <a:endParaRPr/>
          </a:p>
        </p:txBody>
      </p:sp>
      <p:sp>
        <p:nvSpPr>
          <p:cNvPr id="131" name="CustomShape 2"/>
          <p:cNvSpPr/>
          <p:nvPr/>
        </p:nvSpPr>
        <p:spPr>
          <a:xfrm>
            <a:off x="366840" y="252720"/>
            <a:ext cx="8640360" cy="1923120"/>
          </a:xfrm>
          <a:prstGeom prst="rect">
            <a:avLst/>
          </a:prstGeom>
        </p:spPr>
      </p:sp>
    </p:spTree>
  </p:cSld>
  <p:timing>
    <p:tnLst>
      <p:par>
        <p:cTn dur="indefinite" id="145" nodeType="tmRoot" restart="never">
          <p:childTnLst>
            <p:seq>
              <p:cTn id="146" nodeType="mainSeq">
                <p:childTnLst>
                  <p:par>
                    <p:cTn fill="freeze" id="147">
                      <p:stCondLst>
                        <p:cond delay="indefinite"/>
                      </p:stCondLst>
                      <p:childTnLst>
                        <p:par>
                          <p:cTn fill="freeze" id="148">
                            <p:stCondLst>
                              <p:cond delay="0"/>
                            </p:stCondLst>
                            <p:childTnLst>
                              <p:par>
                                <p:cTn fill="hold" id="149" nodeType="clickEffect" presetClass="entr" presetID="1">
                                  <p:stCondLst>
                                    <p:cond delay="0"/>
                                  </p:stCondLst>
                                  <p:childTnLst>
                                    <p:set>
                                      <p:cBhvr>
                                        <p:cTn dur="1" fill="hold" id="150">
                                          <p:stCondLst>
                                            <p:cond delay="0"/>
                                          </p:stCondLst>
                                        </p:cTn>
                                        <p:tgtEl>
                                          <p:spTgt spid="130"/>
                                        </p:tgtEl>
                                        <p:attrNameLst>
                                          <p:attrName>style.visibility</p:attrName>
                                        </p:attrNameLst>
                                      </p:cBhvr>
                                      <p:to>
                                        <p:strVal val="visible"/>
                                      </p:to>
                                    </p:set>
                                  </p:childTnLst>
                                </p:cTn>
                              </p:par>
                            </p:childTnLst>
                          </p:cTn>
                        </p:par>
                      </p:childTnLst>
                    </p:cTn>
                  </p:par>
                  <p:par>
                    <p:cTn fill="freeze" id="151">
                      <p:stCondLst>
                        <p:cond delay="indefinite"/>
                      </p:stCondLst>
                      <p:childTnLst>
                        <p:par>
                          <p:cTn fill="freeze" id="152">
                            <p:stCondLst>
                              <p:cond delay="0"/>
                            </p:stCondLst>
                            <p:childTnLst>
                              <p:par>
                                <p:cTn fill="hold" id="153" nodeType="clickEffect" presetClass="entr" presetID="1">
                                  <p:stCondLst>
                                    <p:cond delay="0"/>
                                  </p:stCondLst>
                                  <p:childTnLst>
                                    <p:set>
                                      <p:cBhvr>
                                        <p:cTn dur="1" fill="hold" id="154">
                                          <p:stCondLst>
                                            <p:cond delay="0"/>
                                          </p:stCondLst>
                                        </p:cTn>
                                        <p:tgtEl>
                                          <p:spTgt spid="130">
                                            <p:txEl>
                                              <p:pRg end="279" st="1"/>
                                            </p:txEl>
                                          </p:spTgt>
                                        </p:tgtEl>
                                        <p:attrNameLst>
                                          <p:attrName>style.visibility</p:attrName>
                                        </p:attrNameLst>
                                      </p:cBhvr>
                                      <p:to>
                                        <p:strVal val="visible"/>
                                      </p:to>
                                    </p:set>
                                  </p:childTnLst>
                                </p:cTn>
                              </p:par>
                            </p:childTnLst>
                          </p:cTn>
                        </p:par>
                      </p:childTnLst>
                    </p:cTn>
                  </p:par>
                  <p:par>
                    <p:cTn fill="freeze" id="155">
                      <p:stCondLst>
                        <p:cond delay="indefinite"/>
                      </p:stCondLst>
                      <p:childTnLst>
                        <p:par>
                          <p:cTn fill="freeze" id="156">
                            <p:stCondLst>
                              <p:cond delay="0"/>
                            </p:stCondLst>
                            <p:childTnLst>
                              <p:par>
                                <p:cTn fill="hold" id="157" nodeType="clickEffect" presetClass="entr" presetID="1">
                                  <p:stCondLst>
                                    <p:cond delay="0"/>
                                  </p:stCondLst>
                                  <p:childTnLst>
                                    <p:set>
                                      <p:cBhvr>
                                        <p:cTn dur="1" fill="hold" id="158">
                                          <p:stCondLst>
                                            <p:cond delay="0"/>
                                          </p:stCondLst>
                                        </p:cTn>
                                        <p:tgtEl>
                                          <p:spTgt spid="130">
                                            <p:txEl>
                                              <p:pRg end="799" st="799"/>
                                            </p:txEl>
                                          </p:spTgt>
                                        </p:tgtEl>
                                        <p:attrNameLst>
                                          <p:attrName>style.visibility</p:attrName>
                                        </p:attrNameLst>
                                      </p:cBhvr>
                                      <p:to>
                                        <p:strVal val="visible"/>
                                      </p:to>
                                    </p:set>
                                  </p:childTnLst>
                                </p:cTn>
                              </p:par>
                            </p:childTnLst>
                          </p:cTn>
                        </p:par>
                      </p:childTnLst>
                    </p:cTn>
                  </p:par>
                  <p:par>
                    <p:cTn fill="freeze" id="159">
                      <p:stCondLst>
                        <p:cond delay="indefinite"/>
                      </p:stCondLst>
                      <p:childTnLst>
                        <p:par>
                          <p:cTn fill="freeze" id="160">
                            <p:stCondLst>
                              <p:cond delay="0"/>
                            </p:stCondLst>
                            <p:childTnLst>
                              <p:par>
                                <p:cTn fill="hold" id="161" nodeType="clickEffect" presetClass="entr" presetID="1">
                                  <p:stCondLst>
                                    <p:cond delay="0"/>
                                  </p:stCondLst>
                                  <p:childTnLst>
                                    <p:set>
                                      <p:cBhvr>
                                        <p:cTn dur="1" fill="hold" id="162">
                                          <p:stCondLst>
                                            <p:cond delay="0"/>
                                          </p:stCondLst>
                                        </p:cTn>
                                        <p:tgtEl>
                                          <p:spTgt spid="130">
                                            <p:txEl>
                                              <p:pRg end="799" st="79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366120" y="253080"/>
            <a:ext cx="8640000" cy="2528280"/>
          </a:xfrm>
          <a:prstGeom prst="rect">
            <a:avLst/>
          </a:prstGeom>
        </p:spPr>
        <p:txBody>
          <a:bodyPr bIns="45000" lIns="90000" rIns="90000" tIns="45000"/>
          <a:p>
            <a:pPr>
              <a:lnSpc>
                <a:spcPct val="100000"/>
              </a:lnSpc>
            </a:pPr>
            <a:r>
              <a:rPr b="1" lang="en-CA" u="sng">
                <a:solidFill>
                  <a:srgbClr val="000000"/>
                </a:solidFill>
                <a:latin typeface="Calibri"/>
              </a:rPr>
              <a:t>Question 9:</a:t>
            </a:r>
            <a:r>
              <a:rPr b="1" lang="en-CA">
                <a:solidFill>
                  <a:srgbClr val="000000"/>
                </a:solidFill>
                <a:latin typeface="Calibri"/>
              </a:rPr>
              <a:t> </a:t>
            </a:r>
            <a:r>
              <a:rPr lang="en-CA">
                <a:solidFill>
                  <a:srgbClr val="000000"/>
                </a:solidFill>
                <a:latin typeface="Calibri"/>
              </a:rPr>
              <a:t> </a:t>
            </a:r>
            <a:r>
              <a:rPr b="1" lang="en-CA">
                <a:solidFill>
                  <a:srgbClr val="000000"/>
                </a:solidFill>
                <a:latin typeface="Calibri"/>
              </a:rPr>
              <a:t>Based on the information presented to this point, what is the best explanation for why the effects of whey protein and its constituent amino acids on postprandial glycemia are different? Make sure to defend your answer using the data from this question and information that you know from the previous question. (6/50 marks) </a:t>
            </a:r>
            <a:endParaRPr/>
          </a:p>
          <a:p>
            <a:pPr>
              <a:lnSpc>
                <a:spcPct val="100000"/>
              </a:lnSpc>
            </a:pPr>
            <a:endParaRPr/>
          </a:p>
        </p:txBody>
      </p:sp>
      <p:sp>
        <p:nvSpPr>
          <p:cNvPr id="133" name="CustomShape 2"/>
          <p:cNvSpPr/>
          <p:nvPr/>
        </p:nvSpPr>
        <p:spPr>
          <a:xfrm>
            <a:off x="317160" y="1694160"/>
            <a:ext cx="8610480" cy="5577480"/>
          </a:xfrm>
          <a:prstGeom prst="rect">
            <a:avLst/>
          </a:prstGeom>
        </p:spPr>
        <p:txBody>
          <a:bodyPr bIns="45000" lIns="90000" rIns="90000" tIns="45000"/>
          <a:p>
            <a:pPr>
              <a:lnSpc>
                <a:spcPct val="100000"/>
              </a:lnSpc>
            </a:pPr>
            <a:endParaRPr/>
          </a:p>
          <a:p>
            <a:pPr>
              <a:lnSpc>
                <a:spcPct val="100000"/>
              </a:lnSpc>
              <a:buFont typeface="Arial"/>
              <a:buChar char="•"/>
            </a:pPr>
            <a:r>
              <a:rPr lang="en-CA" sz="2000">
                <a:solidFill>
                  <a:srgbClr val="000000"/>
                </a:solidFill>
                <a:latin typeface="Calibri"/>
              </a:rPr>
              <a:t>Study 2 indicates that AA5 co-ingestion lowers postprandial glycemia compared to reference, but not as much as intact WP. </a:t>
            </a:r>
            <a:endParaRPr/>
          </a:p>
          <a:p>
            <a:pPr>
              <a:lnSpc>
                <a:spcPct val="100000"/>
              </a:lnSpc>
              <a:buFont typeface="Arial"/>
              <a:buChar char="•"/>
            </a:pPr>
            <a:r>
              <a:rPr lang="en-CA" sz="2000">
                <a:solidFill>
                  <a:srgbClr val="000000"/>
                </a:solidFill>
                <a:latin typeface="Calibri"/>
              </a:rPr>
              <a:t>Study 1 indicates that WP stimulates incretin secretion and inhibits incretin degradation resulting in augmented insulin secretion and slower gastric emptying compared to glucose alone. </a:t>
            </a:r>
            <a:endParaRPr/>
          </a:p>
          <a:p>
            <a:pPr>
              <a:lnSpc>
                <a:spcPct val="100000"/>
              </a:lnSpc>
              <a:buFont typeface="Arial"/>
              <a:buChar char="•"/>
            </a:pPr>
            <a:r>
              <a:rPr lang="en-CA" sz="2000">
                <a:solidFill>
                  <a:srgbClr val="000000"/>
                </a:solidFill>
                <a:latin typeface="Calibri"/>
              </a:rPr>
              <a:t>Protein digestion into di- and tripeptides is responsible for inhibited incretin degradation as these protein fragments inhibit the activity of DPP-4. </a:t>
            </a:r>
            <a:endParaRPr/>
          </a:p>
          <a:p>
            <a:pPr>
              <a:lnSpc>
                <a:spcPct val="100000"/>
              </a:lnSpc>
              <a:buFont typeface="Arial"/>
              <a:buChar char="•"/>
            </a:pPr>
            <a:r>
              <a:rPr lang="en-CA" sz="2000">
                <a:solidFill>
                  <a:srgbClr val="000000"/>
                </a:solidFill>
                <a:latin typeface="Calibri"/>
              </a:rPr>
              <a:t>Higher bioactive incretin concentrations will lead to increased insulin secretion and serum concentrations. </a:t>
            </a:r>
            <a:endParaRPr/>
          </a:p>
          <a:p>
            <a:pPr>
              <a:lnSpc>
                <a:spcPct val="100000"/>
              </a:lnSpc>
              <a:buFont typeface="Arial"/>
              <a:buChar char="•"/>
            </a:pPr>
            <a:r>
              <a:rPr lang="en-CA" sz="2000">
                <a:solidFill>
                  <a:srgbClr val="000000"/>
                </a:solidFill>
                <a:latin typeface="Calibri"/>
              </a:rPr>
              <a:t>It is also likely that AA5 amino acids produced during protein digestion inhibit hepatic insulin extraction which would also contribute to a higher serum insulin and glucose disposal (background). </a:t>
            </a:r>
            <a:endParaRPr/>
          </a:p>
        </p:txBody>
      </p:sp>
    </p:spTree>
  </p:cSld>
  <p:timing>
    <p:tnLst>
      <p:par>
        <p:cTn dur="indefinite" id="163" nodeType="tmRoot" restart="never">
          <p:childTnLst>
            <p:seq>
              <p:cTn id="164" nodeType="mainSeq">
                <p:childTnLst>
                  <p:par>
                    <p:cTn fill="freeze" id="165">
                      <p:stCondLst>
                        <p:cond delay="indefinite"/>
                      </p:stCondLst>
                      <p:childTnLst>
                        <p:par>
                          <p:cTn fill="freeze" id="166">
                            <p:stCondLst>
                              <p:cond delay="0"/>
                            </p:stCondLst>
                            <p:childTnLst>
                              <p:par>
                                <p:cTn fill="hold" id="167" nodeType="clickEffect" presetClass="entr" presetID="1">
                                  <p:stCondLst>
                                    <p:cond delay="0"/>
                                  </p:stCondLst>
                                  <p:childTnLst>
                                    <p:set>
                                      <p:cBhvr>
                                        <p:cTn dur="1" fill="hold" id="168">
                                          <p:stCondLst>
                                            <p:cond delay="0"/>
                                          </p:stCondLst>
                                        </p:cTn>
                                        <p:tgtEl>
                                          <p:spTgt spid="133"/>
                                        </p:tgtEl>
                                        <p:attrNameLst>
                                          <p:attrName>style.visibility</p:attrName>
                                        </p:attrNameLst>
                                      </p:cBhvr>
                                      <p:to>
                                        <p:strVal val="visible"/>
                                      </p:to>
                                    </p:set>
                                  </p:childTnLst>
                                </p:cTn>
                              </p:par>
                            </p:childTnLst>
                          </p:cTn>
                        </p:par>
                      </p:childTnLst>
                    </p:cTn>
                  </p:par>
                  <p:par>
                    <p:cTn fill="freeze" id="169">
                      <p:stCondLst>
                        <p:cond delay="indefinite"/>
                      </p:stCondLst>
                      <p:childTnLst>
                        <p:par>
                          <p:cTn fill="freeze" id="170">
                            <p:stCondLst>
                              <p:cond delay="0"/>
                            </p:stCondLst>
                            <p:childTnLst>
                              <p:par>
                                <p:cTn fill="hold" id="171" nodeType="clickEffect" presetClass="entr" presetID="1">
                                  <p:stCondLst>
                                    <p:cond delay="0"/>
                                  </p:stCondLst>
                                  <p:childTnLst>
                                    <p:set>
                                      <p:cBhvr>
                                        <p:cTn dur="1" fill="hold" id="172">
                                          <p:stCondLst>
                                            <p:cond delay="0"/>
                                          </p:stCondLst>
                                        </p:cTn>
                                        <p:tgtEl>
                                          <p:spTgt spid="133">
                                            <p:txEl>
                                              <p:pRg end="124" st="1"/>
                                            </p:txEl>
                                          </p:spTgt>
                                        </p:tgtEl>
                                        <p:attrNameLst>
                                          <p:attrName>style.visibility</p:attrName>
                                        </p:attrNameLst>
                                      </p:cBhvr>
                                      <p:to>
                                        <p:strVal val="visible"/>
                                      </p:to>
                                    </p:set>
                                  </p:childTnLst>
                                </p:cTn>
                              </p:par>
                            </p:childTnLst>
                          </p:cTn>
                        </p:par>
                      </p:childTnLst>
                    </p:cTn>
                  </p:par>
                  <p:par>
                    <p:cTn fill="freeze" id="173">
                      <p:stCondLst>
                        <p:cond delay="indefinite"/>
                      </p:stCondLst>
                      <p:childTnLst>
                        <p:par>
                          <p:cTn fill="freeze" id="174">
                            <p:stCondLst>
                              <p:cond delay="0"/>
                            </p:stCondLst>
                            <p:childTnLst>
                              <p:par>
                                <p:cTn fill="hold" id="175" nodeType="clickEffect" presetClass="entr" presetID="1">
                                  <p:stCondLst>
                                    <p:cond delay="0"/>
                                  </p:stCondLst>
                                  <p:childTnLst>
                                    <p:set>
                                      <p:cBhvr>
                                        <p:cTn dur="1" fill="hold" id="176">
                                          <p:stCondLst>
                                            <p:cond delay="0"/>
                                          </p:stCondLst>
                                        </p:cTn>
                                        <p:tgtEl>
                                          <p:spTgt spid="133">
                                            <p:txEl>
                                              <p:pRg end="770" st="770"/>
                                            </p:txEl>
                                          </p:spTgt>
                                        </p:tgtEl>
                                        <p:attrNameLst>
                                          <p:attrName>style.visibility</p:attrName>
                                        </p:attrNameLst>
                                      </p:cBhvr>
                                      <p:to>
                                        <p:strVal val="visible"/>
                                      </p:to>
                                    </p:set>
                                  </p:childTnLst>
                                </p:cTn>
                              </p:par>
                            </p:childTnLst>
                          </p:cTn>
                        </p:par>
                      </p:childTnLst>
                    </p:cTn>
                  </p:par>
                  <p:par>
                    <p:cTn fill="freeze" id="177">
                      <p:stCondLst>
                        <p:cond delay="indefinite"/>
                      </p:stCondLst>
                      <p:childTnLst>
                        <p:par>
                          <p:cTn fill="freeze" id="178">
                            <p:stCondLst>
                              <p:cond delay="0"/>
                            </p:stCondLst>
                            <p:childTnLst>
                              <p:par>
                                <p:cTn fill="hold" id="179" nodeType="clickEffect" presetClass="entr" presetID="1">
                                  <p:stCondLst>
                                    <p:cond delay="0"/>
                                  </p:stCondLst>
                                  <p:childTnLst>
                                    <p:set>
                                      <p:cBhvr>
                                        <p:cTn dur="1" fill="hold" id="180">
                                          <p:stCondLst>
                                            <p:cond delay="0"/>
                                          </p:stCondLst>
                                        </p:cTn>
                                        <p:tgtEl>
                                          <p:spTgt spid="133">
                                            <p:txEl>
                                              <p:pRg end="770" st="770"/>
                                            </p:txEl>
                                          </p:spTgt>
                                        </p:tgtEl>
                                        <p:attrNameLst>
                                          <p:attrName>style.visibility</p:attrName>
                                        </p:attrNameLst>
                                      </p:cBhvr>
                                      <p:to>
                                        <p:strVal val="visible"/>
                                      </p:to>
                                    </p:set>
                                  </p:childTnLst>
                                </p:cTn>
                              </p:par>
                            </p:childTnLst>
                          </p:cTn>
                        </p:par>
                      </p:childTnLst>
                    </p:cTn>
                  </p:par>
                  <p:par>
                    <p:cTn fill="freeze" id="181">
                      <p:stCondLst>
                        <p:cond delay="indefinite"/>
                      </p:stCondLst>
                      <p:childTnLst>
                        <p:par>
                          <p:cTn fill="freeze" id="182">
                            <p:stCondLst>
                              <p:cond delay="0"/>
                            </p:stCondLst>
                            <p:childTnLst>
                              <p:par>
                                <p:cTn fill="hold" id="183" nodeType="clickEffect" presetClass="entr" presetID="1">
                                  <p:stCondLst>
                                    <p:cond delay="0"/>
                                  </p:stCondLst>
                                  <p:childTnLst>
                                    <p:set>
                                      <p:cBhvr>
                                        <p:cTn dur="1" fill="hold" id="184">
                                          <p:stCondLst>
                                            <p:cond delay="0"/>
                                          </p:stCondLst>
                                        </p:cTn>
                                        <p:tgtEl>
                                          <p:spTgt spid="133">
                                            <p:txEl>
                                              <p:pRg end="770" st="770"/>
                                            </p:txEl>
                                          </p:spTgt>
                                        </p:tgtEl>
                                        <p:attrNameLst>
                                          <p:attrName>style.visibility</p:attrName>
                                        </p:attrNameLst>
                                      </p:cBhvr>
                                      <p:to>
                                        <p:strVal val="visible"/>
                                      </p:to>
                                    </p:set>
                                  </p:childTnLst>
                                </p:cTn>
                              </p:par>
                            </p:childTnLst>
                          </p:cTn>
                        </p:par>
                      </p:childTnLst>
                    </p:cTn>
                  </p:par>
                  <p:par>
                    <p:cTn fill="freeze" id="185">
                      <p:stCondLst>
                        <p:cond delay="indefinite"/>
                      </p:stCondLst>
                      <p:childTnLst>
                        <p:par>
                          <p:cTn fill="freeze" id="186">
                            <p:stCondLst>
                              <p:cond delay="0"/>
                            </p:stCondLst>
                            <p:childTnLst>
                              <p:par>
                                <p:cTn fill="hold" id="187" nodeType="clickEffect" presetClass="entr" presetID="1">
                                  <p:stCondLst>
                                    <p:cond delay="0"/>
                                  </p:stCondLst>
                                  <p:childTnLst>
                                    <p:set>
                                      <p:cBhvr>
                                        <p:cTn dur="1" fill="hold" id="188">
                                          <p:stCondLst>
                                            <p:cond delay="0"/>
                                          </p:stCondLst>
                                        </p:cTn>
                                        <p:tgtEl>
                                          <p:spTgt spid="133">
                                            <p:txEl>
                                              <p:pRg end="770" st="77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366120" y="253080"/>
            <a:ext cx="8640000" cy="2528280"/>
          </a:xfrm>
          <a:prstGeom prst="rect">
            <a:avLst/>
          </a:prstGeom>
        </p:spPr>
        <p:txBody>
          <a:bodyPr bIns="45000" lIns="90000" rIns="90000" tIns="45000"/>
          <a:p>
            <a:pPr>
              <a:lnSpc>
                <a:spcPct val="100000"/>
              </a:lnSpc>
            </a:pPr>
            <a:r>
              <a:rPr b="1" lang="en-CA" sz="2000" u="sng">
                <a:solidFill>
                  <a:srgbClr val="000000"/>
                </a:solidFill>
                <a:latin typeface="Calibri"/>
              </a:rPr>
              <a:t>Question 9:</a:t>
            </a:r>
            <a:r>
              <a:rPr b="1" lang="en-CA" sz="2000">
                <a:solidFill>
                  <a:srgbClr val="000000"/>
                </a:solidFill>
                <a:latin typeface="Calibri"/>
              </a:rPr>
              <a:t> </a:t>
            </a:r>
            <a:r>
              <a:rPr lang="en-CA" sz="2000">
                <a:solidFill>
                  <a:srgbClr val="000000"/>
                </a:solidFill>
                <a:latin typeface="Calibri"/>
              </a:rPr>
              <a:t> </a:t>
            </a:r>
            <a:r>
              <a:rPr b="1" lang="en-CA" sz="2000">
                <a:solidFill>
                  <a:srgbClr val="000000"/>
                </a:solidFill>
                <a:latin typeface="Calibri"/>
              </a:rPr>
              <a:t>Based on the information presented to this point, what is the best explanation for why the effects of whey protein and its constituent amino acids on postprandial glycemia are different? Make sure to defend your answer using the data from this question and information that you know from the previous question. (6/50 marks)</a:t>
            </a:r>
            <a:endParaRPr/>
          </a:p>
          <a:p>
            <a:pPr>
              <a:lnSpc>
                <a:spcPct val="100000"/>
              </a:lnSpc>
            </a:pPr>
            <a:endParaRPr/>
          </a:p>
        </p:txBody>
      </p:sp>
      <p:sp>
        <p:nvSpPr>
          <p:cNvPr id="135" name="CustomShape 2"/>
          <p:cNvSpPr/>
          <p:nvPr/>
        </p:nvSpPr>
        <p:spPr>
          <a:xfrm>
            <a:off x="395280" y="2016000"/>
            <a:ext cx="8610480" cy="4042440"/>
          </a:xfrm>
          <a:prstGeom prst="rect">
            <a:avLst/>
          </a:prstGeom>
        </p:spPr>
        <p:txBody>
          <a:bodyPr bIns="45000" lIns="90000" rIns="90000" tIns="45000"/>
          <a:p>
            <a:pPr>
              <a:lnSpc>
                <a:spcPct val="100000"/>
              </a:lnSpc>
            </a:pPr>
            <a:endParaRPr/>
          </a:p>
          <a:p>
            <a:pPr>
              <a:lnSpc>
                <a:spcPct val="100000"/>
              </a:lnSpc>
            </a:pPr>
            <a:endParaRPr/>
          </a:p>
          <a:p>
            <a:pPr>
              <a:lnSpc>
                <a:spcPct val="100000"/>
              </a:lnSpc>
              <a:buFont typeface="Arial"/>
              <a:buChar char="•"/>
            </a:pPr>
            <a:r>
              <a:rPr lang="en-CA" sz="2000">
                <a:solidFill>
                  <a:srgbClr val="000000"/>
                </a:solidFill>
                <a:latin typeface="Calibri"/>
              </a:rPr>
              <a:t>Administration of these amino acids by themselves likely only results in reduced hepatic insulin extraction, but does not augment insulin secretion. This finding is supported by the insignificant effect of AA5 on incretin responses compared to glucose in Study 2 and the fact that serum insulin concentrations are lower compared to co-ingestion of WP, but higher than the reference drink. </a:t>
            </a:r>
            <a:endParaRPr/>
          </a:p>
          <a:p>
            <a:pPr>
              <a:lnSpc>
                <a:spcPct val="100000"/>
              </a:lnSpc>
              <a:buFont typeface="Arial"/>
              <a:buChar char="•"/>
            </a:pPr>
            <a:r>
              <a:rPr lang="en-CA" sz="2000">
                <a:solidFill>
                  <a:srgbClr val="000000"/>
                </a:solidFill>
                <a:latin typeface="Calibri"/>
              </a:rPr>
              <a:t>Therefore, WP exerts a greater reduction in PPG than AA5 because it was able to promote insulin secretion and suppress hepatic insulin extraction resulting in greater glucose disposal. The amino acids only suppress hepatic insulin extraction. </a:t>
            </a:r>
            <a:endParaRPr/>
          </a:p>
          <a:p>
            <a:pPr>
              <a:lnSpc>
                <a:spcPct val="100000"/>
              </a:lnSpc>
            </a:pPr>
            <a:endParaRPr/>
          </a:p>
        </p:txBody>
      </p:sp>
    </p:spTree>
  </p:cSld>
  <p:timing>
    <p:tnLst>
      <p:par>
        <p:cTn dur="indefinite" id="189" nodeType="tmRoot" restart="never">
          <p:childTnLst>
            <p:seq>
              <p:cTn id="190" nodeType="mainSeq">
                <p:childTnLst>
                  <p:par>
                    <p:cTn fill="freeze" id="191">
                      <p:stCondLst>
                        <p:cond delay="indefinite"/>
                      </p:stCondLst>
                      <p:childTnLst>
                        <p:par>
                          <p:cTn fill="freeze" id="192">
                            <p:stCondLst>
                              <p:cond delay="0"/>
                            </p:stCondLst>
                            <p:childTnLst>
                              <p:par>
                                <p:cTn fill="hold" id="193" nodeType="clickEffect" presetClass="entr" presetID="1">
                                  <p:stCondLst>
                                    <p:cond delay="0"/>
                                  </p:stCondLst>
                                  <p:childTnLst>
                                    <p:set>
                                      <p:cBhvr>
                                        <p:cTn dur="1" fill="hold" id="194">
                                          <p:stCondLst>
                                            <p:cond delay="0"/>
                                          </p:stCondLst>
                                        </p:cTn>
                                        <p:tgtEl>
                                          <p:spTgt spid="135"/>
                                        </p:tgtEl>
                                        <p:attrNameLst>
                                          <p:attrName>style.visibility</p:attrName>
                                        </p:attrNameLst>
                                      </p:cBhvr>
                                      <p:to>
                                        <p:strVal val="visible"/>
                                      </p:to>
                                    </p:set>
                                  </p:childTnLst>
                                </p:cTn>
                              </p:par>
                            </p:childTnLst>
                          </p:cTn>
                        </p:par>
                      </p:childTnLst>
                    </p:cTn>
                  </p:par>
                  <p:par>
                    <p:cTn fill="freeze" id="195">
                      <p:stCondLst>
                        <p:cond delay="indefinite"/>
                      </p:stCondLst>
                      <p:childTnLst>
                        <p:par>
                          <p:cTn fill="freeze" id="196">
                            <p:stCondLst>
                              <p:cond delay="0"/>
                            </p:stCondLst>
                            <p:childTnLst>
                              <p:par>
                                <p:cTn fill="hold" id="197" nodeType="clickEffect" presetClass="entr" presetID="1">
                                  <p:stCondLst>
                                    <p:cond delay="0"/>
                                  </p:stCondLst>
                                  <p:childTnLst>
                                    <p:set>
                                      <p:cBhvr>
                                        <p:cTn dur="1" fill="hold" id="198">
                                          <p:stCondLst>
                                            <p:cond delay="0"/>
                                          </p:stCondLst>
                                        </p:cTn>
                                        <p:tgtEl>
                                          <p:spTgt spid="135">
                                            <p:txEl>
                                              <p:pRg end="392" st="2"/>
                                            </p:txEl>
                                          </p:spTgt>
                                        </p:tgtEl>
                                        <p:attrNameLst>
                                          <p:attrName>style.visibility</p:attrName>
                                        </p:attrNameLst>
                                      </p:cBhvr>
                                      <p:to>
                                        <p:strVal val="visible"/>
                                      </p:to>
                                    </p:set>
                                  </p:childTnLst>
                                </p:cTn>
                              </p:par>
                            </p:childTnLst>
                          </p:cTn>
                        </p:par>
                      </p:childTnLst>
                    </p:cTn>
                  </p:par>
                  <p:par>
                    <p:cTn fill="freeze" id="199">
                      <p:stCondLst>
                        <p:cond delay="indefinite"/>
                      </p:stCondLst>
                      <p:childTnLst>
                        <p:par>
                          <p:cTn fill="freeze" id="200">
                            <p:stCondLst>
                              <p:cond delay="0"/>
                            </p:stCondLst>
                            <p:childTnLst>
                              <p:par>
                                <p:cTn fill="hold" id="201" nodeType="clickEffect" presetClass="entr" presetID="1">
                                  <p:stCondLst>
                                    <p:cond delay="0"/>
                                  </p:stCondLst>
                                  <p:childTnLst>
                                    <p:set>
                                      <p:cBhvr>
                                        <p:cTn dur="1" fill="hold" id="202">
                                          <p:stCondLst>
                                            <p:cond delay="0"/>
                                          </p:stCondLst>
                                        </p:cTn>
                                        <p:tgtEl>
                                          <p:spTgt spid="135">
                                            <p:txEl>
                                              <p:pRg end="637" st="63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251640" y="343080"/>
            <a:ext cx="8712000" cy="4524840"/>
          </a:xfrm>
          <a:prstGeom prst="rect">
            <a:avLst/>
          </a:prstGeom>
        </p:spPr>
        <p:txBody>
          <a:bodyPr bIns="45000" lIns="90000" rIns="90000" tIns="45000"/>
          <a:p>
            <a:pPr>
              <a:lnSpc>
                <a:spcPct val="100000"/>
              </a:lnSpc>
            </a:pPr>
            <a:r>
              <a:rPr lang="en-CA">
                <a:solidFill>
                  <a:srgbClr val="000000"/>
                </a:solidFill>
                <a:latin typeface="Calibri"/>
              </a:rPr>
              <a:t> </a:t>
            </a:r>
            <a:r>
              <a:rPr b="1" lang="en-CA" u="sng">
                <a:solidFill>
                  <a:srgbClr val="000000"/>
                </a:solidFill>
                <a:latin typeface="Calibri"/>
              </a:rPr>
              <a:t>STUDY 3 </a:t>
            </a:r>
            <a:endParaRPr/>
          </a:p>
          <a:p>
            <a:pPr>
              <a:lnSpc>
                <a:spcPct val="100000"/>
              </a:lnSpc>
            </a:pPr>
            <a:endParaRPr/>
          </a:p>
          <a:p>
            <a:pPr>
              <a:lnSpc>
                <a:spcPct val="100000"/>
              </a:lnSpc>
            </a:pPr>
            <a:r>
              <a:rPr lang="en-CA" sz="2000">
                <a:solidFill>
                  <a:srgbClr val="000000"/>
                </a:solidFill>
                <a:latin typeface="Calibri"/>
              </a:rPr>
              <a:t>The influence of different amounts of fat and protein on PPG is unknown. In this study, healthy volunteers consumed glucose drinks with 0-30 gram doses of oleic acid or whey protein on nine separate occasions after fasting overnight (See Table 3). Blood was sampled from fasting to 120 minutes postprandial, and analyzed to produce AUC values for glucose, insulin, and total GLP-1. An index was calculated based on blood analysis representing the degree of hepatic insulin extraction (HIE) for which higher HIE-values indicated higher postprandial removal of insulin from the blood by the liver compared to lower values.</a:t>
            </a:r>
            <a:endParaRPr/>
          </a:p>
        </p:txBody>
      </p:sp>
      <p:pic>
        <p:nvPicPr>
          <p:cNvPr descr="" id="137" name="Picture 2"/>
          <p:cNvPicPr/>
          <p:nvPr/>
        </p:nvPicPr>
        <p:blipFill>
          <a:blip r:embed="rId1"/>
          <a:stretch>
            <a:fillRect/>
          </a:stretch>
        </p:blipFill>
        <p:spPr>
          <a:xfrm>
            <a:off x="1331640" y="3717000"/>
            <a:ext cx="6563880" cy="2735280"/>
          </a:xfrm>
          <a:prstGeom prst="rect">
            <a:avLst/>
          </a:prstGeom>
        </p:spPr>
      </p:pic>
    </p:spTree>
  </p:cSld>
  <p:timing>
    <p:tnLst>
      <p:par>
        <p:cTn dur="indefinite" id="203" nodeType="tmRoot" restart="never">
          <p:childTnLst>
            <p:seq>
              <p:cTn id="204" nodeType="mainSeq">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457200" y="274680"/>
            <a:ext cx="8228520" cy="1141920"/>
          </a:xfrm>
          <a:prstGeom prst="rect">
            <a:avLst/>
          </a:prstGeom>
        </p:spPr>
        <p:txBody>
          <a:bodyPr anchor="ctr" bIns="45000" lIns="90000" rIns="90000" tIns="45000"/>
          <a:p>
            <a:pPr algn="ctr">
              <a:lnSpc>
                <a:spcPct val="100000"/>
              </a:lnSpc>
            </a:pPr>
            <a:r>
              <a:rPr lang="en-CA" sz="4400">
                <a:solidFill>
                  <a:srgbClr val="000000"/>
                </a:solidFill>
                <a:latin typeface="Calibri"/>
              </a:rPr>
              <a:t>Study 3 Design</a:t>
            </a:r>
            <a:endParaRPr/>
          </a:p>
        </p:txBody>
      </p:sp>
      <p:sp>
        <p:nvSpPr>
          <p:cNvPr id="139" name="Line 2"/>
          <p:cNvSpPr/>
          <p:nvPr/>
        </p:nvSpPr>
        <p:spPr>
          <a:xfrm>
            <a:off x="1043280" y="2778840"/>
            <a:ext cx="7380360" cy="0"/>
          </a:xfrm>
          <a:prstGeom prst="line">
            <a:avLst/>
          </a:prstGeom>
          <a:ln w="9360">
            <a:solidFill>
              <a:srgbClr val="000000"/>
            </a:solidFill>
            <a:round/>
          </a:ln>
        </p:spPr>
      </p:sp>
      <p:sp>
        <p:nvSpPr>
          <p:cNvPr id="140" name="Line 3"/>
          <p:cNvSpPr/>
          <p:nvPr/>
        </p:nvSpPr>
        <p:spPr>
          <a:xfrm>
            <a:off x="1043280" y="2562840"/>
            <a:ext cx="0" cy="432360"/>
          </a:xfrm>
          <a:prstGeom prst="line">
            <a:avLst/>
          </a:prstGeom>
          <a:ln w="9360">
            <a:solidFill>
              <a:srgbClr val="000000"/>
            </a:solidFill>
            <a:round/>
          </a:ln>
        </p:spPr>
      </p:sp>
      <p:sp>
        <p:nvSpPr>
          <p:cNvPr id="141" name="CustomShape 4"/>
          <p:cNvSpPr/>
          <p:nvPr/>
        </p:nvSpPr>
        <p:spPr>
          <a:xfrm>
            <a:off x="113760" y="3134520"/>
            <a:ext cx="2945160" cy="3655080"/>
          </a:xfrm>
          <a:prstGeom prst="rect">
            <a:avLst/>
          </a:prstGeom>
        </p:spPr>
        <p:txBody>
          <a:bodyPr bIns="45000" lIns="90000" rIns="90000" tIns="45000"/>
          <a:p>
            <a:pPr>
              <a:lnSpc>
                <a:spcPct val="100000"/>
              </a:lnSpc>
              <a:buFont typeface="Arial"/>
              <a:buChar char="•"/>
            </a:pPr>
            <a:r>
              <a:rPr lang="en-CA">
                <a:solidFill>
                  <a:srgbClr val="000000"/>
                </a:solidFill>
                <a:latin typeface="Calibri"/>
              </a:rPr>
              <a:t>50 g Glucose (control)</a:t>
            </a:r>
            <a:endParaRPr/>
          </a:p>
          <a:p>
            <a:pPr>
              <a:lnSpc>
                <a:spcPct val="100000"/>
              </a:lnSpc>
              <a:buFont typeface="Arial"/>
              <a:buChar char="•"/>
            </a:pPr>
            <a:r>
              <a:rPr lang="en-CA">
                <a:solidFill>
                  <a:srgbClr val="000000"/>
                </a:solidFill>
                <a:latin typeface="Calibri"/>
              </a:rPr>
              <a:t>50 g Glucose + 5g protein</a:t>
            </a:r>
            <a:endParaRPr/>
          </a:p>
          <a:p>
            <a:pPr>
              <a:lnSpc>
                <a:spcPct val="100000"/>
              </a:lnSpc>
              <a:buFont typeface="Arial"/>
              <a:buChar char="•"/>
            </a:pPr>
            <a:r>
              <a:rPr lang="en-CA">
                <a:solidFill>
                  <a:srgbClr val="000000"/>
                </a:solidFill>
                <a:latin typeface="Calibri"/>
              </a:rPr>
              <a:t>50 g Glucose + 30g protein</a:t>
            </a:r>
            <a:endParaRPr/>
          </a:p>
          <a:p>
            <a:pPr>
              <a:lnSpc>
                <a:spcPct val="100000"/>
              </a:lnSpc>
              <a:buFont typeface="Arial"/>
              <a:buChar char="•"/>
            </a:pPr>
            <a:r>
              <a:rPr lang="en-CA">
                <a:solidFill>
                  <a:srgbClr val="000000"/>
                </a:solidFill>
                <a:latin typeface="Calibri"/>
              </a:rPr>
              <a:t>50 g Glucose + 5g fat</a:t>
            </a:r>
            <a:endParaRPr/>
          </a:p>
          <a:p>
            <a:pPr>
              <a:lnSpc>
                <a:spcPct val="100000"/>
              </a:lnSpc>
              <a:buFont typeface="Arial"/>
              <a:buChar char="•"/>
            </a:pPr>
            <a:r>
              <a:rPr lang="en-CA">
                <a:solidFill>
                  <a:srgbClr val="000000"/>
                </a:solidFill>
                <a:latin typeface="Calibri"/>
              </a:rPr>
              <a:t>50 g Glucose + 30g fat</a:t>
            </a:r>
            <a:endParaRPr/>
          </a:p>
          <a:p>
            <a:pPr>
              <a:lnSpc>
                <a:spcPct val="100000"/>
              </a:lnSpc>
            </a:pPr>
            <a:endParaRPr/>
          </a:p>
          <a:p>
            <a:pPr>
              <a:lnSpc>
                <a:spcPct val="100000"/>
              </a:lnSpc>
            </a:pPr>
            <a:endParaRPr/>
          </a:p>
          <a:p>
            <a:pPr>
              <a:lnSpc>
                <a:spcPct val="100000"/>
              </a:lnSpc>
            </a:pPr>
            <a:endParaRPr/>
          </a:p>
        </p:txBody>
      </p:sp>
      <p:sp>
        <p:nvSpPr>
          <p:cNvPr id="142" name="CustomShape 5"/>
          <p:cNvSpPr/>
          <p:nvPr/>
        </p:nvSpPr>
        <p:spPr>
          <a:xfrm>
            <a:off x="910800" y="1917360"/>
            <a:ext cx="1438920" cy="638280"/>
          </a:xfrm>
          <a:prstGeom prst="rect">
            <a:avLst/>
          </a:prstGeom>
        </p:spPr>
        <p:txBody>
          <a:bodyPr bIns="45000" lIns="90000" rIns="90000" tIns="45000"/>
          <a:p>
            <a:pPr>
              <a:lnSpc>
                <a:spcPct val="100000"/>
              </a:lnSpc>
            </a:pPr>
            <a:r>
              <a:rPr lang="en-CA">
                <a:solidFill>
                  <a:srgbClr val="000000"/>
                </a:solidFill>
                <a:latin typeface="Calibri"/>
              </a:rPr>
              <a:t>0 </a:t>
            </a:r>
            <a:endParaRPr/>
          </a:p>
          <a:p>
            <a:pPr>
              <a:lnSpc>
                <a:spcPct val="100000"/>
              </a:lnSpc>
            </a:pPr>
            <a:r>
              <a:rPr lang="en-CA">
                <a:solidFill>
                  <a:srgbClr val="000000"/>
                </a:solidFill>
                <a:latin typeface="Calibri"/>
              </a:rPr>
              <a:t>min</a:t>
            </a:r>
            <a:endParaRPr/>
          </a:p>
        </p:txBody>
      </p:sp>
      <p:sp>
        <p:nvSpPr>
          <p:cNvPr id="143" name="Line 6"/>
          <p:cNvSpPr/>
          <p:nvPr/>
        </p:nvSpPr>
        <p:spPr>
          <a:xfrm>
            <a:off x="8423640" y="2562840"/>
            <a:ext cx="0" cy="432360"/>
          </a:xfrm>
          <a:prstGeom prst="line">
            <a:avLst/>
          </a:prstGeom>
          <a:ln w="9360">
            <a:solidFill>
              <a:srgbClr val="000000"/>
            </a:solidFill>
            <a:round/>
          </a:ln>
        </p:spPr>
      </p:sp>
      <p:sp>
        <p:nvSpPr>
          <p:cNvPr id="144" name="CustomShape 7"/>
          <p:cNvSpPr/>
          <p:nvPr/>
        </p:nvSpPr>
        <p:spPr>
          <a:xfrm>
            <a:off x="8100360" y="1917360"/>
            <a:ext cx="1438920" cy="638280"/>
          </a:xfrm>
          <a:prstGeom prst="rect">
            <a:avLst/>
          </a:prstGeom>
        </p:spPr>
        <p:txBody>
          <a:bodyPr bIns="45000" lIns="90000" rIns="90000" tIns="45000"/>
          <a:p>
            <a:pPr>
              <a:lnSpc>
                <a:spcPct val="100000"/>
              </a:lnSpc>
            </a:pPr>
            <a:r>
              <a:rPr lang="en-CA">
                <a:solidFill>
                  <a:srgbClr val="000000"/>
                </a:solidFill>
                <a:latin typeface="Calibri"/>
              </a:rPr>
              <a:t>120 </a:t>
            </a:r>
            <a:endParaRPr/>
          </a:p>
          <a:p>
            <a:pPr>
              <a:lnSpc>
                <a:spcPct val="100000"/>
              </a:lnSpc>
            </a:pPr>
            <a:r>
              <a:rPr lang="en-CA">
                <a:solidFill>
                  <a:srgbClr val="000000"/>
                </a:solidFill>
                <a:latin typeface="Calibri"/>
              </a:rPr>
              <a:t>min</a:t>
            </a:r>
            <a:endParaRPr/>
          </a:p>
        </p:txBody>
      </p:sp>
      <p:sp>
        <p:nvSpPr>
          <p:cNvPr id="145" name="CustomShape 8"/>
          <p:cNvSpPr/>
          <p:nvPr/>
        </p:nvSpPr>
        <p:spPr>
          <a:xfrm>
            <a:off x="1043640" y="5442840"/>
            <a:ext cx="7692840" cy="1186200"/>
          </a:xfrm>
          <a:prstGeom prst="rect">
            <a:avLst/>
          </a:prstGeom>
        </p:spPr>
        <p:txBody>
          <a:bodyPr bIns="45000" lIns="90000" rIns="90000" tIns="45000"/>
          <a:p>
            <a:pPr>
              <a:lnSpc>
                <a:spcPct val="100000"/>
              </a:lnSpc>
              <a:buFont typeface="Arial"/>
              <a:buChar char="•"/>
            </a:pPr>
            <a:r>
              <a:rPr lang="en-CA">
                <a:solidFill>
                  <a:srgbClr val="000000"/>
                </a:solidFill>
                <a:latin typeface="Calibri"/>
              </a:rPr>
              <a:t>Serial measures of blood glucose, insulin and GLP-1 concentrations </a:t>
            </a:r>
            <a:r>
              <a:rPr lang="en-CA">
                <a:solidFill>
                  <a:srgbClr val="000000"/>
                </a:solidFill>
                <a:latin typeface="Wingdings"/>
              </a:rPr>
              <a:t></a:t>
            </a:r>
            <a:r>
              <a:rPr lang="en-CA">
                <a:solidFill>
                  <a:srgbClr val="000000"/>
                </a:solidFill>
                <a:latin typeface="Calibri"/>
              </a:rPr>
              <a:t> AUC to represent total glucose, insulin and GLP-1 responses</a:t>
            </a:r>
            <a:endParaRPr/>
          </a:p>
          <a:p>
            <a:pPr>
              <a:lnSpc>
                <a:spcPct val="100000"/>
              </a:lnSpc>
              <a:buFont typeface="Arial"/>
              <a:buChar char="•"/>
            </a:pPr>
            <a:r>
              <a:rPr lang="en-CA">
                <a:solidFill>
                  <a:srgbClr val="000000"/>
                </a:solidFill>
                <a:latin typeface="Calibri"/>
              </a:rPr>
              <a:t>Hepatix Insulin Extraction (HIE)</a:t>
            </a:r>
            <a:endParaRPr/>
          </a:p>
        </p:txBody>
      </p:sp>
      <p:sp>
        <p:nvSpPr>
          <p:cNvPr id="146" name="CustomShape 9"/>
          <p:cNvSpPr/>
          <p:nvPr/>
        </p:nvSpPr>
        <p:spPr>
          <a:xfrm>
            <a:off x="155520" y="-144360"/>
            <a:ext cx="303840" cy="303840"/>
          </a:xfrm>
          <a:prstGeom prst="rect">
            <a:avLst/>
          </a:prstGeom>
        </p:spPr>
      </p:sp>
      <p:sp>
        <p:nvSpPr>
          <p:cNvPr id="147" name="CustomShape 10"/>
          <p:cNvSpPr/>
          <p:nvPr/>
        </p:nvSpPr>
        <p:spPr>
          <a:xfrm>
            <a:off x="307800" y="7920"/>
            <a:ext cx="303840" cy="303840"/>
          </a:xfrm>
          <a:prstGeom prst="rect">
            <a:avLst/>
          </a:prstGeom>
        </p:spPr>
      </p:sp>
      <p:pic>
        <p:nvPicPr>
          <p:cNvPr descr="" id="148" name="Picture 5"/>
          <p:cNvPicPr/>
          <p:nvPr/>
        </p:nvPicPr>
        <p:blipFill>
          <a:blip r:embed="rId1"/>
          <a:stretch>
            <a:fillRect/>
          </a:stretch>
        </p:blipFill>
        <p:spPr>
          <a:xfrm>
            <a:off x="207720" y="2240640"/>
            <a:ext cx="702000" cy="991440"/>
          </a:xfrm>
          <a:prstGeom prst="rect">
            <a:avLst/>
          </a:prstGeom>
        </p:spPr>
      </p:pic>
      <p:sp>
        <p:nvSpPr>
          <p:cNvPr id="149" name="CustomShape 11"/>
          <p:cNvSpPr/>
          <p:nvPr/>
        </p:nvSpPr>
        <p:spPr>
          <a:xfrm>
            <a:off x="63720" y="2071800"/>
            <a:ext cx="1438920" cy="272160"/>
          </a:xfrm>
          <a:prstGeom prst="rect">
            <a:avLst/>
          </a:prstGeom>
        </p:spPr>
        <p:txBody>
          <a:bodyPr bIns="45000" lIns="90000" rIns="90000" tIns="45000"/>
          <a:p>
            <a:pPr>
              <a:lnSpc>
                <a:spcPct val="100000"/>
              </a:lnSpc>
            </a:pPr>
            <a:r>
              <a:rPr lang="en-CA" sz="1200">
                <a:solidFill>
                  <a:srgbClr val="000000"/>
                </a:solidFill>
                <a:latin typeface="Calibri"/>
              </a:rPr>
              <a:t>Fasted</a:t>
            </a:r>
            <a:endParaRPr/>
          </a:p>
        </p:txBody>
      </p:sp>
    </p:spTree>
  </p:cSld>
  <p:timing>
    <p:tnLst>
      <p:par>
        <p:cTn dur="indefinite" id="205" nodeType="tmRoot" restart="never">
          <p:childTnLst>
            <p:seq>
              <p:cTn id="206"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457200" y="-27360"/>
            <a:ext cx="8228520" cy="1141920"/>
          </a:xfrm>
          <a:prstGeom prst="rect">
            <a:avLst/>
          </a:prstGeom>
        </p:spPr>
        <p:txBody>
          <a:bodyPr anchor="ctr" bIns="45000" lIns="90000" rIns="90000" tIns="45000"/>
          <a:p>
            <a:pPr algn="ctr">
              <a:lnSpc>
                <a:spcPct val="100000"/>
              </a:lnSpc>
            </a:pPr>
            <a:r>
              <a:rPr lang="en-CA" sz="4000">
                <a:solidFill>
                  <a:srgbClr val="000000"/>
                </a:solidFill>
                <a:latin typeface="Calibri"/>
              </a:rPr>
              <a:t>Practice Assignment</a:t>
            </a:r>
            <a:endParaRPr/>
          </a:p>
        </p:txBody>
      </p:sp>
      <p:sp>
        <p:nvSpPr>
          <p:cNvPr id="76" name="CustomShape 2"/>
          <p:cNvSpPr/>
          <p:nvPr/>
        </p:nvSpPr>
        <p:spPr>
          <a:xfrm>
            <a:off x="457200" y="1063440"/>
            <a:ext cx="8228520" cy="4524840"/>
          </a:xfrm>
          <a:prstGeom prst="rect">
            <a:avLst/>
          </a:prstGeom>
        </p:spPr>
        <p:txBody>
          <a:bodyPr bIns="45000" lIns="90000" rIns="90000" tIns="45000"/>
          <a:p>
            <a:pPr>
              <a:lnSpc>
                <a:spcPct val="100000"/>
              </a:lnSpc>
            </a:pPr>
            <a:r>
              <a:rPr b="1" lang="en-CA" u="sng">
                <a:solidFill>
                  <a:srgbClr val="000000"/>
                </a:solidFill>
                <a:latin typeface="Calibri"/>
              </a:rPr>
              <a:t>OVERALL BACKGROUND </a:t>
            </a:r>
            <a:endParaRPr/>
          </a:p>
          <a:p>
            <a:pPr>
              <a:lnSpc>
                <a:spcPct val="100000"/>
              </a:lnSpc>
            </a:pPr>
            <a:endParaRPr/>
          </a:p>
          <a:p>
            <a:pPr>
              <a:lnSpc>
                <a:spcPct val="100000"/>
              </a:lnSpc>
            </a:pPr>
            <a:r>
              <a:rPr lang="en-CA">
                <a:solidFill>
                  <a:srgbClr val="000000"/>
                </a:solidFill>
                <a:latin typeface="Calibri"/>
              </a:rPr>
              <a:t>The prevalence of type-2 diabetes (T2DM) is increasing steadily throughout the world, and has reached epidemic proportions with prevalence estimated to double within the next 25 years. This epidemic has serious implications for global health because T2DM is associated with a number of secondary complications, and is strongly associated with cardiovascular disease which is a major source of diabetic mortality. The magnitude of increase in blood glucose following a carbohydrate-containing meal, or postprandial glycemia (PPG), is associated with the incidence of T2DM, diabetic complications, and comorbid cardiovascular disease. Therefore, strategies to control PPG in both diabetic and non-diabetic individuals are a growing area of nutritional research. One strategy relies on modulating the action of “incretins” which are hormones secreted from the small intestine following a meal. Incretin hormones influence many processes including postprandial insulin secretion and the rate of gastric emptying. Two important incretins are glucagon-like peptide-1 (GLP-1) and glucose-dependent insulinotropic peptide (GIP). </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0" name="Picture 2"/>
          <p:cNvPicPr/>
          <p:nvPr/>
        </p:nvPicPr>
        <p:blipFill>
          <a:blip r:embed="rId1"/>
          <a:stretch>
            <a:fillRect/>
          </a:stretch>
        </p:blipFill>
        <p:spPr>
          <a:xfrm>
            <a:off x="-16560" y="1095480"/>
            <a:ext cx="5083560" cy="4479480"/>
          </a:xfrm>
          <a:prstGeom prst="rect">
            <a:avLst/>
          </a:prstGeom>
        </p:spPr>
      </p:pic>
      <p:sp>
        <p:nvSpPr>
          <p:cNvPr id="151" name="CustomShape 1"/>
          <p:cNvSpPr/>
          <p:nvPr/>
        </p:nvSpPr>
        <p:spPr>
          <a:xfrm>
            <a:off x="5184000" y="2160"/>
            <a:ext cx="3824280" cy="1734840"/>
          </a:xfrm>
          <a:prstGeom prst="rect">
            <a:avLst/>
          </a:prstGeom>
        </p:spPr>
        <p:txBody>
          <a:bodyPr bIns="45000" lIns="90000" rIns="90000" tIns="45000"/>
          <a:p>
            <a:pPr>
              <a:lnSpc>
                <a:spcPct val="100000"/>
              </a:lnSpc>
            </a:pPr>
            <a:r>
              <a:rPr b="1" lang="en-CA" u="sng">
                <a:solidFill>
                  <a:srgbClr val="000000"/>
                </a:solidFill>
                <a:latin typeface="Calibri"/>
              </a:rPr>
              <a:t>Question 10:</a:t>
            </a:r>
            <a:r>
              <a:rPr b="1" lang="en-CA">
                <a:solidFill>
                  <a:srgbClr val="000000"/>
                </a:solidFill>
                <a:latin typeface="Calibri"/>
              </a:rPr>
              <a:t>  Describe the statistically significant findings displayed in Figure 3. (3/50 marks) </a:t>
            </a:r>
            <a:endParaRPr/>
          </a:p>
        </p:txBody>
      </p:sp>
      <p:sp>
        <p:nvSpPr>
          <p:cNvPr id="152" name="CustomShape 2"/>
          <p:cNvSpPr/>
          <p:nvPr/>
        </p:nvSpPr>
        <p:spPr>
          <a:xfrm>
            <a:off x="5033520" y="936000"/>
            <a:ext cx="4093200" cy="6398280"/>
          </a:xfrm>
          <a:prstGeom prst="rect">
            <a:avLst/>
          </a:prstGeom>
        </p:spPr>
        <p:txBody>
          <a:bodyPr bIns="45000" lIns="90000" rIns="90000" tIns="45000"/>
          <a:p>
            <a:pPr>
              <a:lnSpc>
                <a:spcPct val="100000"/>
              </a:lnSpc>
            </a:pPr>
            <a:endParaRPr/>
          </a:p>
          <a:p>
            <a:pPr>
              <a:lnSpc>
                <a:spcPct val="100000"/>
              </a:lnSpc>
              <a:buFont typeface="Arial"/>
              <a:buChar char="•"/>
            </a:pPr>
            <a:r>
              <a:rPr lang="en-CA" sz="1600">
                <a:solidFill>
                  <a:srgbClr val="000000"/>
                </a:solidFill>
                <a:latin typeface="Calibri"/>
              </a:rPr>
              <a:t>Glucose AUC is significantly less after co-ingestion of 30 grams of protein compared to 5 and 0 grams. </a:t>
            </a:r>
            <a:endParaRPr/>
          </a:p>
          <a:p>
            <a:pPr>
              <a:lnSpc>
                <a:spcPct val="100000"/>
              </a:lnSpc>
              <a:buFont typeface="Arial"/>
              <a:buChar char="•"/>
            </a:pPr>
            <a:r>
              <a:rPr lang="en-CA" sz="1600">
                <a:solidFill>
                  <a:srgbClr val="000000"/>
                </a:solidFill>
                <a:latin typeface="Calibri"/>
              </a:rPr>
              <a:t>Insulin AUC values are all significantly different from each other at all levels of protein co-ingestion in the following ascending order: 0 g, 5 g, 30 g. </a:t>
            </a:r>
            <a:endParaRPr/>
          </a:p>
          <a:p>
            <a:pPr>
              <a:lnSpc>
                <a:spcPct val="100000"/>
              </a:lnSpc>
              <a:buFont typeface="Arial"/>
              <a:buChar char="•"/>
            </a:pPr>
            <a:r>
              <a:rPr lang="en-CA" sz="1600">
                <a:solidFill>
                  <a:srgbClr val="000000"/>
                </a:solidFill>
                <a:latin typeface="Calibri"/>
              </a:rPr>
              <a:t>HIE after co-ingestion of 30 and 5 grams of protein was significantly greater than after consumption of glucose alone.</a:t>
            </a:r>
            <a:endParaRPr/>
          </a:p>
          <a:p>
            <a:pPr>
              <a:lnSpc>
                <a:spcPct val="100000"/>
              </a:lnSpc>
              <a:buFont typeface="Arial"/>
              <a:buChar char="•"/>
            </a:pPr>
            <a:r>
              <a:rPr lang="en-CA" sz="1600">
                <a:solidFill>
                  <a:srgbClr val="000000"/>
                </a:solidFill>
                <a:latin typeface="Calibri"/>
              </a:rPr>
              <a:t>GLP-1 AUC was significantly greater after co-ingestion of 30 grams of protein compared to 5 and 0 grams.</a:t>
            </a:r>
            <a:endParaRPr/>
          </a:p>
          <a:p>
            <a:pPr>
              <a:lnSpc>
                <a:spcPct val="100000"/>
              </a:lnSpc>
              <a:buFont typeface="Arial"/>
              <a:buChar char="•"/>
            </a:pPr>
            <a:r>
              <a:rPr lang="en-CA" sz="1600">
                <a:solidFill>
                  <a:srgbClr val="000000"/>
                </a:solidFill>
                <a:latin typeface="Calibri"/>
              </a:rPr>
              <a:t>GLP-1 AUC was significantly greater after co-ingestion of 30 grams of fat compared to 5 grams. </a:t>
            </a:r>
            <a:endParaRPr/>
          </a:p>
        </p:txBody>
      </p:sp>
    </p:spTree>
  </p:cSld>
  <p:timing>
    <p:tnLst>
      <p:par>
        <p:cTn dur="indefinite" id="207" nodeType="tmRoot" restart="never">
          <p:childTnLst>
            <p:seq>
              <p:cTn id="208" nodeType="mainSeq">
                <p:childTnLst>
                  <p:par>
                    <p:cTn fill="freeze" id="209">
                      <p:stCondLst>
                        <p:cond delay="indefinite"/>
                      </p:stCondLst>
                      <p:childTnLst>
                        <p:par>
                          <p:cTn fill="freeze" id="210">
                            <p:stCondLst>
                              <p:cond delay="0"/>
                            </p:stCondLst>
                            <p:childTnLst>
                              <p:par>
                                <p:cTn fill="hold" id="211" nodeType="clickEffect" presetClass="entr" presetID="1">
                                  <p:stCondLst>
                                    <p:cond delay="0"/>
                                  </p:stCondLst>
                                  <p:childTnLst>
                                    <p:set>
                                      <p:cBhvr>
                                        <p:cTn dur="1" fill="hold" id="212">
                                          <p:stCondLst>
                                            <p:cond delay="0"/>
                                          </p:stCondLst>
                                        </p:cTn>
                                        <p:tgtEl>
                                          <p:spTgt spid="152"/>
                                        </p:tgtEl>
                                        <p:attrNameLst>
                                          <p:attrName>style.visibility</p:attrName>
                                        </p:attrNameLst>
                                      </p:cBhvr>
                                      <p:to>
                                        <p:strVal val="visible"/>
                                      </p:to>
                                    </p:set>
                                  </p:childTnLst>
                                </p:cTn>
                              </p:par>
                            </p:childTnLst>
                          </p:cTn>
                        </p:par>
                      </p:childTnLst>
                    </p:cTn>
                  </p:par>
                  <p:par>
                    <p:cTn fill="freeze" id="213">
                      <p:stCondLst>
                        <p:cond delay="indefinite"/>
                      </p:stCondLst>
                      <p:childTnLst>
                        <p:par>
                          <p:cTn fill="freeze" id="214">
                            <p:stCondLst>
                              <p:cond delay="0"/>
                            </p:stCondLst>
                            <p:childTnLst>
                              <p:par>
                                <p:cTn fill="hold" id="215" nodeType="clickEffect" presetClass="entr" presetID="1">
                                  <p:stCondLst>
                                    <p:cond delay="0"/>
                                  </p:stCondLst>
                                  <p:childTnLst>
                                    <p:set>
                                      <p:cBhvr>
                                        <p:cTn dur="1" fill="hold" id="216">
                                          <p:stCondLst>
                                            <p:cond delay="0"/>
                                          </p:stCondLst>
                                        </p:cTn>
                                        <p:tgtEl>
                                          <p:spTgt spid="152">
                                            <p:txEl>
                                              <p:pRg end="105" st="1"/>
                                            </p:txEl>
                                          </p:spTgt>
                                        </p:tgtEl>
                                        <p:attrNameLst>
                                          <p:attrName>style.visibility</p:attrName>
                                        </p:attrNameLst>
                                      </p:cBhvr>
                                      <p:to>
                                        <p:strVal val="visible"/>
                                      </p:to>
                                    </p:set>
                                  </p:childTnLst>
                                </p:cTn>
                              </p:par>
                            </p:childTnLst>
                          </p:cTn>
                        </p:par>
                      </p:childTnLst>
                    </p:cTn>
                  </p:par>
                  <p:par>
                    <p:cTn fill="freeze" id="217">
                      <p:stCondLst>
                        <p:cond delay="indefinite"/>
                      </p:stCondLst>
                      <p:childTnLst>
                        <p:par>
                          <p:cTn fill="freeze" id="218">
                            <p:stCondLst>
                              <p:cond delay="0"/>
                            </p:stCondLst>
                            <p:childTnLst>
                              <p:par>
                                <p:cTn fill="hold" id="219" nodeType="clickEffect" presetClass="entr" presetID="1">
                                  <p:stCondLst>
                                    <p:cond delay="0"/>
                                  </p:stCondLst>
                                  <p:childTnLst>
                                    <p:set>
                                      <p:cBhvr>
                                        <p:cTn dur="1" fill="hold" id="220">
                                          <p:stCondLst>
                                            <p:cond delay="0"/>
                                          </p:stCondLst>
                                        </p:cTn>
                                        <p:tgtEl>
                                          <p:spTgt spid="152">
                                            <p:txEl>
                                              <p:pRg end="261" st="105"/>
                                            </p:txEl>
                                          </p:spTgt>
                                        </p:tgtEl>
                                        <p:attrNameLst>
                                          <p:attrName>style.visibility</p:attrName>
                                        </p:attrNameLst>
                                      </p:cBhvr>
                                      <p:to>
                                        <p:strVal val="visible"/>
                                      </p:to>
                                    </p:set>
                                  </p:childTnLst>
                                </p:cTn>
                              </p:par>
                            </p:childTnLst>
                          </p:cTn>
                        </p:par>
                      </p:childTnLst>
                    </p:cTn>
                  </p:par>
                  <p:par>
                    <p:cTn fill="freeze" id="221">
                      <p:stCondLst>
                        <p:cond delay="indefinite"/>
                      </p:stCondLst>
                      <p:childTnLst>
                        <p:par>
                          <p:cTn fill="freeze" id="222">
                            <p:stCondLst>
                              <p:cond delay="0"/>
                            </p:stCondLst>
                            <p:childTnLst>
                              <p:par>
                                <p:cTn fill="hold" id="223" nodeType="clickEffect" presetClass="entr" presetID="1">
                                  <p:stCondLst>
                                    <p:cond delay="0"/>
                                  </p:stCondLst>
                                  <p:childTnLst>
                                    <p:set>
                                      <p:cBhvr>
                                        <p:cTn dur="1" fill="hold" id="224">
                                          <p:stCondLst>
                                            <p:cond delay="0"/>
                                          </p:stCondLst>
                                        </p:cTn>
                                        <p:tgtEl>
                                          <p:spTgt spid="152">
                                            <p:txEl>
                                              <p:pRg end="380" st="261"/>
                                            </p:txEl>
                                          </p:spTgt>
                                        </p:tgtEl>
                                        <p:attrNameLst>
                                          <p:attrName>style.visibility</p:attrName>
                                        </p:attrNameLst>
                                      </p:cBhvr>
                                      <p:to>
                                        <p:strVal val="visible"/>
                                      </p:to>
                                    </p:set>
                                  </p:childTnLst>
                                </p:cTn>
                              </p:par>
                            </p:childTnLst>
                          </p:cTn>
                        </p:par>
                      </p:childTnLst>
                    </p:cTn>
                  </p:par>
                  <p:par>
                    <p:cTn fill="freeze" id="225">
                      <p:stCondLst>
                        <p:cond delay="indefinite"/>
                      </p:stCondLst>
                      <p:childTnLst>
                        <p:par>
                          <p:cTn fill="freeze" id="226">
                            <p:stCondLst>
                              <p:cond delay="0"/>
                            </p:stCondLst>
                            <p:childTnLst>
                              <p:par>
                                <p:cTn fill="hold" id="227" nodeType="clickEffect" presetClass="entr" presetID="1">
                                  <p:stCondLst>
                                    <p:cond delay="0"/>
                                  </p:stCondLst>
                                  <p:childTnLst>
                                    <p:set>
                                      <p:cBhvr>
                                        <p:cTn dur="1" fill="hold" id="228">
                                          <p:stCondLst>
                                            <p:cond delay="0"/>
                                          </p:stCondLst>
                                        </p:cTn>
                                        <p:tgtEl>
                                          <p:spTgt spid="152">
                                            <p:txEl>
                                              <p:pRg end="485" st="380"/>
                                            </p:txEl>
                                          </p:spTgt>
                                        </p:tgtEl>
                                        <p:attrNameLst>
                                          <p:attrName>style.visibility</p:attrName>
                                        </p:attrNameLst>
                                      </p:cBhvr>
                                      <p:to>
                                        <p:strVal val="visible"/>
                                      </p:to>
                                    </p:set>
                                  </p:childTnLst>
                                </p:cTn>
                              </p:par>
                            </p:childTnLst>
                          </p:cTn>
                        </p:par>
                      </p:childTnLst>
                    </p:cTn>
                  </p:par>
                  <p:par>
                    <p:cTn fill="freeze" id="229">
                      <p:stCondLst>
                        <p:cond delay="indefinite"/>
                      </p:stCondLst>
                      <p:childTnLst>
                        <p:par>
                          <p:cTn fill="freeze" id="230">
                            <p:stCondLst>
                              <p:cond delay="0"/>
                            </p:stCondLst>
                            <p:childTnLst>
                              <p:par>
                                <p:cTn fill="hold" id="231" nodeType="clickEffect" presetClass="entr" presetID="1">
                                  <p:stCondLst>
                                    <p:cond delay="0"/>
                                  </p:stCondLst>
                                  <p:childTnLst>
                                    <p:set>
                                      <p:cBhvr>
                                        <p:cTn dur="1" fill="hold" id="232">
                                          <p:stCondLst>
                                            <p:cond delay="0"/>
                                          </p:stCondLst>
                                        </p:cTn>
                                        <p:tgtEl>
                                          <p:spTgt spid="152">
                                            <p:txEl>
                                              <p:pRg end="581" st="48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179640" y="253080"/>
            <a:ext cx="8826480" cy="2833200"/>
          </a:xfrm>
          <a:prstGeom prst="rect">
            <a:avLst/>
          </a:prstGeom>
        </p:spPr>
        <p:txBody>
          <a:bodyPr bIns="45000" lIns="90000" rIns="90000" tIns="45000"/>
          <a:p>
            <a:pPr>
              <a:lnSpc>
                <a:spcPct val="100000"/>
              </a:lnSpc>
            </a:pPr>
            <a:r>
              <a:rPr b="1" lang="en-CA" u="sng">
                <a:solidFill>
                  <a:srgbClr val="000000"/>
                </a:solidFill>
                <a:latin typeface="Calibri"/>
              </a:rPr>
              <a:t>Question 11:</a:t>
            </a:r>
            <a:r>
              <a:rPr b="1" lang="en-CA">
                <a:solidFill>
                  <a:srgbClr val="000000"/>
                </a:solidFill>
                <a:latin typeface="Calibri"/>
              </a:rPr>
              <a:t> </a:t>
            </a:r>
            <a:r>
              <a:rPr lang="en-CA">
                <a:solidFill>
                  <a:srgbClr val="000000"/>
                </a:solidFill>
                <a:latin typeface="Calibri"/>
              </a:rPr>
              <a:t> </a:t>
            </a:r>
            <a:r>
              <a:rPr b="1" lang="en-CA">
                <a:solidFill>
                  <a:srgbClr val="000000"/>
                </a:solidFill>
                <a:latin typeface="Calibri"/>
              </a:rPr>
              <a:t>What do the results of Study 3 indicate about the impact of fat and protein quantity on PPG? What inferences can be made about the physiological mechanisms underlying these impacts? Considering all the information presented in this assignment, would you add any additional measurements to Study 3 in order to help you make these inferences? Why? (8/50 marks) </a:t>
            </a:r>
            <a:endParaRPr/>
          </a:p>
          <a:p>
            <a:pPr>
              <a:lnSpc>
                <a:spcPct val="100000"/>
              </a:lnSpc>
            </a:pPr>
            <a:endParaRPr/>
          </a:p>
          <a:p>
            <a:pPr>
              <a:lnSpc>
                <a:spcPct val="100000"/>
              </a:lnSpc>
            </a:pPr>
            <a:endParaRPr/>
          </a:p>
        </p:txBody>
      </p:sp>
      <p:sp>
        <p:nvSpPr>
          <p:cNvPr id="154" name="CustomShape 2"/>
          <p:cNvSpPr/>
          <p:nvPr/>
        </p:nvSpPr>
        <p:spPr>
          <a:xfrm>
            <a:off x="356400" y="1800000"/>
            <a:ext cx="8610480" cy="5577480"/>
          </a:xfrm>
          <a:prstGeom prst="rect">
            <a:avLst/>
          </a:prstGeom>
        </p:spPr>
        <p:txBody>
          <a:bodyPr bIns="45000" lIns="90000" rIns="90000" tIns="45000"/>
          <a:p>
            <a:pPr>
              <a:lnSpc>
                <a:spcPct val="100000"/>
              </a:lnSpc>
            </a:pPr>
            <a:endParaRPr/>
          </a:p>
          <a:p>
            <a:pPr>
              <a:lnSpc>
                <a:spcPct val="100000"/>
              </a:lnSpc>
              <a:buFont typeface="Arial"/>
              <a:buChar char="•"/>
            </a:pPr>
            <a:r>
              <a:rPr lang="en-CA" sz="2000">
                <a:solidFill>
                  <a:srgbClr val="000000"/>
                </a:solidFill>
                <a:latin typeface="Calibri"/>
              </a:rPr>
              <a:t>Study 3 indicates that there is a dose-response relationship (exact wording not required) between the amount of protein consumed and reduction of PPG. No such relationship exists for fat. </a:t>
            </a:r>
            <a:endParaRPr/>
          </a:p>
          <a:p>
            <a:pPr>
              <a:lnSpc>
                <a:spcPct val="100000"/>
              </a:lnSpc>
              <a:buFont typeface="Arial"/>
              <a:buChar char="•"/>
            </a:pPr>
            <a:r>
              <a:rPr lang="en-CA" sz="2000">
                <a:solidFill>
                  <a:srgbClr val="000000"/>
                </a:solidFill>
                <a:latin typeface="Calibri"/>
              </a:rPr>
              <a:t>The reason that the dose-response relationship exists for protein and not fat appears to be dependent on the dose-response relationship between protein co-ingestion and serum insulin (AUC). </a:t>
            </a:r>
            <a:endParaRPr/>
          </a:p>
          <a:p>
            <a:pPr>
              <a:lnSpc>
                <a:spcPct val="100000"/>
              </a:lnSpc>
              <a:buFont typeface="Arial"/>
              <a:buChar char="•"/>
            </a:pPr>
            <a:r>
              <a:rPr lang="en-CA" sz="2000">
                <a:solidFill>
                  <a:srgbClr val="000000"/>
                </a:solidFill>
                <a:latin typeface="Calibri"/>
              </a:rPr>
              <a:t>Possible mechanisms that are known to contribute to the insulin AUC are incretin-stimulated secretion and suppression of hepatic insulin extraction </a:t>
            </a:r>
            <a:endParaRPr/>
          </a:p>
          <a:p>
            <a:pPr>
              <a:lnSpc>
                <a:spcPct val="100000"/>
              </a:lnSpc>
              <a:buFont typeface="Arial"/>
              <a:buChar char="•"/>
            </a:pPr>
            <a:r>
              <a:rPr lang="en-CA" sz="2000">
                <a:solidFill>
                  <a:srgbClr val="000000"/>
                </a:solidFill>
                <a:latin typeface="Calibri"/>
              </a:rPr>
              <a:t>Both mechanisms are related to protein digestion which produces the fragments which inhibit DPP-4 leading to incretin deactivation (Study 1), as well as, the amino acids that suppress HIE (Study 2). </a:t>
            </a:r>
            <a:endParaRPr/>
          </a:p>
        </p:txBody>
      </p:sp>
    </p:spTree>
  </p:cSld>
  <p:timing>
    <p:tnLst>
      <p:par>
        <p:cTn dur="indefinite" id="233" nodeType="tmRoot" restart="never">
          <p:childTnLst>
            <p:seq>
              <p:cTn id="234" nodeType="mainSeq">
                <p:childTnLst>
                  <p:par>
                    <p:cTn fill="freeze" id="235">
                      <p:stCondLst>
                        <p:cond delay="indefinite"/>
                      </p:stCondLst>
                      <p:childTnLst>
                        <p:par>
                          <p:cTn fill="freeze" id="236">
                            <p:stCondLst>
                              <p:cond delay="0"/>
                            </p:stCondLst>
                            <p:childTnLst>
                              <p:par>
                                <p:cTn fill="hold" id="237" nodeType="clickEffect" presetClass="entr" presetID="1">
                                  <p:stCondLst>
                                    <p:cond delay="0"/>
                                  </p:stCondLst>
                                  <p:childTnLst>
                                    <p:set>
                                      <p:cBhvr>
                                        <p:cTn dur="1" fill="hold" id="238">
                                          <p:stCondLst>
                                            <p:cond delay="0"/>
                                          </p:stCondLst>
                                        </p:cTn>
                                        <p:tgtEl>
                                          <p:spTgt spid="154"/>
                                        </p:tgtEl>
                                        <p:attrNameLst>
                                          <p:attrName>style.visibility</p:attrName>
                                        </p:attrNameLst>
                                      </p:cBhvr>
                                      <p:to>
                                        <p:strVal val="visible"/>
                                      </p:to>
                                    </p:set>
                                  </p:childTnLst>
                                </p:cTn>
                              </p:par>
                            </p:childTnLst>
                          </p:cTn>
                        </p:par>
                      </p:childTnLst>
                    </p:cTn>
                  </p:par>
                  <p:par>
                    <p:cTn fill="freeze" id="239">
                      <p:stCondLst>
                        <p:cond delay="indefinite"/>
                      </p:stCondLst>
                      <p:childTnLst>
                        <p:par>
                          <p:cTn fill="freeze" id="240">
                            <p:stCondLst>
                              <p:cond delay="0"/>
                            </p:stCondLst>
                            <p:childTnLst>
                              <p:par>
                                <p:cTn fill="hold" id="241" nodeType="clickEffect" presetClass="entr" presetID="1">
                                  <p:stCondLst>
                                    <p:cond delay="0"/>
                                  </p:stCondLst>
                                  <p:childTnLst>
                                    <p:set>
                                      <p:cBhvr>
                                        <p:cTn dur="1" fill="hold" id="242">
                                          <p:stCondLst>
                                            <p:cond delay="0"/>
                                          </p:stCondLst>
                                        </p:cTn>
                                        <p:tgtEl>
                                          <p:spTgt spid="154">
                                            <p:txEl>
                                              <p:pRg end="190" st="1"/>
                                            </p:txEl>
                                          </p:spTgt>
                                        </p:tgtEl>
                                        <p:attrNameLst>
                                          <p:attrName>style.visibility</p:attrName>
                                        </p:attrNameLst>
                                      </p:cBhvr>
                                      <p:to>
                                        <p:strVal val="visible"/>
                                      </p:to>
                                    </p:set>
                                  </p:childTnLst>
                                </p:cTn>
                              </p:par>
                            </p:childTnLst>
                          </p:cTn>
                        </p:par>
                      </p:childTnLst>
                    </p:cTn>
                  </p:par>
                  <p:par>
                    <p:cTn fill="freeze" id="243">
                      <p:stCondLst>
                        <p:cond delay="indefinite"/>
                      </p:stCondLst>
                      <p:childTnLst>
                        <p:par>
                          <p:cTn fill="freeze" id="244">
                            <p:stCondLst>
                              <p:cond delay="0"/>
                            </p:stCondLst>
                            <p:childTnLst>
                              <p:par>
                                <p:cTn fill="hold" id="245" nodeType="clickEffect" presetClass="entr" presetID="1">
                                  <p:stCondLst>
                                    <p:cond delay="0"/>
                                  </p:stCondLst>
                                  <p:childTnLst>
                                    <p:set>
                                      <p:cBhvr>
                                        <p:cTn dur="1" fill="hold" id="246">
                                          <p:stCondLst>
                                            <p:cond delay="0"/>
                                          </p:stCondLst>
                                        </p:cTn>
                                        <p:tgtEl>
                                          <p:spTgt spid="154">
                                            <p:txEl>
                                              <p:pRg end="381" st="190"/>
                                            </p:txEl>
                                          </p:spTgt>
                                        </p:tgtEl>
                                        <p:attrNameLst>
                                          <p:attrName>style.visibility</p:attrName>
                                        </p:attrNameLst>
                                      </p:cBhvr>
                                      <p:to>
                                        <p:strVal val="visible"/>
                                      </p:to>
                                    </p:set>
                                  </p:childTnLst>
                                </p:cTn>
                              </p:par>
                            </p:childTnLst>
                          </p:cTn>
                        </p:par>
                      </p:childTnLst>
                    </p:cTn>
                  </p:par>
                  <p:par>
                    <p:cTn fill="freeze" id="247">
                      <p:stCondLst>
                        <p:cond delay="indefinite"/>
                      </p:stCondLst>
                      <p:childTnLst>
                        <p:par>
                          <p:cTn fill="freeze" id="248">
                            <p:stCondLst>
                              <p:cond delay="0"/>
                            </p:stCondLst>
                            <p:childTnLst>
                              <p:par>
                                <p:cTn fill="hold" id="249" nodeType="clickEffect" presetClass="entr" presetID="1">
                                  <p:stCondLst>
                                    <p:cond delay="0"/>
                                  </p:stCondLst>
                                  <p:childTnLst>
                                    <p:set>
                                      <p:cBhvr>
                                        <p:cTn dur="1" fill="hold" id="250">
                                          <p:stCondLst>
                                            <p:cond delay="0"/>
                                          </p:stCondLst>
                                        </p:cTn>
                                        <p:tgtEl>
                                          <p:spTgt spid="154">
                                            <p:txEl>
                                              <p:pRg end="530" st="381"/>
                                            </p:txEl>
                                          </p:spTgt>
                                        </p:tgtEl>
                                        <p:attrNameLst>
                                          <p:attrName>style.visibility</p:attrName>
                                        </p:attrNameLst>
                                      </p:cBhvr>
                                      <p:to>
                                        <p:strVal val="visible"/>
                                      </p:to>
                                    </p:set>
                                  </p:childTnLst>
                                </p:cTn>
                              </p:par>
                            </p:childTnLst>
                          </p:cTn>
                        </p:par>
                      </p:childTnLst>
                    </p:cTn>
                  </p:par>
                  <p:par>
                    <p:cTn fill="freeze" id="251">
                      <p:stCondLst>
                        <p:cond delay="indefinite"/>
                      </p:stCondLst>
                      <p:childTnLst>
                        <p:par>
                          <p:cTn fill="freeze" id="252">
                            <p:stCondLst>
                              <p:cond delay="0"/>
                            </p:stCondLst>
                            <p:childTnLst>
                              <p:par>
                                <p:cTn fill="hold" id="253" nodeType="clickEffect" presetClass="entr" presetID="1">
                                  <p:stCondLst>
                                    <p:cond delay="0"/>
                                  </p:stCondLst>
                                  <p:childTnLst>
                                    <p:set>
                                      <p:cBhvr>
                                        <p:cTn dur="1" fill="hold" id="254">
                                          <p:stCondLst>
                                            <p:cond delay="0"/>
                                          </p:stCondLst>
                                        </p:cTn>
                                        <p:tgtEl>
                                          <p:spTgt spid="154">
                                            <p:txEl>
                                              <p:pRg end="730" st="53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179640" y="253080"/>
            <a:ext cx="8826480" cy="2833200"/>
          </a:xfrm>
          <a:prstGeom prst="rect">
            <a:avLst/>
          </a:prstGeom>
        </p:spPr>
        <p:txBody>
          <a:bodyPr bIns="45000" lIns="90000" rIns="90000" tIns="45000"/>
          <a:p>
            <a:pPr>
              <a:lnSpc>
                <a:spcPct val="100000"/>
              </a:lnSpc>
            </a:pPr>
            <a:r>
              <a:rPr b="1" lang="en-CA" u="sng">
                <a:solidFill>
                  <a:srgbClr val="000000"/>
                </a:solidFill>
                <a:latin typeface="Calibri"/>
              </a:rPr>
              <a:t>Question 11:</a:t>
            </a:r>
            <a:r>
              <a:rPr b="1" lang="en-CA">
                <a:solidFill>
                  <a:srgbClr val="000000"/>
                </a:solidFill>
                <a:latin typeface="Calibri"/>
              </a:rPr>
              <a:t> </a:t>
            </a:r>
            <a:r>
              <a:rPr lang="en-CA">
                <a:solidFill>
                  <a:srgbClr val="000000"/>
                </a:solidFill>
                <a:latin typeface="Calibri"/>
              </a:rPr>
              <a:t> </a:t>
            </a:r>
            <a:r>
              <a:rPr b="1" lang="en-CA">
                <a:solidFill>
                  <a:srgbClr val="000000"/>
                </a:solidFill>
                <a:latin typeface="Calibri"/>
              </a:rPr>
              <a:t>What do the results of Study 3 indicate about the impact of fat and protein quantity on PPG? What inferences can be made about the physiological mechanisms underlying these impacts? Considering all the information presented in this assignment, would you add any additional measurements to Study 3 in order to help you make these inferences? Why? (8/50 marks) </a:t>
            </a:r>
            <a:endParaRPr/>
          </a:p>
          <a:p>
            <a:pPr>
              <a:lnSpc>
                <a:spcPct val="100000"/>
              </a:lnSpc>
            </a:pPr>
            <a:endParaRPr/>
          </a:p>
          <a:p>
            <a:pPr>
              <a:lnSpc>
                <a:spcPct val="100000"/>
              </a:lnSpc>
            </a:pPr>
            <a:endParaRPr/>
          </a:p>
        </p:txBody>
      </p:sp>
      <p:sp>
        <p:nvSpPr>
          <p:cNvPr id="156" name="CustomShape 2"/>
          <p:cNvSpPr/>
          <p:nvPr/>
        </p:nvSpPr>
        <p:spPr>
          <a:xfrm>
            <a:off x="304920" y="1715040"/>
            <a:ext cx="8610480" cy="5139360"/>
          </a:xfrm>
          <a:prstGeom prst="rect">
            <a:avLst/>
          </a:prstGeom>
        </p:spPr>
        <p:txBody>
          <a:bodyPr bIns="45000" lIns="90000" rIns="90000" tIns="45000"/>
          <a:p>
            <a:pPr>
              <a:lnSpc>
                <a:spcPct val="100000"/>
              </a:lnSpc>
            </a:pPr>
            <a:endParaRPr/>
          </a:p>
          <a:p>
            <a:pPr>
              <a:lnSpc>
                <a:spcPct val="100000"/>
              </a:lnSpc>
              <a:buFont typeface="Arial"/>
              <a:buChar char="•"/>
            </a:pPr>
            <a:r>
              <a:rPr lang="en-CA">
                <a:solidFill>
                  <a:srgbClr val="000000"/>
                </a:solidFill>
                <a:latin typeface="Calibri"/>
              </a:rPr>
              <a:t>It is unclear whether both or only one of these mechanisms is responsible for the dose-response relationship observed between PPG and protein intake, or the lack of such a relationship with fat, because one cannot definitively link protein co-ingestion with changes in active incretins and DPP-4 activity. (Other indications that the student was critically appraising the possible mechanisms and acknowledging their ambiguity were given credit) </a:t>
            </a:r>
            <a:endParaRPr/>
          </a:p>
          <a:p>
            <a:pPr>
              <a:lnSpc>
                <a:spcPct val="100000"/>
              </a:lnSpc>
              <a:buFont typeface="Arial"/>
              <a:buChar char="•"/>
            </a:pPr>
            <a:r>
              <a:rPr lang="en-CA">
                <a:solidFill>
                  <a:srgbClr val="000000"/>
                </a:solidFill>
                <a:latin typeface="Calibri"/>
              </a:rPr>
              <a:t>Although HIE does not appear to be dose-dependent after 5 grams, we cannot say for certain that increased insulin AUC is due to incretin activity.</a:t>
            </a:r>
            <a:endParaRPr/>
          </a:p>
          <a:p>
            <a:pPr>
              <a:lnSpc>
                <a:spcPct val="100000"/>
              </a:lnSpc>
              <a:buFont typeface="Arial"/>
              <a:buChar char="•"/>
            </a:pPr>
            <a:r>
              <a:rPr lang="en-CA">
                <a:solidFill>
                  <a:srgbClr val="000000"/>
                </a:solidFill>
                <a:latin typeface="Calibri"/>
              </a:rPr>
              <a:t>Additional measurements of DPP-4 activity, total and intact GLP-1 and GIP would be useful in confirming the importance of incretin-stimulated glucose secretion versus HIE. These measurements would allow us to determine if the dose of protein increases the activity of the incretins shown to be involved in suppressing PPG in Study 1. (Other well defended suggestions will also be given credit) </a:t>
            </a:r>
            <a:endParaRPr/>
          </a:p>
        </p:txBody>
      </p:sp>
    </p:spTree>
  </p:cSld>
  <p:timing>
    <p:tnLst>
      <p:par>
        <p:cTn dur="indefinite" id="255" nodeType="tmRoot" restart="never">
          <p:childTnLst>
            <p:seq>
              <p:cTn id="256" nodeType="mainSeq">
                <p:childTnLst>
                  <p:par>
                    <p:cTn fill="freeze" id="257">
                      <p:stCondLst>
                        <p:cond delay="indefinite"/>
                      </p:stCondLst>
                      <p:childTnLst>
                        <p:par>
                          <p:cTn fill="freeze" id="258">
                            <p:stCondLst>
                              <p:cond delay="0"/>
                            </p:stCondLst>
                            <p:childTnLst>
                              <p:par>
                                <p:cTn fill="hold" id="259" nodeType="clickEffect" presetClass="entr" presetID="1">
                                  <p:stCondLst>
                                    <p:cond delay="0"/>
                                  </p:stCondLst>
                                  <p:childTnLst>
                                    <p:set>
                                      <p:cBhvr>
                                        <p:cTn dur="1" fill="hold" id="260">
                                          <p:stCondLst>
                                            <p:cond delay="0"/>
                                          </p:stCondLst>
                                        </p:cTn>
                                        <p:tgtEl>
                                          <p:spTgt spid="156"/>
                                        </p:tgtEl>
                                        <p:attrNameLst>
                                          <p:attrName>style.visibility</p:attrName>
                                        </p:attrNameLst>
                                      </p:cBhvr>
                                      <p:to>
                                        <p:strVal val="visible"/>
                                      </p:to>
                                    </p:set>
                                  </p:childTnLst>
                                </p:cTn>
                              </p:par>
                            </p:childTnLst>
                          </p:cTn>
                        </p:par>
                      </p:childTnLst>
                    </p:cTn>
                  </p:par>
                  <p:par>
                    <p:cTn fill="freeze" id="261">
                      <p:stCondLst>
                        <p:cond delay="indefinite"/>
                      </p:stCondLst>
                      <p:childTnLst>
                        <p:par>
                          <p:cTn fill="freeze" id="262">
                            <p:stCondLst>
                              <p:cond delay="0"/>
                            </p:stCondLst>
                            <p:childTnLst>
                              <p:par>
                                <p:cTn fill="hold" id="263" nodeType="clickEffect" presetClass="entr" presetID="1">
                                  <p:stCondLst>
                                    <p:cond delay="0"/>
                                  </p:stCondLst>
                                  <p:childTnLst>
                                    <p:set>
                                      <p:cBhvr>
                                        <p:cTn dur="1" fill="hold" id="264">
                                          <p:stCondLst>
                                            <p:cond delay="0"/>
                                          </p:stCondLst>
                                        </p:cTn>
                                        <p:tgtEl>
                                          <p:spTgt spid="156">
                                            <p:txEl>
                                              <p:pRg end="447" st="1"/>
                                            </p:txEl>
                                          </p:spTgt>
                                        </p:tgtEl>
                                        <p:attrNameLst>
                                          <p:attrName>style.visibility</p:attrName>
                                        </p:attrNameLst>
                                      </p:cBhvr>
                                      <p:to>
                                        <p:strVal val="visible"/>
                                      </p:to>
                                    </p:set>
                                  </p:childTnLst>
                                </p:cTn>
                              </p:par>
                            </p:childTnLst>
                          </p:cTn>
                        </p:par>
                      </p:childTnLst>
                    </p:cTn>
                  </p:par>
                  <p:par>
                    <p:cTn fill="freeze" id="265">
                      <p:stCondLst>
                        <p:cond delay="indefinite"/>
                      </p:stCondLst>
                      <p:childTnLst>
                        <p:par>
                          <p:cTn fill="freeze" id="266">
                            <p:stCondLst>
                              <p:cond delay="0"/>
                            </p:stCondLst>
                            <p:childTnLst>
                              <p:par>
                                <p:cTn fill="hold" id="267" nodeType="clickEffect" presetClass="entr" presetID="1">
                                  <p:stCondLst>
                                    <p:cond delay="0"/>
                                  </p:stCondLst>
                                  <p:childTnLst>
                                    <p:set>
                                      <p:cBhvr>
                                        <p:cTn dur="1" fill="hold" id="268">
                                          <p:stCondLst>
                                            <p:cond delay="0"/>
                                          </p:stCondLst>
                                        </p:cTn>
                                        <p:tgtEl>
                                          <p:spTgt spid="156">
                                            <p:txEl>
                                              <p:pRg end="594" st="447"/>
                                            </p:txEl>
                                          </p:spTgt>
                                        </p:tgtEl>
                                        <p:attrNameLst>
                                          <p:attrName>style.visibility</p:attrName>
                                        </p:attrNameLst>
                                      </p:cBhvr>
                                      <p:to>
                                        <p:strVal val="visible"/>
                                      </p:to>
                                    </p:set>
                                  </p:childTnLst>
                                </p:cTn>
                              </p:par>
                            </p:childTnLst>
                          </p:cTn>
                        </p:par>
                      </p:childTnLst>
                    </p:cTn>
                  </p:par>
                  <p:par>
                    <p:cTn fill="freeze" id="269">
                      <p:stCondLst>
                        <p:cond delay="indefinite"/>
                      </p:stCondLst>
                      <p:childTnLst>
                        <p:par>
                          <p:cTn fill="freeze" id="270">
                            <p:stCondLst>
                              <p:cond delay="0"/>
                            </p:stCondLst>
                            <p:childTnLst>
                              <p:par>
                                <p:cTn fill="hold" id="271" nodeType="clickEffect" presetClass="entr" presetID="1">
                                  <p:stCondLst>
                                    <p:cond delay="0"/>
                                  </p:stCondLst>
                                  <p:childTnLst>
                                    <p:set>
                                      <p:cBhvr>
                                        <p:cTn dur="1" fill="hold" id="272">
                                          <p:stCondLst>
                                            <p:cond delay="0"/>
                                          </p:stCondLst>
                                        </p:cTn>
                                        <p:tgtEl>
                                          <p:spTgt spid="156">
                                            <p:txEl>
                                              <p:pRg end="989" st="59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179640" y="253080"/>
            <a:ext cx="8826480" cy="2223360"/>
          </a:xfrm>
          <a:prstGeom prst="rect">
            <a:avLst/>
          </a:prstGeom>
        </p:spPr>
        <p:txBody>
          <a:bodyPr bIns="45000" lIns="90000" rIns="90000" tIns="45000"/>
          <a:p>
            <a:pPr>
              <a:lnSpc>
                <a:spcPct val="100000"/>
              </a:lnSpc>
            </a:pPr>
            <a:r>
              <a:rPr b="1" lang="en-CA" sz="2000" u="sng">
                <a:solidFill>
                  <a:srgbClr val="000000"/>
                </a:solidFill>
                <a:latin typeface="Calibri"/>
              </a:rPr>
              <a:t>Question 12:</a:t>
            </a:r>
            <a:r>
              <a:rPr b="1" lang="en-CA" sz="2000">
                <a:solidFill>
                  <a:srgbClr val="000000"/>
                </a:solidFill>
                <a:latin typeface="Calibri"/>
              </a:rPr>
              <a:t>  If you knew that total incretin secretion was influenced by the energy content of the ingested nutrients, would this change your overall interpretation of Study 3? Why? (2/50 marks) </a:t>
            </a:r>
            <a:endParaRPr/>
          </a:p>
          <a:p>
            <a:pPr>
              <a:lnSpc>
                <a:spcPct val="100000"/>
              </a:lnSpc>
            </a:pPr>
            <a:endParaRPr/>
          </a:p>
          <a:p>
            <a:pPr>
              <a:lnSpc>
                <a:spcPct val="100000"/>
              </a:lnSpc>
            </a:pPr>
            <a:endParaRPr/>
          </a:p>
          <a:p>
            <a:pPr>
              <a:lnSpc>
                <a:spcPct val="100000"/>
              </a:lnSpc>
            </a:pPr>
            <a:endParaRPr/>
          </a:p>
        </p:txBody>
      </p:sp>
      <p:sp>
        <p:nvSpPr>
          <p:cNvPr id="158" name="CustomShape 2"/>
          <p:cNvSpPr/>
          <p:nvPr/>
        </p:nvSpPr>
        <p:spPr>
          <a:xfrm>
            <a:off x="370080" y="980640"/>
            <a:ext cx="8610480" cy="3138120"/>
          </a:xfrm>
          <a:prstGeom prst="rect">
            <a:avLst/>
          </a:prstGeom>
        </p:spPr>
        <p:txBody>
          <a:bodyPr bIns="45000" lIns="90000" rIns="90000" t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CA" sz="2000">
                <a:solidFill>
                  <a:srgbClr val="000000"/>
                </a:solidFill>
                <a:latin typeface="Calibri"/>
              </a:rPr>
              <a:t>No, because higher amounts of both fat and protein quantity increase the GLP-1 response despite the fact that the fat drink contains more calories, but only protein has a dose-response relationship with PPG/glucose AUC. (“Yes” answers given partial credit; Not taking a stand resulted in a max of 0.5 marks being credited). </a:t>
            </a:r>
            <a:endParaRPr/>
          </a:p>
        </p:txBody>
      </p:sp>
    </p:spTree>
  </p:cSld>
  <p:timing>
    <p:tnLst>
      <p:par>
        <p:cTn dur="indefinite" id="273" nodeType="tmRoot" restart="never">
          <p:childTnLst>
            <p:seq>
              <p:cTn id="274" nodeType="mainSeq">
                <p:childTnLst>
                  <p:par>
                    <p:cTn fill="freeze" id="275">
                      <p:stCondLst>
                        <p:cond delay="indefinite"/>
                      </p:stCondLst>
                      <p:childTnLst>
                        <p:par>
                          <p:cTn fill="freeze" id="276">
                            <p:stCondLst>
                              <p:cond delay="0"/>
                            </p:stCondLst>
                            <p:childTnLst>
                              <p:par>
                                <p:cTn fill="hold" id="277" nodeType="clickEffect" presetClass="entr" presetID="1">
                                  <p:stCondLst>
                                    <p:cond delay="0"/>
                                  </p:stCondLst>
                                  <p:childTnLst>
                                    <p:set>
                                      <p:cBhvr>
                                        <p:cTn dur="1" fill="hold" id="278">
                                          <p:stCondLst>
                                            <p:cond delay="0"/>
                                          </p:stCondLst>
                                        </p:cTn>
                                        <p:tgtEl>
                                          <p:spTgt spid="158"/>
                                        </p:tgtEl>
                                        <p:attrNameLst>
                                          <p:attrName>style.visibility</p:attrName>
                                        </p:attrNameLst>
                                      </p:cBhvr>
                                      <p:to>
                                        <p:strVal val="visible"/>
                                      </p:to>
                                    </p:set>
                                  </p:childTnLst>
                                </p:cTn>
                              </p:par>
                            </p:childTnLst>
                          </p:cTn>
                        </p:par>
                      </p:childTnLst>
                    </p:cTn>
                  </p:par>
                  <p:par>
                    <p:cTn fill="freeze" id="279">
                      <p:stCondLst>
                        <p:cond delay="indefinite"/>
                      </p:stCondLst>
                      <p:childTnLst>
                        <p:par>
                          <p:cTn fill="freeze" id="280">
                            <p:stCondLst>
                              <p:cond delay="0"/>
                            </p:stCondLst>
                            <p:childTnLst>
                              <p:par>
                                <p:cTn fill="hold" id="281" nodeType="clickEffect" presetClass="entr" presetID="1">
                                  <p:stCondLst>
                                    <p:cond delay="0"/>
                                  </p:stCondLst>
                                  <p:childTnLst>
                                    <p:set>
                                      <p:cBhvr>
                                        <p:cTn dur="1" fill="hold" id="282">
                                          <p:stCondLst>
                                            <p:cond delay="0"/>
                                          </p:stCondLst>
                                        </p:cTn>
                                        <p:tgtEl>
                                          <p:spTgt spid="158">
                                            <p:txEl>
                                              <p:pRg end="329" st="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179640" y="253080"/>
            <a:ext cx="8826480" cy="2833200"/>
          </a:xfrm>
          <a:prstGeom prst="rect">
            <a:avLst/>
          </a:prstGeom>
        </p:spPr>
        <p:txBody>
          <a:bodyPr bIns="45000" lIns="90000" rIns="90000" tIns="45000"/>
          <a:p>
            <a:pPr>
              <a:lnSpc>
                <a:spcPct val="100000"/>
              </a:lnSpc>
            </a:pPr>
            <a:r>
              <a:rPr b="1" lang="en-CA" u="sng">
                <a:solidFill>
                  <a:srgbClr val="000000"/>
                </a:solidFill>
                <a:latin typeface="Calibri"/>
              </a:rPr>
              <a:t>Question 13:</a:t>
            </a:r>
            <a:r>
              <a:rPr b="1" lang="en-CA">
                <a:solidFill>
                  <a:srgbClr val="000000"/>
                </a:solidFill>
                <a:latin typeface="Calibri"/>
              </a:rPr>
              <a:t>  Based on all of the information presented in this assignment, what specific advice would you give a friend who frequently consumes sugary food and wishes to reduce their risk of developing type-2 diabetes by altering her diet? Defend your advice by summarizing the conclusions of each study. (6/50 marks) </a:t>
            </a:r>
            <a:endParaRPr/>
          </a:p>
          <a:p>
            <a:pPr>
              <a:lnSpc>
                <a:spcPct val="100000"/>
              </a:lnSpc>
            </a:pPr>
            <a:endParaRPr/>
          </a:p>
          <a:p>
            <a:pPr>
              <a:lnSpc>
                <a:spcPct val="100000"/>
              </a:lnSpc>
            </a:pPr>
            <a:endParaRPr/>
          </a:p>
          <a:p>
            <a:pPr>
              <a:lnSpc>
                <a:spcPct val="100000"/>
              </a:lnSpc>
            </a:pPr>
            <a:endParaRPr/>
          </a:p>
        </p:txBody>
      </p:sp>
      <p:sp>
        <p:nvSpPr>
          <p:cNvPr id="160" name="CustomShape 2"/>
          <p:cNvSpPr/>
          <p:nvPr/>
        </p:nvSpPr>
        <p:spPr>
          <a:xfrm>
            <a:off x="288000" y="1700640"/>
            <a:ext cx="8610480" cy="4347360"/>
          </a:xfrm>
          <a:prstGeom prst="rect">
            <a:avLst/>
          </a:prstGeom>
        </p:spPr>
        <p:txBody>
          <a:bodyPr bIns="45000" lIns="90000" rIns="90000" tIns="45000"/>
          <a:p>
            <a:pPr>
              <a:lnSpc>
                <a:spcPct val="100000"/>
              </a:lnSpc>
            </a:pPr>
            <a:endParaRPr/>
          </a:p>
          <a:p>
            <a:pPr>
              <a:lnSpc>
                <a:spcPct val="100000"/>
              </a:lnSpc>
              <a:buFont typeface="Arial"/>
              <a:buChar char="•"/>
            </a:pPr>
            <a:r>
              <a:rPr lang="en-CA">
                <a:solidFill>
                  <a:srgbClr val="000000"/>
                </a:solidFill>
                <a:latin typeface="Calibri"/>
              </a:rPr>
              <a:t>It is important that dietary strategies to lower PPG are recommended because high PPG is related to the development of T2DM. </a:t>
            </a:r>
            <a:endParaRPr/>
          </a:p>
          <a:p>
            <a:pPr>
              <a:lnSpc>
                <a:spcPct val="100000"/>
              </a:lnSpc>
              <a:buFont typeface="Arial"/>
              <a:buChar char="•"/>
            </a:pPr>
            <a:r>
              <a:rPr lang="en-CA">
                <a:solidFill>
                  <a:srgbClr val="000000"/>
                </a:solidFill>
                <a:latin typeface="Calibri"/>
              </a:rPr>
              <a:t>Study 1 indicates that protein more effectively lower PPG than fat because it is able to maintain higher bioactive levels of incretins in circulation that ultimately lead to a more robust EIR than fat. </a:t>
            </a:r>
            <a:endParaRPr/>
          </a:p>
          <a:p>
            <a:pPr lvl="1">
              <a:lnSpc>
                <a:spcPct val="100000"/>
              </a:lnSpc>
              <a:buFont typeface="Arial"/>
              <a:buChar char="•"/>
            </a:pPr>
            <a:r>
              <a:rPr lang="en-CA">
                <a:solidFill>
                  <a:srgbClr val="000000"/>
                </a:solidFill>
                <a:latin typeface="Calibri"/>
              </a:rPr>
              <a:t>This suggests that Friend should co-ingest WP </a:t>
            </a:r>
            <a:r>
              <a:rPr lang="en-CA" u="sng">
                <a:solidFill>
                  <a:srgbClr val="000000"/>
                </a:solidFill>
                <a:latin typeface="Calibri"/>
              </a:rPr>
              <a:t>with </a:t>
            </a:r>
            <a:r>
              <a:rPr lang="en-CA">
                <a:solidFill>
                  <a:srgbClr val="000000"/>
                </a:solidFill>
                <a:latin typeface="Calibri"/>
              </a:rPr>
              <a:t>sugary meals and not fat. </a:t>
            </a:r>
            <a:endParaRPr/>
          </a:p>
          <a:p>
            <a:pPr>
              <a:lnSpc>
                <a:spcPct val="100000"/>
              </a:lnSpc>
              <a:buFont typeface="Arial"/>
              <a:buChar char="•"/>
            </a:pPr>
            <a:r>
              <a:rPr lang="en-CA">
                <a:solidFill>
                  <a:srgbClr val="000000"/>
                </a:solidFill>
                <a:latin typeface="Calibri"/>
              </a:rPr>
              <a:t>Study 3 indicates that there is a dose-response relationship between protein co-ingestion and lower PPG due to the dose-response relationship between protein ingestion and HIE </a:t>
            </a:r>
            <a:endParaRPr/>
          </a:p>
          <a:p>
            <a:pPr lvl="1">
              <a:lnSpc>
                <a:spcPct val="100000"/>
              </a:lnSpc>
              <a:buFont typeface="Arial"/>
              <a:buChar char="•"/>
            </a:pPr>
            <a:r>
              <a:rPr lang="en-CA">
                <a:solidFill>
                  <a:srgbClr val="000000"/>
                </a:solidFill>
                <a:latin typeface="Calibri"/>
              </a:rPr>
              <a:t>Therefore, friend should consume greater than 5 grams of protein per 50 grams of sugar as this dose was observed to produce the lowest PPG/glucose AUC. </a:t>
            </a:r>
            <a:endParaRPr/>
          </a:p>
        </p:txBody>
      </p:sp>
    </p:spTree>
  </p:cSld>
  <p:timing>
    <p:tnLst>
      <p:par>
        <p:cTn dur="indefinite" id="283" nodeType="tmRoot" restart="never">
          <p:childTnLst>
            <p:seq>
              <p:cTn id="284" nodeType="mainSeq">
                <p:childTnLst>
                  <p:par>
                    <p:cTn fill="freeze" id="285">
                      <p:stCondLst>
                        <p:cond delay="indefinite"/>
                      </p:stCondLst>
                      <p:childTnLst>
                        <p:par>
                          <p:cTn fill="freeze" id="286">
                            <p:stCondLst>
                              <p:cond delay="0"/>
                            </p:stCondLst>
                            <p:childTnLst>
                              <p:par>
                                <p:cTn fill="hold" id="287" nodeType="clickEffect" presetClass="entr" presetID="1">
                                  <p:stCondLst>
                                    <p:cond delay="0"/>
                                  </p:stCondLst>
                                  <p:childTnLst>
                                    <p:set>
                                      <p:cBhvr>
                                        <p:cTn dur="1" fill="hold" id="288">
                                          <p:stCondLst>
                                            <p:cond delay="0"/>
                                          </p:stCondLst>
                                        </p:cTn>
                                        <p:tgtEl>
                                          <p:spTgt spid="160"/>
                                        </p:tgtEl>
                                        <p:attrNameLst>
                                          <p:attrName>style.visibility</p:attrName>
                                        </p:attrNameLst>
                                      </p:cBhvr>
                                      <p:to>
                                        <p:strVal val="visible"/>
                                      </p:to>
                                    </p:set>
                                  </p:childTnLst>
                                </p:cTn>
                              </p:par>
                            </p:childTnLst>
                          </p:cTn>
                        </p:par>
                      </p:childTnLst>
                    </p:cTn>
                  </p:par>
                  <p:par>
                    <p:cTn fill="freeze" id="289">
                      <p:stCondLst>
                        <p:cond delay="indefinite"/>
                      </p:stCondLst>
                      <p:childTnLst>
                        <p:par>
                          <p:cTn fill="freeze" id="290">
                            <p:stCondLst>
                              <p:cond delay="0"/>
                            </p:stCondLst>
                            <p:childTnLst>
                              <p:par>
                                <p:cTn fill="hold" id="291" nodeType="clickEffect" presetClass="entr" presetID="1">
                                  <p:stCondLst>
                                    <p:cond delay="0"/>
                                  </p:stCondLst>
                                  <p:childTnLst>
                                    <p:set>
                                      <p:cBhvr>
                                        <p:cTn dur="1" fill="hold" id="292">
                                          <p:stCondLst>
                                            <p:cond delay="0"/>
                                          </p:stCondLst>
                                        </p:cTn>
                                        <p:tgtEl>
                                          <p:spTgt spid="160">
                                            <p:txEl>
                                              <p:pRg end="127" st="1"/>
                                            </p:txEl>
                                          </p:spTgt>
                                        </p:tgtEl>
                                        <p:attrNameLst>
                                          <p:attrName>style.visibility</p:attrName>
                                        </p:attrNameLst>
                                      </p:cBhvr>
                                      <p:to>
                                        <p:strVal val="visible"/>
                                      </p:to>
                                    </p:set>
                                  </p:childTnLst>
                                </p:cTn>
                              </p:par>
                            </p:childTnLst>
                          </p:cTn>
                        </p:par>
                      </p:childTnLst>
                    </p:cTn>
                  </p:par>
                  <p:par>
                    <p:cTn fill="freeze" id="293">
                      <p:stCondLst>
                        <p:cond delay="indefinite"/>
                      </p:stCondLst>
                      <p:childTnLst>
                        <p:par>
                          <p:cTn fill="freeze" id="294">
                            <p:stCondLst>
                              <p:cond delay="0"/>
                            </p:stCondLst>
                            <p:childTnLst>
                              <p:par>
                                <p:cTn fill="hold" id="295" nodeType="clickEffect" presetClass="entr" presetID="1">
                                  <p:stCondLst>
                                    <p:cond delay="0"/>
                                  </p:stCondLst>
                                  <p:childTnLst>
                                    <p:set>
                                      <p:cBhvr>
                                        <p:cTn dur="1" fill="hold" id="296">
                                          <p:stCondLst>
                                            <p:cond delay="0"/>
                                          </p:stCondLst>
                                        </p:cTn>
                                        <p:tgtEl>
                                          <p:spTgt spid="160">
                                            <p:txEl>
                                              <p:pRg end="330" st="127"/>
                                            </p:txEl>
                                          </p:spTgt>
                                        </p:tgtEl>
                                        <p:attrNameLst>
                                          <p:attrName>style.visibility</p:attrName>
                                        </p:attrNameLst>
                                      </p:cBhvr>
                                      <p:to>
                                        <p:strVal val="visible"/>
                                      </p:to>
                                    </p:set>
                                  </p:childTnLst>
                                </p:cTn>
                              </p:par>
                              <p:par>
                                <p:cTn fill="hold" id="297" nodeType="withEffect" presetClass="entr" presetID="1">
                                  <p:stCondLst>
                                    <p:cond delay="0"/>
                                  </p:stCondLst>
                                  <p:childTnLst>
                                    <p:set>
                                      <p:cBhvr>
                                        <p:cTn dur="1" fill="hold" id="298">
                                          <p:stCondLst>
                                            <p:cond delay="0"/>
                                          </p:stCondLst>
                                        </p:cTn>
                                        <p:tgtEl>
                                          <p:spTgt spid="160">
                                            <p:txEl>
                                              <p:pRg end="408" st="330"/>
                                            </p:txEl>
                                          </p:spTgt>
                                        </p:tgtEl>
                                        <p:attrNameLst>
                                          <p:attrName>style.visibility</p:attrName>
                                        </p:attrNameLst>
                                      </p:cBhvr>
                                      <p:to>
                                        <p:strVal val="visible"/>
                                      </p:to>
                                    </p:set>
                                  </p:childTnLst>
                                </p:cTn>
                              </p:par>
                            </p:childTnLst>
                          </p:cTn>
                        </p:par>
                      </p:childTnLst>
                    </p:cTn>
                  </p:par>
                  <p:par>
                    <p:cTn fill="freeze" id="299">
                      <p:stCondLst>
                        <p:cond delay="indefinite"/>
                      </p:stCondLst>
                      <p:childTnLst>
                        <p:par>
                          <p:cTn fill="freeze" id="300">
                            <p:stCondLst>
                              <p:cond delay="0"/>
                            </p:stCondLst>
                            <p:childTnLst>
                              <p:par>
                                <p:cTn fill="hold" id="301" nodeType="clickEffect" presetClass="entr" presetID="1">
                                  <p:stCondLst>
                                    <p:cond delay="0"/>
                                  </p:stCondLst>
                                  <p:childTnLst>
                                    <p:set>
                                      <p:cBhvr>
                                        <p:cTn dur="1" fill="hold" id="302">
                                          <p:stCondLst>
                                            <p:cond delay="0"/>
                                          </p:stCondLst>
                                        </p:cTn>
                                        <p:tgtEl>
                                          <p:spTgt spid="160">
                                            <p:txEl>
                                              <p:pRg end="585" st="408"/>
                                            </p:txEl>
                                          </p:spTgt>
                                        </p:tgtEl>
                                        <p:attrNameLst>
                                          <p:attrName>style.visibility</p:attrName>
                                        </p:attrNameLst>
                                      </p:cBhvr>
                                      <p:to>
                                        <p:strVal val="visible"/>
                                      </p:to>
                                    </p:set>
                                  </p:childTnLst>
                                </p:cTn>
                              </p:par>
                              <p:par>
                                <p:cTn fill="hold" id="303" nodeType="withEffect" presetClass="entr" presetID="1">
                                  <p:stCondLst>
                                    <p:cond delay="0"/>
                                  </p:stCondLst>
                                  <p:childTnLst>
                                    <p:set>
                                      <p:cBhvr>
                                        <p:cTn dur="1" fill="hold" id="304">
                                          <p:stCondLst>
                                            <p:cond delay="0"/>
                                          </p:stCondLst>
                                        </p:cTn>
                                        <p:tgtEl>
                                          <p:spTgt spid="160">
                                            <p:txEl>
                                              <p:pRg end="738" st="58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179640" y="253080"/>
            <a:ext cx="8826480" cy="2833200"/>
          </a:xfrm>
          <a:prstGeom prst="rect">
            <a:avLst/>
          </a:prstGeom>
        </p:spPr>
        <p:txBody>
          <a:bodyPr bIns="45000" lIns="90000" rIns="90000" tIns="45000"/>
          <a:p>
            <a:pPr>
              <a:lnSpc>
                <a:spcPct val="100000"/>
              </a:lnSpc>
            </a:pPr>
            <a:r>
              <a:rPr b="1" lang="en-CA" sz="2000" u="sng">
                <a:solidFill>
                  <a:srgbClr val="000000"/>
                </a:solidFill>
                <a:latin typeface="Calibri"/>
              </a:rPr>
              <a:t>Question 13:</a:t>
            </a:r>
            <a:r>
              <a:rPr b="1" lang="en-CA" sz="2000">
                <a:solidFill>
                  <a:srgbClr val="000000"/>
                </a:solidFill>
                <a:latin typeface="Calibri"/>
              </a:rPr>
              <a:t>  Based on all of the information presented in this assignment, what specific advice would you give a friend who frequently consumes sugary food and wishes to reduce their risk of developing type-2 diabetes by altering her diet? Defend your advice by summarizing the conclusions of each study. (6/50 marks) </a:t>
            </a:r>
            <a:endParaRPr/>
          </a:p>
          <a:p>
            <a:pPr>
              <a:lnSpc>
                <a:spcPct val="100000"/>
              </a:lnSpc>
            </a:pPr>
            <a:endParaRPr/>
          </a:p>
          <a:p>
            <a:pPr>
              <a:lnSpc>
                <a:spcPct val="100000"/>
              </a:lnSpc>
            </a:pPr>
            <a:endParaRPr/>
          </a:p>
          <a:p>
            <a:pPr>
              <a:lnSpc>
                <a:spcPct val="100000"/>
              </a:lnSpc>
            </a:pPr>
            <a:endParaRPr/>
          </a:p>
        </p:txBody>
      </p:sp>
      <p:sp>
        <p:nvSpPr>
          <p:cNvPr id="162" name="CustomShape 2"/>
          <p:cNvSpPr/>
          <p:nvPr/>
        </p:nvSpPr>
        <p:spPr>
          <a:xfrm>
            <a:off x="370080" y="2117880"/>
            <a:ext cx="8610480" cy="3138120"/>
          </a:xfrm>
          <a:prstGeom prst="rect">
            <a:avLst/>
          </a:prstGeom>
        </p:spPr>
        <p:txBody>
          <a:bodyPr bIns="45000" lIns="90000" rIns="90000" tIns="45000"/>
          <a:p>
            <a:pPr>
              <a:lnSpc>
                <a:spcPct val="100000"/>
              </a:lnSpc>
            </a:pPr>
            <a:endParaRPr/>
          </a:p>
          <a:p>
            <a:pPr>
              <a:lnSpc>
                <a:spcPct val="100000"/>
              </a:lnSpc>
            </a:pPr>
            <a:endParaRPr/>
          </a:p>
          <a:p>
            <a:pPr>
              <a:lnSpc>
                <a:spcPct val="100000"/>
              </a:lnSpc>
              <a:buFont typeface="Arial"/>
              <a:buChar char="•"/>
            </a:pPr>
            <a:r>
              <a:rPr lang="en-CA" sz="2000">
                <a:solidFill>
                  <a:srgbClr val="000000"/>
                </a:solidFill>
                <a:latin typeface="Calibri"/>
              </a:rPr>
              <a:t>Study 2 indicates that protein influences incretin activity and HIE at different stages of digestion. The effect of whole protein results from the combination of protein fragments from partial digestion augmenting the incretin response, and amino acids from full digestion influence HIE. </a:t>
            </a:r>
            <a:endParaRPr/>
          </a:p>
          <a:p>
            <a:pPr>
              <a:lnSpc>
                <a:spcPct val="100000"/>
              </a:lnSpc>
              <a:buFont typeface="Arial"/>
              <a:buChar char="•"/>
            </a:pPr>
            <a:r>
              <a:rPr lang="en-CA" sz="2000">
                <a:solidFill>
                  <a:srgbClr val="000000"/>
                </a:solidFill>
                <a:latin typeface="Calibri"/>
              </a:rPr>
              <a:t>Therefore, friend should consume the whole protein rather than its constituent amino acids because it will involve all mechanisms shown to be related to lowering PPG. </a:t>
            </a:r>
            <a:endParaRPr/>
          </a:p>
        </p:txBody>
      </p:sp>
    </p:spTree>
  </p:cSld>
  <p:timing>
    <p:tnLst>
      <p:par>
        <p:cTn dur="indefinite" id="305" nodeType="tmRoot" restart="never">
          <p:childTnLst>
            <p:seq>
              <p:cTn id="306" nodeType="mainSeq">
                <p:childTnLst>
                  <p:par>
                    <p:cTn fill="freeze" id="307">
                      <p:stCondLst>
                        <p:cond delay="indefinite"/>
                      </p:stCondLst>
                      <p:childTnLst>
                        <p:par>
                          <p:cTn fill="freeze" id="308">
                            <p:stCondLst>
                              <p:cond delay="0"/>
                            </p:stCondLst>
                            <p:childTnLst>
                              <p:par>
                                <p:cTn fill="hold" id="309" nodeType="clickEffect" presetClass="entr" presetID="1">
                                  <p:stCondLst>
                                    <p:cond delay="0"/>
                                  </p:stCondLst>
                                  <p:childTnLst>
                                    <p:set>
                                      <p:cBhvr>
                                        <p:cTn dur="1" fill="hold" id="310">
                                          <p:stCondLst>
                                            <p:cond delay="0"/>
                                          </p:stCondLst>
                                        </p:cTn>
                                        <p:tgtEl>
                                          <p:spTgt spid="162"/>
                                        </p:tgtEl>
                                        <p:attrNameLst>
                                          <p:attrName>style.visibility</p:attrName>
                                        </p:attrNameLst>
                                      </p:cBhvr>
                                      <p:to>
                                        <p:strVal val="visible"/>
                                      </p:to>
                                    </p:set>
                                  </p:childTnLst>
                                </p:cTn>
                              </p:par>
                            </p:childTnLst>
                          </p:cTn>
                        </p:par>
                      </p:childTnLst>
                    </p:cTn>
                  </p:par>
                  <p:par>
                    <p:cTn fill="freeze" id="311">
                      <p:stCondLst>
                        <p:cond delay="indefinite"/>
                      </p:stCondLst>
                      <p:childTnLst>
                        <p:par>
                          <p:cTn fill="freeze" id="312">
                            <p:stCondLst>
                              <p:cond delay="0"/>
                            </p:stCondLst>
                            <p:childTnLst>
                              <p:par>
                                <p:cTn fill="hold" id="313" nodeType="clickEffect" presetClass="entr" presetID="1">
                                  <p:stCondLst>
                                    <p:cond delay="0"/>
                                  </p:stCondLst>
                                  <p:childTnLst>
                                    <p:set>
                                      <p:cBhvr>
                                        <p:cTn dur="1" fill="hold" id="314">
                                          <p:stCondLst>
                                            <p:cond delay="0"/>
                                          </p:stCondLst>
                                        </p:cTn>
                                        <p:tgtEl>
                                          <p:spTgt spid="162">
                                            <p:txEl>
                                              <p:pRg end="291" st="2"/>
                                            </p:txEl>
                                          </p:spTgt>
                                        </p:tgtEl>
                                        <p:attrNameLst>
                                          <p:attrName>style.visibility</p:attrName>
                                        </p:attrNameLst>
                                      </p:cBhvr>
                                      <p:to>
                                        <p:strVal val="visible"/>
                                      </p:to>
                                    </p:set>
                                  </p:childTnLst>
                                </p:cTn>
                              </p:par>
                            </p:childTnLst>
                          </p:cTn>
                        </p:par>
                      </p:childTnLst>
                    </p:cTn>
                  </p:par>
                  <p:par>
                    <p:cTn fill="freeze" id="315">
                      <p:stCondLst>
                        <p:cond delay="indefinite"/>
                      </p:stCondLst>
                      <p:childTnLst>
                        <p:par>
                          <p:cTn fill="freeze" id="316">
                            <p:stCondLst>
                              <p:cond delay="0"/>
                            </p:stCondLst>
                            <p:childTnLst>
                              <p:par>
                                <p:cTn fill="hold" id="317" nodeType="clickEffect" presetClass="entr" presetID="1">
                                  <p:stCondLst>
                                    <p:cond delay="0"/>
                                  </p:stCondLst>
                                  <p:childTnLst>
                                    <p:set>
                                      <p:cBhvr>
                                        <p:cTn dur="1" fill="hold" id="318">
                                          <p:stCondLst>
                                            <p:cond delay="0"/>
                                          </p:stCondLst>
                                        </p:cTn>
                                        <p:tgtEl>
                                          <p:spTgt spid="162">
                                            <p:txEl>
                                              <p:pRg end="459" st="29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457200" y="274680"/>
            <a:ext cx="8228520" cy="1141920"/>
          </a:xfrm>
          <a:prstGeom prst="rect">
            <a:avLst/>
          </a:prstGeom>
        </p:spPr>
        <p:txBody>
          <a:bodyPr anchor="ctr" bIns="45000" lIns="90000" rIns="90000" tIns="45000"/>
          <a:p>
            <a:pPr algn="ctr">
              <a:lnSpc>
                <a:spcPct val="100000"/>
              </a:lnSpc>
            </a:pPr>
            <a:r>
              <a:rPr lang="en-CA" sz="4400">
                <a:solidFill>
                  <a:srgbClr val="000000"/>
                </a:solidFill>
                <a:latin typeface="Calibri"/>
              </a:rPr>
              <a:t>Key points from the background</a:t>
            </a:r>
            <a:endParaRPr/>
          </a:p>
        </p:txBody>
      </p:sp>
      <p:sp>
        <p:nvSpPr>
          <p:cNvPr id="78" name="CustomShape 2"/>
          <p:cNvSpPr/>
          <p:nvPr/>
        </p:nvSpPr>
        <p:spPr>
          <a:xfrm>
            <a:off x="457200" y="1600200"/>
            <a:ext cx="8228520" cy="4524840"/>
          </a:xfrm>
          <a:prstGeom prst="rect">
            <a:avLst/>
          </a:prstGeom>
        </p:spPr>
        <p:txBody>
          <a:bodyPr bIns="45000" lIns="90000" rIns="90000" tIns="45000"/>
          <a:p>
            <a:pPr>
              <a:lnSpc>
                <a:spcPct val="100000"/>
              </a:lnSpc>
              <a:buFont typeface="Arial"/>
              <a:buChar char="•"/>
            </a:pPr>
            <a:r>
              <a:rPr lang="en-CA" sz="2800">
                <a:solidFill>
                  <a:srgbClr val="000000"/>
                </a:solidFill>
                <a:latin typeface="Calibri"/>
              </a:rPr>
              <a:t>Prevalence of T2DM is increasing</a:t>
            </a:r>
            <a:endParaRPr/>
          </a:p>
          <a:p>
            <a:pPr>
              <a:lnSpc>
                <a:spcPct val="100000"/>
              </a:lnSpc>
              <a:buFont typeface="Arial"/>
              <a:buChar char="•"/>
            </a:pPr>
            <a:r>
              <a:rPr lang="en-CA" sz="2800">
                <a:solidFill>
                  <a:srgbClr val="000000"/>
                </a:solidFill>
                <a:latin typeface="Calibri"/>
              </a:rPr>
              <a:t>T2DM associated with cardiovascular disease (CVD) which is a major cause of diabetic mortality</a:t>
            </a:r>
            <a:endParaRPr/>
          </a:p>
          <a:p>
            <a:pPr>
              <a:lnSpc>
                <a:spcPct val="100000"/>
              </a:lnSpc>
              <a:buFont typeface="Arial"/>
              <a:buChar char="•"/>
            </a:pPr>
            <a:r>
              <a:rPr lang="en-CA" sz="2800">
                <a:solidFill>
                  <a:srgbClr val="000000"/>
                </a:solidFill>
                <a:latin typeface="Calibri"/>
              </a:rPr>
              <a:t>PPG associated with incidence of T2DM, diabetic complications and comorbid CVD</a:t>
            </a:r>
            <a:endParaRPr/>
          </a:p>
          <a:p>
            <a:pPr>
              <a:lnSpc>
                <a:spcPct val="100000"/>
              </a:lnSpc>
              <a:buFont typeface="Arial"/>
              <a:buChar char="•"/>
            </a:pPr>
            <a:r>
              <a:rPr lang="en-CA" sz="2800">
                <a:solidFill>
                  <a:srgbClr val="000000"/>
                </a:solidFill>
                <a:latin typeface="Calibri"/>
              </a:rPr>
              <a:t>Incretins are secreted from the small intestine following a meal and influence processes including postprandial insulin secretion and the rate of gastric emptying</a:t>
            </a:r>
            <a:endParaRPr/>
          </a:p>
          <a:p>
            <a:pPr>
              <a:lnSpc>
                <a:spcPct val="100000"/>
              </a:lnSpc>
              <a:buFont typeface="Arial"/>
              <a:buChar char="•"/>
            </a:pPr>
            <a:r>
              <a:rPr lang="en-CA" sz="2800">
                <a:solidFill>
                  <a:srgbClr val="000000"/>
                </a:solidFill>
                <a:latin typeface="Calibri"/>
              </a:rPr>
              <a:t>Examples of incretins are GLP-1 and GIP</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251640" y="343080"/>
            <a:ext cx="8712000" cy="4524840"/>
          </a:xfrm>
          <a:prstGeom prst="rect">
            <a:avLst/>
          </a:prstGeom>
        </p:spPr>
        <p:txBody>
          <a:bodyPr bIns="45000" lIns="90000" rIns="90000" tIns="45000"/>
          <a:p>
            <a:pPr>
              <a:lnSpc>
                <a:spcPct val="100000"/>
              </a:lnSpc>
            </a:pPr>
            <a:r>
              <a:rPr lang="en-CA" sz="1600">
                <a:solidFill>
                  <a:srgbClr val="000000"/>
                </a:solidFill>
                <a:latin typeface="Calibri"/>
              </a:rPr>
              <a:t> </a:t>
            </a:r>
            <a:r>
              <a:rPr b="1" lang="en-CA" sz="1600" u="sng">
                <a:solidFill>
                  <a:srgbClr val="000000"/>
                </a:solidFill>
                <a:latin typeface="Calibri"/>
              </a:rPr>
              <a:t>STUDY 1 </a:t>
            </a:r>
            <a:endParaRPr/>
          </a:p>
          <a:p>
            <a:pPr>
              <a:lnSpc>
                <a:spcPct val="100000"/>
              </a:lnSpc>
            </a:pPr>
            <a:endParaRPr/>
          </a:p>
          <a:p>
            <a:pPr>
              <a:lnSpc>
                <a:spcPct val="100000"/>
              </a:lnSpc>
            </a:pPr>
            <a:r>
              <a:rPr lang="en-CA" sz="1600">
                <a:solidFill>
                  <a:srgbClr val="000000"/>
                </a:solidFill>
                <a:latin typeface="Calibri"/>
              </a:rPr>
              <a:t>The incretin response to glucose ingestion may be modulated by co-ingestion of fat or protein. In this study, oral glucose was fed to fasted mice with or without the addition of oleic acid (OA) or whey protein (WP). Blood glucose and insulin concentrations were measured serially over the following two hours, and the area under the curve (AUC) was calculated in order to quantify the overall magnitude of glucose and insulin responses throughout the observation period. The GLP-1, GIP, and early insulin responses (EIR) were measured as blood concentrations at 15-minutes after feeding that reflect concentrations of these hormones at only that single point in time. The overall rate of gastric emptying during the two hour observation period was determined using paracetamol technique in which a lower AUC value represents a slower rate of gastric emptying. The small intestine was removed immediately after the mice were killed, and the activity of dipeptidyl peptidase-IV (DPP-4) was measured. DPP-4 rapidly inactivates hormones, like GLP-1 and GIP, such that total circulating GLP-1 and GIP consists of both inactive and bioactive/intact forms. Short protein fragments, like those resulting from partial protein digestion, can decrease DPP-4 activity by binding to the active site on the enzyme and preventing the binding of hormone substrates. Usually, studies only measure the total circulating concentration of incretins that mostly reflects incretin secretion from the intestine. This study is unique because it measures both total and intact/active incretin concentrations. </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57200" y="274680"/>
            <a:ext cx="8228520" cy="1141920"/>
          </a:xfrm>
          <a:prstGeom prst="rect">
            <a:avLst/>
          </a:prstGeom>
        </p:spPr>
        <p:txBody>
          <a:bodyPr anchor="ctr" bIns="45000" lIns="90000" rIns="90000" tIns="45000"/>
          <a:p>
            <a:pPr algn="ctr">
              <a:lnSpc>
                <a:spcPct val="100000"/>
              </a:lnSpc>
            </a:pPr>
            <a:r>
              <a:rPr lang="en-CA" sz="4400">
                <a:solidFill>
                  <a:srgbClr val="000000"/>
                </a:solidFill>
                <a:latin typeface="Calibri"/>
              </a:rPr>
              <a:t>Study 1 Design</a:t>
            </a:r>
            <a:endParaRPr/>
          </a:p>
        </p:txBody>
      </p:sp>
      <p:sp>
        <p:nvSpPr>
          <p:cNvPr id="81" name="Line 2"/>
          <p:cNvSpPr/>
          <p:nvPr/>
        </p:nvSpPr>
        <p:spPr>
          <a:xfrm>
            <a:off x="1043280" y="2778840"/>
            <a:ext cx="7380360" cy="0"/>
          </a:xfrm>
          <a:prstGeom prst="line">
            <a:avLst/>
          </a:prstGeom>
          <a:ln w="9360">
            <a:solidFill>
              <a:srgbClr val="000000"/>
            </a:solidFill>
            <a:round/>
          </a:ln>
        </p:spPr>
      </p:sp>
      <p:sp>
        <p:nvSpPr>
          <p:cNvPr id="82" name="Line 3"/>
          <p:cNvSpPr/>
          <p:nvPr/>
        </p:nvSpPr>
        <p:spPr>
          <a:xfrm>
            <a:off x="1043280" y="2562840"/>
            <a:ext cx="0" cy="432360"/>
          </a:xfrm>
          <a:prstGeom prst="line">
            <a:avLst/>
          </a:prstGeom>
          <a:ln w="9360">
            <a:solidFill>
              <a:srgbClr val="000000"/>
            </a:solidFill>
            <a:round/>
          </a:ln>
        </p:spPr>
      </p:sp>
      <p:pic>
        <p:nvPicPr>
          <p:cNvPr descr="" id="83" name="Picture 2"/>
          <p:cNvPicPr/>
          <p:nvPr/>
        </p:nvPicPr>
        <p:blipFill>
          <a:blip r:embed="rId1"/>
          <a:stretch>
            <a:fillRect/>
          </a:stretch>
        </p:blipFill>
        <p:spPr>
          <a:xfrm>
            <a:off x="417600" y="2455200"/>
            <a:ext cx="573480" cy="646920"/>
          </a:xfrm>
          <a:prstGeom prst="rect">
            <a:avLst/>
          </a:prstGeom>
        </p:spPr>
      </p:pic>
      <p:sp>
        <p:nvSpPr>
          <p:cNvPr id="84" name="CustomShape 4"/>
          <p:cNvSpPr/>
          <p:nvPr/>
        </p:nvSpPr>
        <p:spPr>
          <a:xfrm>
            <a:off x="113760" y="3134520"/>
            <a:ext cx="1793160" cy="1460520"/>
          </a:xfrm>
          <a:prstGeom prst="rect">
            <a:avLst/>
          </a:prstGeom>
        </p:spPr>
        <p:txBody>
          <a:bodyPr bIns="45000" lIns="90000" rIns="90000" tIns="45000"/>
          <a:p>
            <a:pPr>
              <a:lnSpc>
                <a:spcPct val="100000"/>
              </a:lnSpc>
              <a:buFont typeface="Arial"/>
              <a:buChar char="•"/>
            </a:pPr>
            <a:r>
              <a:rPr lang="en-CA">
                <a:solidFill>
                  <a:srgbClr val="000000"/>
                </a:solidFill>
                <a:latin typeface="Calibri"/>
              </a:rPr>
              <a:t>Glucose</a:t>
            </a:r>
            <a:endParaRPr/>
          </a:p>
          <a:p>
            <a:pPr>
              <a:lnSpc>
                <a:spcPct val="100000"/>
              </a:lnSpc>
              <a:buFont typeface="Arial"/>
              <a:buChar char="•"/>
            </a:pPr>
            <a:r>
              <a:rPr lang="en-CA">
                <a:solidFill>
                  <a:srgbClr val="000000"/>
                </a:solidFill>
                <a:latin typeface="Calibri"/>
              </a:rPr>
              <a:t>Glucose + OA</a:t>
            </a:r>
            <a:endParaRPr/>
          </a:p>
          <a:p>
            <a:pPr>
              <a:lnSpc>
                <a:spcPct val="100000"/>
              </a:lnSpc>
              <a:buFont typeface="Arial"/>
              <a:buChar char="•"/>
            </a:pPr>
            <a:r>
              <a:rPr lang="en-CA">
                <a:solidFill>
                  <a:srgbClr val="000000"/>
                </a:solidFill>
                <a:latin typeface="Calibri"/>
              </a:rPr>
              <a:t>Glucose + WP</a:t>
            </a:r>
            <a:endParaRPr/>
          </a:p>
        </p:txBody>
      </p:sp>
      <p:sp>
        <p:nvSpPr>
          <p:cNvPr id="85" name="CustomShape 5"/>
          <p:cNvSpPr/>
          <p:nvPr/>
        </p:nvSpPr>
        <p:spPr>
          <a:xfrm>
            <a:off x="910800" y="1917360"/>
            <a:ext cx="1438920" cy="638280"/>
          </a:xfrm>
          <a:prstGeom prst="rect">
            <a:avLst/>
          </a:prstGeom>
        </p:spPr>
        <p:txBody>
          <a:bodyPr bIns="45000" lIns="90000" rIns="90000" tIns="45000"/>
          <a:p>
            <a:pPr>
              <a:lnSpc>
                <a:spcPct val="100000"/>
              </a:lnSpc>
            </a:pPr>
            <a:r>
              <a:rPr lang="en-CA">
                <a:solidFill>
                  <a:srgbClr val="000000"/>
                </a:solidFill>
                <a:latin typeface="Calibri"/>
              </a:rPr>
              <a:t>0 </a:t>
            </a:r>
            <a:endParaRPr/>
          </a:p>
          <a:p>
            <a:pPr>
              <a:lnSpc>
                <a:spcPct val="100000"/>
              </a:lnSpc>
            </a:pPr>
            <a:r>
              <a:rPr lang="en-CA">
                <a:solidFill>
                  <a:srgbClr val="000000"/>
                </a:solidFill>
                <a:latin typeface="Calibri"/>
              </a:rPr>
              <a:t>min</a:t>
            </a:r>
            <a:endParaRPr/>
          </a:p>
        </p:txBody>
      </p:sp>
      <p:sp>
        <p:nvSpPr>
          <p:cNvPr id="86" name="Line 6"/>
          <p:cNvSpPr/>
          <p:nvPr/>
        </p:nvSpPr>
        <p:spPr>
          <a:xfrm>
            <a:off x="3286800" y="2562840"/>
            <a:ext cx="0" cy="432360"/>
          </a:xfrm>
          <a:prstGeom prst="line">
            <a:avLst/>
          </a:prstGeom>
          <a:ln w="9360">
            <a:solidFill>
              <a:srgbClr val="000000"/>
            </a:solidFill>
            <a:round/>
          </a:ln>
        </p:spPr>
      </p:sp>
      <p:sp>
        <p:nvSpPr>
          <p:cNvPr id="87" name="Line 7"/>
          <p:cNvSpPr/>
          <p:nvPr/>
        </p:nvSpPr>
        <p:spPr>
          <a:xfrm>
            <a:off x="8423640" y="2562840"/>
            <a:ext cx="0" cy="432360"/>
          </a:xfrm>
          <a:prstGeom prst="line">
            <a:avLst/>
          </a:prstGeom>
          <a:ln w="9360">
            <a:solidFill>
              <a:srgbClr val="000000"/>
            </a:solidFill>
            <a:round/>
          </a:ln>
        </p:spPr>
      </p:sp>
      <p:sp>
        <p:nvSpPr>
          <p:cNvPr id="88" name="CustomShape 8"/>
          <p:cNvSpPr/>
          <p:nvPr/>
        </p:nvSpPr>
        <p:spPr>
          <a:xfrm>
            <a:off x="8100360" y="1917360"/>
            <a:ext cx="1438920" cy="638280"/>
          </a:xfrm>
          <a:prstGeom prst="rect">
            <a:avLst/>
          </a:prstGeom>
        </p:spPr>
        <p:txBody>
          <a:bodyPr bIns="45000" lIns="90000" rIns="90000" tIns="45000"/>
          <a:p>
            <a:pPr>
              <a:lnSpc>
                <a:spcPct val="100000"/>
              </a:lnSpc>
            </a:pPr>
            <a:r>
              <a:rPr lang="en-CA">
                <a:solidFill>
                  <a:srgbClr val="000000"/>
                </a:solidFill>
                <a:latin typeface="Calibri"/>
              </a:rPr>
              <a:t>120 </a:t>
            </a:r>
            <a:endParaRPr/>
          </a:p>
          <a:p>
            <a:pPr>
              <a:lnSpc>
                <a:spcPct val="100000"/>
              </a:lnSpc>
            </a:pPr>
            <a:r>
              <a:rPr lang="en-CA">
                <a:solidFill>
                  <a:srgbClr val="000000"/>
                </a:solidFill>
                <a:latin typeface="Calibri"/>
              </a:rPr>
              <a:t>min</a:t>
            </a:r>
            <a:endParaRPr/>
          </a:p>
        </p:txBody>
      </p:sp>
      <p:sp>
        <p:nvSpPr>
          <p:cNvPr id="89" name="CustomShape 9"/>
          <p:cNvSpPr/>
          <p:nvPr/>
        </p:nvSpPr>
        <p:spPr>
          <a:xfrm>
            <a:off x="3060000" y="1917000"/>
            <a:ext cx="1438920" cy="638280"/>
          </a:xfrm>
          <a:prstGeom prst="rect">
            <a:avLst/>
          </a:prstGeom>
        </p:spPr>
        <p:txBody>
          <a:bodyPr bIns="45000" lIns="90000" rIns="90000" tIns="45000"/>
          <a:p>
            <a:pPr>
              <a:lnSpc>
                <a:spcPct val="100000"/>
              </a:lnSpc>
            </a:pPr>
            <a:r>
              <a:rPr lang="en-CA">
                <a:solidFill>
                  <a:srgbClr val="000000"/>
                </a:solidFill>
                <a:latin typeface="Calibri"/>
              </a:rPr>
              <a:t>15</a:t>
            </a:r>
            <a:endParaRPr/>
          </a:p>
          <a:p>
            <a:pPr>
              <a:lnSpc>
                <a:spcPct val="100000"/>
              </a:lnSpc>
            </a:pPr>
            <a:r>
              <a:rPr lang="en-CA">
                <a:solidFill>
                  <a:srgbClr val="000000"/>
                </a:solidFill>
                <a:latin typeface="Calibri"/>
              </a:rPr>
              <a:t>min</a:t>
            </a:r>
            <a:endParaRPr/>
          </a:p>
        </p:txBody>
      </p:sp>
      <p:sp>
        <p:nvSpPr>
          <p:cNvPr id="90" name="CustomShape 10"/>
          <p:cNvSpPr/>
          <p:nvPr/>
        </p:nvSpPr>
        <p:spPr>
          <a:xfrm>
            <a:off x="2741760" y="3141000"/>
            <a:ext cx="1793160" cy="912600"/>
          </a:xfrm>
          <a:prstGeom prst="rect">
            <a:avLst/>
          </a:prstGeom>
        </p:spPr>
        <p:txBody>
          <a:bodyPr bIns="45000" lIns="90000" rIns="90000" tIns="45000"/>
          <a:p>
            <a:pPr>
              <a:lnSpc>
                <a:spcPct val="100000"/>
              </a:lnSpc>
            </a:pPr>
            <a:r>
              <a:rPr lang="en-CA">
                <a:solidFill>
                  <a:srgbClr val="000000"/>
                </a:solidFill>
                <a:latin typeface="Calibri"/>
              </a:rPr>
              <a:t>GLP-1</a:t>
            </a:r>
            <a:endParaRPr/>
          </a:p>
          <a:p>
            <a:pPr>
              <a:lnSpc>
                <a:spcPct val="100000"/>
              </a:lnSpc>
            </a:pPr>
            <a:r>
              <a:rPr lang="en-CA">
                <a:solidFill>
                  <a:srgbClr val="000000"/>
                </a:solidFill>
                <a:latin typeface="Calibri"/>
              </a:rPr>
              <a:t>GIP</a:t>
            </a:r>
            <a:endParaRPr/>
          </a:p>
          <a:p>
            <a:pPr>
              <a:lnSpc>
                <a:spcPct val="100000"/>
              </a:lnSpc>
            </a:pPr>
            <a:r>
              <a:rPr lang="en-CA">
                <a:solidFill>
                  <a:srgbClr val="000000"/>
                </a:solidFill>
                <a:latin typeface="Calibri"/>
              </a:rPr>
              <a:t>EIR</a:t>
            </a:r>
            <a:endParaRPr/>
          </a:p>
        </p:txBody>
      </p:sp>
      <p:sp>
        <p:nvSpPr>
          <p:cNvPr id="91" name="CustomShape 11"/>
          <p:cNvSpPr/>
          <p:nvPr/>
        </p:nvSpPr>
        <p:spPr>
          <a:xfrm>
            <a:off x="3657600" y="3151080"/>
            <a:ext cx="1793160" cy="638280"/>
          </a:xfrm>
          <a:prstGeom prst="rect">
            <a:avLst/>
          </a:prstGeom>
        </p:spPr>
        <p:txBody>
          <a:bodyPr bIns="45000" lIns="90000" rIns="90000" tIns="45000"/>
          <a:p>
            <a:pPr>
              <a:lnSpc>
                <a:spcPct val="100000"/>
              </a:lnSpc>
            </a:pPr>
            <a:r>
              <a:rPr lang="en-CA">
                <a:solidFill>
                  <a:srgbClr val="000000"/>
                </a:solidFill>
                <a:latin typeface="Calibri"/>
              </a:rPr>
              <a:t>Total &amp;</a:t>
            </a:r>
            <a:endParaRPr/>
          </a:p>
          <a:p>
            <a:pPr>
              <a:lnSpc>
                <a:spcPct val="100000"/>
              </a:lnSpc>
            </a:pPr>
            <a:r>
              <a:rPr lang="en-CA">
                <a:solidFill>
                  <a:srgbClr val="000000"/>
                </a:solidFill>
                <a:latin typeface="Calibri"/>
              </a:rPr>
              <a:t>intact</a:t>
            </a:r>
            <a:endParaRPr/>
          </a:p>
        </p:txBody>
      </p:sp>
      <p:sp>
        <p:nvSpPr>
          <p:cNvPr id="92" name="CustomShape 12"/>
          <p:cNvSpPr/>
          <p:nvPr/>
        </p:nvSpPr>
        <p:spPr>
          <a:xfrm>
            <a:off x="1043640" y="4700520"/>
            <a:ext cx="7692840" cy="912600"/>
          </a:xfrm>
          <a:prstGeom prst="rect">
            <a:avLst/>
          </a:prstGeom>
        </p:spPr>
        <p:txBody>
          <a:bodyPr bIns="45000" lIns="90000" rIns="90000" tIns="45000"/>
          <a:p>
            <a:pPr>
              <a:lnSpc>
                <a:spcPct val="100000"/>
              </a:lnSpc>
              <a:buFont typeface="Arial"/>
              <a:buChar char="•"/>
            </a:pPr>
            <a:r>
              <a:rPr lang="en-CA">
                <a:solidFill>
                  <a:srgbClr val="000000"/>
                </a:solidFill>
                <a:latin typeface="Calibri"/>
              </a:rPr>
              <a:t>Serial measures of blood glucose and insulin concentrations </a:t>
            </a:r>
            <a:r>
              <a:rPr lang="en-CA">
                <a:solidFill>
                  <a:srgbClr val="000000"/>
                </a:solidFill>
                <a:latin typeface="Wingdings"/>
              </a:rPr>
              <a:t></a:t>
            </a:r>
            <a:r>
              <a:rPr lang="en-CA">
                <a:solidFill>
                  <a:srgbClr val="000000"/>
                </a:solidFill>
                <a:latin typeface="Calibri"/>
              </a:rPr>
              <a:t> AUC to represent total glucose and insulin response</a:t>
            </a:r>
            <a:endParaRPr/>
          </a:p>
          <a:p>
            <a:pPr>
              <a:lnSpc>
                <a:spcPct val="100000"/>
              </a:lnSpc>
              <a:buFont typeface="Arial"/>
              <a:buChar char="•"/>
            </a:pPr>
            <a:r>
              <a:rPr lang="en-CA">
                <a:solidFill>
                  <a:srgbClr val="000000"/>
                </a:solidFill>
                <a:latin typeface="Calibri"/>
              </a:rPr>
              <a:t>Rate of gastric emptying (paracetamol technique)</a:t>
            </a:r>
            <a:endParaRPr/>
          </a:p>
        </p:txBody>
      </p:sp>
      <p:sp>
        <p:nvSpPr>
          <p:cNvPr id="93" name="CustomShape 13"/>
          <p:cNvSpPr/>
          <p:nvPr/>
        </p:nvSpPr>
        <p:spPr>
          <a:xfrm>
            <a:off x="7851240" y="2963160"/>
            <a:ext cx="1291680" cy="912600"/>
          </a:xfrm>
          <a:prstGeom prst="rect">
            <a:avLst/>
          </a:prstGeom>
        </p:spPr>
        <p:txBody>
          <a:bodyPr bIns="45000" lIns="90000" rIns="90000" tIns="45000"/>
          <a:p>
            <a:pPr>
              <a:lnSpc>
                <a:spcPct val="100000"/>
              </a:lnSpc>
            </a:pPr>
            <a:r>
              <a:rPr lang="en-CA">
                <a:solidFill>
                  <a:srgbClr val="000000"/>
                </a:solidFill>
                <a:latin typeface="Calibri"/>
              </a:rPr>
              <a:t>Intestinal DPP-4 activity</a:t>
            </a:r>
            <a:endParaRPr/>
          </a:p>
        </p:txBody>
      </p:sp>
      <p:sp>
        <p:nvSpPr>
          <p:cNvPr id="94" name="CustomShape 14"/>
          <p:cNvSpPr/>
          <p:nvPr/>
        </p:nvSpPr>
        <p:spPr>
          <a:xfrm>
            <a:off x="63720" y="2143080"/>
            <a:ext cx="1438920" cy="272160"/>
          </a:xfrm>
          <a:prstGeom prst="rect">
            <a:avLst/>
          </a:prstGeom>
        </p:spPr>
        <p:txBody>
          <a:bodyPr bIns="45000" lIns="90000" rIns="90000" tIns="45000"/>
          <a:p>
            <a:pPr>
              <a:lnSpc>
                <a:spcPct val="100000"/>
              </a:lnSpc>
            </a:pPr>
            <a:r>
              <a:rPr lang="en-CA" sz="1200">
                <a:solidFill>
                  <a:srgbClr val="000000"/>
                </a:solidFill>
                <a:latin typeface="Calibri"/>
              </a:rPr>
              <a:t>Fasted</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95" name="Picture 2"/>
          <p:cNvPicPr/>
          <p:nvPr/>
        </p:nvPicPr>
        <p:blipFill>
          <a:blip r:embed="rId1"/>
          <a:stretch>
            <a:fillRect/>
          </a:stretch>
        </p:blipFill>
        <p:spPr>
          <a:xfrm>
            <a:off x="504000" y="72000"/>
            <a:ext cx="8012880" cy="2872440"/>
          </a:xfrm>
          <a:prstGeom prst="rect">
            <a:avLst/>
          </a:prstGeom>
        </p:spPr>
      </p:pic>
      <p:sp>
        <p:nvSpPr>
          <p:cNvPr id="96" name="CustomShape 1"/>
          <p:cNvSpPr/>
          <p:nvPr/>
        </p:nvSpPr>
        <p:spPr>
          <a:xfrm>
            <a:off x="659520" y="2443680"/>
            <a:ext cx="7895880" cy="363960"/>
          </a:xfrm>
          <a:prstGeom prst="rect">
            <a:avLst/>
          </a:prstGeom>
        </p:spPr>
        <p:txBody>
          <a:bodyPr bIns="45000" lIns="90000" rIns="90000" tIns="45000"/>
          <a:p>
            <a:pPr>
              <a:lnSpc>
                <a:spcPct val="100000"/>
              </a:lnSpc>
            </a:pPr>
            <a:r>
              <a:rPr b="1" lang="en-CA" u="sng">
                <a:solidFill>
                  <a:srgbClr val="000000"/>
                </a:solidFill>
                <a:latin typeface="Calibri"/>
              </a:rPr>
              <a:t>Question 1:</a:t>
            </a:r>
            <a:r>
              <a:rPr b="1" lang="en-CA">
                <a:solidFill>
                  <a:srgbClr val="000000"/>
                </a:solidFill>
                <a:latin typeface="Calibri"/>
              </a:rPr>
              <a:t> Describe the results from Table 1. (2/50 marks)</a:t>
            </a:r>
            <a:endParaRPr/>
          </a:p>
        </p:txBody>
      </p:sp>
      <p:sp>
        <p:nvSpPr>
          <p:cNvPr id="97" name="CustomShape 2"/>
          <p:cNvSpPr/>
          <p:nvPr/>
        </p:nvSpPr>
        <p:spPr>
          <a:xfrm>
            <a:off x="671760" y="2880000"/>
            <a:ext cx="7895880" cy="3655080"/>
          </a:xfrm>
          <a:prstGeom prst="rect">
            <a:avLst/>
          </a:prstGeom>
        </p:spPr>
        <p:txBody>
          <a:bodyPr bIns="45000" lIns="90000" rIns="90000" tIns="45000"/>
          <a:p>
            <a:pPr>
              <a:lnSpc>
                <a:spcPct val="100000"/>
              </a:lnSpc>
              <a:buFont typeface="Arial"/>
              <a:buChar char="•"/>
            </a:pPr>
            <a:r>
              <a:rPr lang="en-CA">
                <a:solidFill>
                  <a:srgbClr val="000000"/>
                </a:solidFill>
                <a:latin typeface="Calibri"/>
              </a:rPr>
              <a:t>AUCinsulin  was significantly greater after co-ingestion of OA (P&lt;0.05) and WP (P&lt;0.01) with glucose compared to glucose alone. </a:t>
            </a:r>
            <a:endParaRPr/>
          </a:p>
          <a:p>
            <a:pPr>
              <a:lnSpc>
                <a:spcPct val="100000"/>
              </a:lnSpc>
              <a:buFont typeface="Arial"/>
              <a:buChar char="•"/>
            </a:pPr>
            <a:r>
              <a:rPr lang="en-CA">
                <a:solidFill>
                  <a:srgbClr val="000000"/>
                </a:solidFill>
                <a:latin typeface="Calibri"/>
              </a:rPr>
              <a:t>EIR was significantly greater and after co-ingestion of WP with glucose compared to glucose alone (P&lt;0.01). Co-ingestion of OA with glucose did not affect EIR compared to glucose alone.</a:t>
            </a:r>
            <a:endParaRPr/>
          </a:p>
          <a:p>
            <a:pPr>
              <a:lnSpc>
                <a:spcPct val="100000"/>
              </a:lnSpc>
              <a:buFont typeface="Arial"/>
              <a:buChar char="•"/>
            </a:pPr>
            <a:r>
              <a:rPr lang="en-CA">
                <a:solidFill>
                  <a:srgbClr val="000000"/>
                </a:solidFill>
                <a:latin typeface="Calibri"/>
              </a:rPr>
              <a:t>AUCglucose was significantly lower after after co-ingestion of WP with glucose compared to glucose alone (P&lt;0.01). Co-ingestion of OA with glucose did not affect AUCglucose compared to glucose alone.</a:t>
            </a:r>
            <a:endParaRPr/>
          </a:p>
          <a:p>
            <a:pPr>
              <a:lnSpc>
                <a:spcPct val="100000"/>
              </a:lnSpc>
              <a:buFont typeface="Arial"/>
              <a:buChar char="•"/>
            </a:pPr>
            <a:r>
              <a:rPr lang="en-CA">
                <a:solidFill>
                  <a:srgbClr val="000000"/>
                </a:solidFill>
                <a:latin typeface="Calibri"/>
              </a:rPr>
              <a:t>Gastric emptying was significantly slower after co-ingestion of OA (P&lt;0.05) and WP (P&lt;0.01) with glucose compared to glucose alone. </a:t>
            </a:r>
            <a:endParaRPr/>
          </a:p>
        </p:txBody>
      </p:sp>
    </p:spTree>
  </p:cSld>
  <p:timing>
    <p:tnLst>
      <p:par>
        <p:cTn dur="indefinite" id="11" nodeType="tmRoot" restart="never">
          <p:childTnLst>
            <p:seq>
              <p:cTn id="12" nodeType="mainSeq">
                <p:childTnLst>
                  <p:par>
                    <p:cTn fill="freeze" id="13">
                      <p:stCondLst>
                        <p:cond delay="indefinite"/>
                      </p:stCondLst>
                      <p:childTnLst>
                        <p:par>
                          <p:cTn fill="freeze" id="14">
                            <p:stCondLst>
                              <p:cond delay="0"/>
                            </p:stCondLst>
                            <p:childTnLst>
                              <p:par>
                                <p:cTn fill="hold" id="15" nodeType="clickEffect" presetClass="entr" presetID="1">
                                  <p:stCondLst>
                                    <p:cond delay="0"/>
                                  </p:stCondLst>
                                  <p:childTnLst>
                                    <p:set>
                                      <p:cBhvr>
                                        <p:cTn dur="1" fill="hold" id="16">
                                          <p:stCondLst>
                                            <p:cond delay="0"/>
                                          </p:stCondLst>
                                        </p:cTn>
                                        <p:tgtEl>
                                          <p:spTgt spid="97"/>
                                        </p:tgtEl>
                                        <p:attrNameLst>
                                          <p:attrName>style.visibility</p:attrName>
                                        </p:attrNameLst>
                                      </p:cBhvr>
                                      <p:to>
                                        <p:strVal val="visible"/>
                                      </p:to>
                                    </p:set>
                                  </p:childTnLst>
                                </p:cTn>
                              </p:par>
                            </p:childTnLst>
                          </p:cTn>
                        </p:par>
                      </p:childTnLst>
                    </p:cTn>
                  </p:par>
                  <p:par>
                    <p:cTn fill="freeze" id="17">
                      <p:stCondLst>
                        <p:cond delay="indefinite"/>
                      </p:stCondLst>
                      <p:childTnLst>
                        <p:par>
                          <p:cTn fill="freeze" id="18">
                            <p:stCondLst>
                              <p:cond delay="0"/>
                            </p:stCondLst>
                            <p:childTnLst>
                              <p:par>
                                <p:cTn fill="hold" id="19" nodeType="clickEffect" presetClass="entr" presetID="1">
                                  <p:stCondLst>
                                    <p:cond delay="0"/>
                                  </p:stCondLst>
                                  <p:childTnLst>
                                    <p:set>
                                      <p:cBhvr>
                                        <p:cTn dur="1" fill="hold" id="20">
                                          <p:stCondLst>
                                            <p:cond delay="0"/>
                                          </p:stCondLst>
                                        </p:cTn>
                                        <p:tgtEl>
                                          <p:spTgt spid="97">
                                            <p:txEl>
                                              <p:pRg end="129" st="0"/>
                                            </p:txEl>
                                          </p:spTgt>
                                        </p:tgtEl>
                                        <p:attrNameLst>
                                          <p:attrName>style.visibility</p:attrName>
                                        </p:attrNameLst>
                                      </p:cBhvr>
                                      <p:to>
                                        <p:strVal val="visible"/>
                                      </p:to>
                                    </p:set>
                                  </p:childTnLst>
                                </p:cTn>
                              </p:par>
                            </p:childTnLst>
                          </p:cTn>
                        </p:par>
                      </p:childTnLst>
                    </p:cTn>
                  </p:par>
                  <p:par>
                    <p:cTn fill="freeze" id="21">
                      <p:stCondLst>
                        <p:cond delay="indefinite"/>
                      </p:stCondLst>
                      <p:childTnLst>
                        <p:par>
                          <p:cTn fill="freeze" id="22">
                            <p:stCondLst>
                              <p:cond delay="0"/>
                            </p:stCondLst>
                            <p:childTnLst>
                              <p:par>
                                <p:cTn fill="hold" id="23" nodeType="clickEffect" presetClass="entr" presetID="1">
                                  <p:stCondLst>
                                    <p:cond delay="0"/>
                                  </p:stCondLst>
                                  <p:childTnLst>
                                    <p:set>
                                      <p:cBhvr>
                                        <p:cTn dur="1" fill="hold" id="24">
                                          <p:stCondLst>
                                            <p:cond delay="0"/>
                                          </p:stCondLst>
                                        </p:cTn>
                                        <p:tgtEl>
                                          <p:spTgt spid="97">
                                            <p:txEl>
                                              <p:pRg end="648" st="648"/>
                                            </p:txEl>
                                          </p:spTgt>
                                        </p:tgtEl>
                                        <p:attrNameLst>
                                          <p:attrName>style.visibility</p:attrName>
                                        </p:attrNameLst>
                                      </p:cBhvr>
                                      <p:to>
                                        <p:strVal val="visible"/>
                                      </p:to>
                                    </p:set>
                                  </p:childTnLst>
                                </p:cTn>
                              </p:par>
                            </p:childTnLst>
                          </p:cTn>
                        </p:par>
                      </p:childTnLst>
                    </p:cTn>
                  </p:par>
                  <p:par>
                    <p:cTn fill="freeze" id="25">
                      <p:stCondLst>
                        <p:cond delay="indefinite"/>
                      </p:stCondLst>
                      <p:childTnLst>
                        <p:par>
                          <p:cTn fill="freeze" id="26">
                            <p:stCondLst>
                              <p:cond delay="0"/>
                            </p:stCondLst>
                            <p:childTnLst>
                              <p:par>
                                <p:cTn fill="hold" id="27" nodeType="clickEffect" presetClass="entr" presetID="1">
                                  <p:stCondLst>
                                    <p:cond delay="0"/>
                                  </p:stCondLst>
                                  <p:childTnLst>
                                    <p:set>
                                      <p:cBhvr>
                                        <p:cTn dur="1" fill="hold" id="28">
                                          <p:stCondLst>
                                            <p:cond delay="0"/>
                                          </p:stCondLst>
                                        </p:cTn>
                                        <p:tgtEl>
                                          <p:spTgt spid="97">
                                            <p:txEl>
                                              <p:pRg end="648" st="648"/>
                                            </p:txEl>
                                          </p:spTgt>
                                        </p:tgtEl>
                                        <p:attrNameLst>
                                          <p:attrName>style.visibility</p:attrName>
                                        </p:attrNameLst>
                                      </p:cBhvr>
                                      <p:to>
                                        <p:strVal val="visible"/>
                                      </p:to>
                                    </p:set>
                                  </p:childTnLst>
                                </p:cTn>
                              </p:par>
                            </p:childTnLst>
                          </p:cTn>
                        </p:par>
                      </p:childTnLst>
                    </p:cTn>
                  </p:par>
                  <p:par>
                    <p:cTn fill="freeze" id="29">
                      <p:stCondLst>
                        <p:cond delay="indefinite"/>
                      </p:stCondLst>
                      <p:childTnLst>
                        <p:par>
                          <p:cTn fill="freeze" id="30">
                            <p:stCondLst>
                              <p:cond delay="0"/>
                            </p:stCondLst>
                            <p:childTnLst>
                              <p:par>
                                <p:cTn fill="hold" id="31" nodeType="clickEffect" presetClass="entr" presetID="1">
                                  <p:stCondLst>
                                    <p:cond delay="0"/>
                                  </p:stCondLst>
                                  <p:childTnLst>
                                    <p:set>
                                      <p:cBhvr>
                                        <p:cTn dur="1" fill="hold" id="32">
                                          <p:stCondLst>
                                            <p:cond delay="0"/>
                                          </p:stCondLst>
                                        </p:cTn>
                                        <p:tgtEl>
                                          <p:spTgt spid="97">
                                            <p:txEl>
                                              <p:pRg end="648" st="64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98" name="Picture 2"/>
          <p:cNvPicPr/>
          <p:nvPr/>
        </p:nvPicPr>
        <p:blipFill>
          <a:blip r:embed="rId1"/>
          <a:stretch>
            <a:fillRect/>
          </a:stretch>
        </p:blipFill>
        <p:spPr>
          <a:xfrm>
            <a:off x="-244440" y="578520"/>
            <a:ext cx="6629040" cy="5945760"/>
          </a:xfrm>
          <a:prstGeom prst="rect">
            <a:avLst/>
          </a:prstGeom>
        </p:spPr>
      </p:pic>
      <p:sp>
        <p:nvSpPr>
          <p:cNvPr id="99" name="CustomShape 1"/>
          <p:cNvSpPr/>
          <p:nvPr/>
        </p:nvSpPr>
        <p:spPr>
          <a:xfrm>
            <a:off x="6012000" y="292320"/>
            <a:ext cx="3023280" cy="1186200"/>
          </a:xfrm>
          <a:prstGeom prst="rect">
            <a:avLst/>
          </a:prstGeom>
        </p:spPr>
        <p:txBody>
          <a:bodyPr bIns="45000" lIns="90000" rIns="90000" tIns="45000"/>
          <a:p>
            <a:pPr>
              <a:lnSpc>
                <a:spcPct val="100000"/>
              </a:lnSpc>
            </a:pPr>
            <a:r>
              <a:rPr b="1" lang="en-CA" u="sng">
                <a:solidFill>
                  <a:srgbClr val="000000"/>
                </a:solidFill>
                <a:latin typeface="Calibri"/>
              </a:rPr>
              <a:t>Question 2:</a:t>
            </a:r>
            <a:r>
              <a:rPr b="1" lang="en-CA">
                <a:solidFill>
                  <a:srgbClr val="000000"/>
                </a:solidFill>
                <a:latin typeface="Calibri"/>
              </a:rPr>
              <a:t> Describe the results displayed in Figure 1. (2/50 marks)</a:t>
            </a:r>
            <a:endParaRPr/>
          </a:p>
        </p:txBody>
      </p:sp>
      <p:sp>
        <p:nvSpPr>
          <p:cNvPr id="100" name="CustomShape 2"/>
          <p:cNvSpPr/>
          <p:nvPr/>
        </p:nvSpPr>
        <p:spPr>
          <a:xfrm>
            <a:off x="6012000" y="1340640"/>
            <a:ext cx="3012840" cy="6123960"/>
          </a:xfrm>
          <a:prstGeom prst="rect">
            <a:avLst/>
          </a:prstGeom>
        </p:spPr>
        <p:txBody>
          <a:bodyPr bIns="45000" lIns="90000" rIns="90000" tIns="45000"/>
          <a:p>
            <a:pPr>
              <a:lnSpc>
                <a:spcPct val="100000"/>
              </a:lnSpc>
              <a:buFont typeface="Arial"/>
              <a:buChar char="•"/>
            </a:pPr>
            <a:r>
              <a:rPr lang="en-CA" sz="1600">
                <a:solidFill>
                  <a:srgbClr val="000000"/>
                </a:solidFill>
                <a:latin typeface="Calibri"/>
              </a:rPr>
              <a:t>Total GLP-1 and intact GIP were significantly greater after after co-ingestion of WP with glucose compared to glucose alone (P&lt;0.01). Co-ingestion of OA with glucose did not affect these variables.</a:t>
            </a:r>
            <a:endParaRPr/>
          </a:p>
          <a:p>
            <a:pPr>
              <a:lnSpc>
                <a:spcPct val="100000"/>
              </a:lnSpc>
              <a:buFont typeface="Arial"/>
              <a:buChar char="•"/>
            </a:pPr>
            <a:r>
              <a:rPr lang="en-CA" sz="1600">
                <a:solidFill>
                  <a:srgbClr val="000000"/>
                </a:solidFill>
                <a:latin typeface="Calibri"/>
              </a:rPr>
              <a:t>Intact GLP-1 significantly greater after after co-ingestion of OA (P&lt;0.05) and WP (P&lt;0.01) with glucose compared to glucose alone (P&lt;0.01). </a:t>
            </a:r>
            <a:endParaRPr/>
          </a:p>
          <a:p>
            <a:pPr>
              <a:lnSpc>
                <a:spcPct val="100000"/>
              </a:lnSpc>
              <a:buFont typeface="Arial"/>
              <a:buChar char="•"/>
            </a:pPr>
            <a:r>
              <a:rPr lang="en-CA" sz="1600">
                <a:solidFill>
                  <a:srgbClr val="000000"/>
                </a:solidFill>
                <a:latin typeface="Calibri"/>
              </a:rPr>
              <a:t>There were no significant differences in total GIP according to treatments</a:t>
            </a:r>
            <a:endParaRPr/>
          </a:p>
        </p:txBody>
      </p:sp>
      <p:sp>
        <p:nvSpPr>
          <p:cNvPr id="101" name="CustomShape 3"/>
          <p:cNvSpPr/>
          <p:nvPr/>
        </p:nvSpPr>
        <p:spPr>
          <a:xfrm>
            <a:off x="735840" y="2787480"/>
            <a:ext cx="1805400" cy="515160"/>
          </a:xfrm>
          <a:prstGeom prst="rect">
            <a:avLst/>
          </a:prstGeom>
          <a:solidFill>
            <a:srgbClr val="ffffff"/>
          </a:solidFill>
        </p:spPr>
        <p:txBody>
          <a:bodyPr bIns="45000" lIns="90000" rIns="90000" tIns="45000"/>
          <a:p>
            <a:pPr>
              <a:lnSpc>
                <a:spcPct val="100000"/>
              </a:lnSpc>
            </a:pPr>
            <a:r>
              <a:rPr lang="en-CA" sz="1400">
                <a:solidFill>
                  <a:srgbClr val="000000"/>
                </a:solidFill>
                <a:latin typeface="Calibri"/>
              </a:rPr>
              <a:t>Total GLP-1 (pmol/L)</a:t>
            </a:r>
            <a:endParaRPr/>
          </a:p>
        </p:txBody>
      </p:sp>
      <p:sp>
        <p:nvSpPr>
          <p:cNvPr id="102" name="CustomShape 4"/>
          <p:cNvSpPr/>
          <p:nvPr/>
        </p:nvSpPr>
        <p:spPr>
          <a:xfrm>
            <a:off x="3040200" y="2787480"/>
            <a:ext cx="1805400" cy="515160"/>
          </a:xfrm>
          <a:prstGeom prst="rect">
            <a:avLst/>
          </a:prstGeom>
          <a:solidFill>
            <a:srgbClr val="ffffff"/>
          </a:solidFill>
        </p:spPr>
        <p:txBody>
          <a:bodyPr bIns="45000" lIns="90000" rIns="90000" tIns="45000"/>
          <a:p>
            <a:pPr>
              <a:lnSpc>
                <a:spcPct val="100000"/>
              </a:lnSpc>
            </a:pPr>
            <a:r>
              <a:rPr lang="en-CA" sz="1400">
                <a:solidFill>
                  <a:srgbClr val="000000"/>
                </a:solidFill>
                <a:latin typeface="Calibri"/>
              </a:rPr>
              <a:t>Intact GLP-1 (pmol/L)</a:t>
            </a:r>
            <a:endParaRPr/>
          </a:p>
        </p:txBody>
      </p:sp>
      <p:sp>
        <p:nvSpPr>
          <p:cNvPr id="103" name="CustomShape 5"/>
          <p:cNvSpPr/>
          <p:nvPr/>
        </p:nvSpPr>
        <p:spPr>
          <a:xfrm>
            <a:off x="683640" y="5205600"/>
            <a:ext cx="1559520" cy="515160"/>
          </a:xfrm>
          <a:prstGeom prst="rect">
            <a:avLst/>
          </a:prstGeom>
          <a:solidFill>
            <a:srgbClr val="ffffff"/>
          </a:solidFill>
        </p:spPr>
        <p:txBody>
          <a:bodyPr bIns="45000" lIns="90000" rIns="90000" tIns="45000"/>
          <a:p>
            <a:pPr>
              <a:lnSpc>
                <a:spcPct val="100000"/>
              </a:lnSpc>
            </a:pPr>
            <a:r>
              <a:rPr lang="en-CA" sz="1400">
                <a:solidFill>
                  <a:srgbClr val="000000"/>
                </a:solidFill>
                <a:latin typeface="Calibri"/>
              </a:rPr>
              <a:t>Total GIP (pmol/L)</a:t>
            </a:r>
            <a:endParaRPr/>
          </a:p>
        </p:txBody>
      </p:sp>
      <p:sp>
        <p:nvSpPr>
          <p:cNvPr id="104" name="CustomShape 6"/>
          <p:cNvSpPr/>
          <p:nvPr/>
        </p:nvSpPr>
        <p:spPr>
          <a:xfrm>
            <a:off x="3040200" y="5229360"/>
            <a:ext cx="1559520" cy="515160"/>
          </a:xfrm>
          <a:prstGeom prst="rect">
            <a:avLst/>
          </a:prstGeom>
          <a:solidFill>
            <a:srgbClr val="ffffff"/>
          </a:solidFill>
        </p:spPr>
        <p:txBody>
          <a:bodyPr bIns="45000" lIns="90000" rIns="90000" tIns="45000"/>
          <a:p>
            <a:pPr>
              <a:lnSpc>
                <a:spcPct val="100000"/>
              </a:lnSpc>
            </a:pPr>
            <a:r>
              <a:rPr lang="en-CA" sz="1400">
                <a:solidFill>
                  <a:srgbClr val="000000"/>
                </a:solidFill>
                <a:latin typeface="Calibri"/>
              </a:rPr>
              <a:t>Intact GIP (pmol/L)</a:t>
            </a:r>
            <a:endParaRPr/>
          </a:p>
        </p:txBody>
      </p:sp>
    </p:spTree>
  </p:cSld>
  <p:timing>
    <p:tnLst>
      <p:par>
        <p:cTn dur="indefinite" id="33" nodeType="tmRoot" restart="never">
          <p:childTnLst>
            <p:seq>
              <p:cTn id="34" nodeType="mainSeq">
                <p:childTnLst>
                  <p:par>
                    <p:cTn fill="freeze" id="35">
                      <p:stCondLst>
                        <p:cond delay="indefinite"/>
                      </p:stCondLst>
                      <p:childTnLst>
                        <p:par>
                          <p:cTn fill="freeze" id="36">
                            <p:stCondLst>
                              <p:cond delay="0"/>
                            </p:stCondLst>
                            <p:childTnLst>
                              <p:par>
                                <p:cTn fill="hold" id="37" nodeType="clickEffect" presetClass="entr" presetID="1">
                                  <p:stCondLst>
                                    <p:cond delay="0"/>
                                  </p:stCondLst>
                                  <p:childTnLst>
                                    <p:set>
                                      <p:cBhvr>
                                        <p:cTn dur="1" fill="hold" id="38">
                                          <p:stCondLst>
                                            <p:cond delay="0"/>
                                          </p:stCondLst>
                                        </p:cTn>
                                        <p:tgtEl>
                                          <p:spTgt spid="100"/>
                                        </p:tgtEl>
                                        <p:attrNameLst>
                                          <p:attrName>style.visibility</p:attrName>
                                        </p:attrNameLst>
                                      </p:cBhvr>
                                      <p:to>
                                        <p:strVal val="visible"/>
                                      </p:to>
                                    </p:set>
                                  </p:childTnLst>
                                </p:cTn>
                              </p:par>
                            </p:childTnLst>
                          </p:cTn>
                        </p:par>
                      </p:childTnLst>
                    </p:cTn>
                  </p:par>
                  <p:par>
                    <p:cTn fill="freeze" id="39">
                      <p:stCondLst>
                        <p:cond delay="indefinite"/>
                      </p:stCondLst>
                      <p:childTnLst>
                        <p:par>
                          <p:cTn fill="freeze" id="40">
                            <p:stCondLst>
                              <p:cond delay="0"/>
                            </p:stCondLst>
                            <p:childTnLst>
                              <p:par>
                                <p:cTn fill="hold" id="41" nodeType="clickEffect" presetClass="entr" presetID="1">
                                  <p:stCondLst>
                                    <p:cond delay="0"/>
                                  </p:stCondLst>
                                  <p:childTnLst>
                                    <p:set>
                                      <p:cBhvr>
                                        <p:cTn dur="1" fill="hold" id="42">
                                          <p:stCondLst>
                                            <p:cond delay="0"/>
                                          </p:stCondLst>
                                        </p:cTn>
                                        <p:tgtEl>
                                          <p:spTgt spid="100">
                                            <p:txEl>
                                              <p:pRg end="198" st="0"/>
                                            </p:txEl>
                                          </p:spTgt>
                                        </p:tgtEl>
                                        <p:attrNameLst>
                                          <p:attrName>style.visibility</p:attrName>
                                        </p:attrNameLst>
                                      </p:cBhvr>
                                      <p:to>
                                        <p:strVal val="visible"/>
                                      </p:to>
                                    </p:set>
                                  </p:childTnLst>
                                </p:cTn>
                              </p:par>
                            </p:childTnLst>
                          </p:cTn>
                        </p:par>
                      </p:childTnLst>
                    </p:cTn>
                  </p:par>
                  <p:par>
                    <p:cTn fill="freeze" id="43">
                      <p:stCondLst>
                        <p:cond delay="indefinite"/>
                      </p:stCondLst>
                      <p:childTnLst>
                        <p:par>
                          <p:cTn fill="freeze" id="44">
                            <p:stCondLst>
                              <p:cond delay="0"/>
                            </p:stCondLst>
                            <p:childTnLst>
                              <p:par>
                                <p:cTn fill="hold" id="45" nodeType="clickEffect" presetClass="entr" presetID="1">
                                  <p:stCondLst>
                                    <p:cond delay="0"/>
                                  </p:stCondLst>
                                  <p:childTnLst>
                                    <p:set>
                                      <p:cBhvr>
                                        <p:cTn dur="1" fill="hold" id="46">
                                          <p:stCondLst>
                                            <p:cond delay="0"/>
                                          </p:stCondLst>
                                        </p:cTn>
                                        <p:tgtEl>
                                          <p:spTgt spid="100">
                                            <p:txEl>
                                              <p:pRg end="414" st="414"/>
                                            </p:txEl>
                                          </p:spTgt>
                                        </p:tgtEl>
                                        <p:attrNameLst>
                                          <p:attrName>style.visibility</p:attrName>
                                        </p:attrNameLst>
                                      </p:cBhvr>
                                      <p:to>
                                        <p:strVal val="visible"/>
                                      </p:to>
                                    </p:set>
                                  </p:childTnLst>
                                </p:cTn>
                              </p:par>
                            </p:childTnLst>
                          </p:cTn>
                        </p:par>
                      </p:childTnLst>
                    </p:cTn>
                  </p:par>
                  <p:par>
                    <p:cTn fill="freeze" id="47">
                      <p:stCondLst>
                        <p:cond delay="indefinite"/>
                      </p:stCondLst>
                      <p:childTnLst>
                        <p:par>
                          <p:cTn fill="freeze" id="48">
                            <p:stCondLst>
                              <p:cond delay="0"/>
                            </p:stCondLst>
                            <p:childTnLst>
                              <p:par>
                                <p:cTn fill="hold" id="49" nodeType="clickEffect" presetClass="entr" presetID="1">
                                  <p:stCondLst>
                                    <p:cond delay="0"/>
                                  </p:stCondLst>
                                  <p:childTnLst>
                                    <p:set>
                                      <p:cBhvr>
                                        <p:cTn dur="1" fill="hold" id="50">
                                          <p:stCondLst>
                                            <p:cond delay="0"/>
                                          </p:stCondLst>
                                        </p:cTn>
                                        <p:tgtEl>
                                          <p:spTgt spid="100">
                                            <p:txEl>
                                              <p:pRg end="414" st="4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5" name="Picture 2"/>
          <p:cNvPicPr/>
          <p:nvPr/>
        </p:nvPicPr>
        <p:blipFill>
          <a:blip r:embed="rId1"/>
          <a:stretch>
            <a:fillRect/>
          </a:stretch>
        </p:blipFill>
        <p:spPr>
          <a:xfrm>
            <a:off x="0" y="0"/>
            <a:ext cx="9075960" cy="4176720"/>
          </a:xfrm>
          <a:prstGeom prst="rect">
            <a:avLst/>
          </a:prstGeom>
        </p:spPr>
      </p:pic>
      <p:sp>
        <p:nvSpPr>
          <p:cNvPr id="106" name="CustomShape 1"/>
          <p:cNvSpPr/>
          <p:nvPr/>
        </p:nvSpPr>
        <p:spPr>
          <a:xfrm>
            <a:off x="196560" y="4073400"/>
            <a:ext cx="8856000" cy="698760"/>
          </a:xfrm>
          <a:prstGeom prst="rect">
            <a:avLst/>
          </a:prstGeom>
        </p:spPr>
        <p:txBody>
          <a:bodyPr bIns="45000" lIns="90000" rIns="90000" tIns="45000"/>
          <a:p>
            <a:pPr>
              <a:lnSpc>
                <a:spcPct val="100000"/>
              </a:lnSpc>
            </a:pPr>
            <a:r>
              <a:rPr b="1" lang="en-CA" sz="2000" u="sng">
                <a:solidFill>
                  <a:srgbClr val="000000"/>
                </a:solidFill>
                <a:latin typeface="Calibri"/>
              </a:rPr>
              <a:t>Question 3:</a:t>
            </a:r>
            <a:r>
              <a:rPr b="1" lang="en-CA" sz="2000">
                <a:solidFill>
                  <a:srgbClr val="000000"/>
                </a:solidFill>
                <a:latin typeface="Calibri"/>
              </a:rPr>
              <a:t> Describe the results displayed in Figure 2. (1/50 marks)</a:t>
            </a:r>
            <a:endParaRPr/>
          </a:p>
        </p:txBody>
      </p:sp>
      <p:sp>
        <p:nvSpPr>
          <p:cNvPr id="107" name="CustomShape 2"/>
          <p:cNvSpPr/>
          <p:nvPr/>
        </p:nvSpPr>
        <p:spPr>
          <a:xfrm>
            <a:off x="226800" y="4653000"/>
            <a:ext cx="8825760" cy="699480"/>
          </a:xfrm>
          <a:prstGeom prst="rect">
            <a:avLst/>
          </a:prstGeom>
        </p:spPr>
        <p:txBody>
          <a:bodyPr bIns="45000" lIns="90000" rIns="90000" tIns="45000"/>
          <a:p>
            <a:pPr>
              <a:lnSpc>
                <a:spcPct val="100000"/>
              </a:lnSpc>
              <a:buFont typeface="Arial"/>
              <a:buChar char="•"/>
            </a:pPr>
            <a:r>
              <a:rPr lang="en-CA" sz="2000">
                <a:solidFill>
                  <a:srgbClr val="000000"/>
                </a:solidFill>
                <a:latin typeface="Calibri"/>
              </a:rPr>
              <a:t>DPP-4 activity was significantly lower after co-ingestion of WP compared to glucose alone.</a:t>
            </a:r>
            <a:endParaRPr/>
          </a:p>
        </p:txBody>
      </p:sp>
    </p:spTree>
  </p:cSld>
  <p:timing>
    <p:tnLst>
      <p:par>
        <p:cTn dur="indefinite" id="51" nodeType="tmRoot" restart="never">
          <p:childTnLst>
            <p:seq>
              <p:cTn id="52" nodeType="mainSeq">
                <p:childTnLst>
                  <p:par>
                    <p:cTn fill="freeze" id="53">
                      <p:stCondLst>
                        <p:cond delay="indefinite"/>
                      </p:stCondLst>
                      <p:childTnLst>
                        <p:par>
                          <p:cTn fill="freeze" id="54">
                            <p:stCondLst>
                              <p:cond delay="0"/>
                            </p:stCondLst>
                            <p:childTnLst>
                              <p:par>
                                <p:cTn fill="hold" id="55" nodeType="clickEffect" presetClass="entr" presetID="1">
                                  <p:stCondLst>
                                    <p:cond delay="0"/>
                                  </p:stCondLst>
                                  <p:childTnLst>
                                    <p:set>
                                      <p:cBhvr>
                                        <p:cTn dur="1" fill="hold" id="56">
                                          <p:stCondLst>
                                            <p:cond delay="0"/>
                                          </p:stCondLst>
                                        </p:cTn>
                                        <p:tgtEl>
                                          <p:spTgt spid="107">
                                            <p:txEl>
                                              <p:pRg end="91" st="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366120" y="253080"/>
            <a:ext cx="8640000" cy="1613520"/>
          </a:xfrm>
          <a:prstGeom prst="rect">
            <a:avLst/>
          </a:prstGeom>
        </p:spPr>
        <p:txBody>
          <a:bodyPr bIns="45000" lIns="90000" rIns="90000" tIns="45000"/>
          <a:p>
            <a:pPr>
              <a:lnSpc>
                <a:spcPct val="100000"/>
              </a:lnSpc>
            </a:pPr>
            <a:r>
              <a:rPr b="1" lang="en-CA" sz="2000" u="sng">
                <a:solidFill>
                  <a:srgbClr val="000000"/>
                </a:solidFill>
                <a:latin typeface="Calibri"/>
              </a:rPr>
              <a:t>Question 5:</a:t>
            </a:r>
            <a:r>
              <a:rPr b="1" lang="en-CA" sz="2000">
                <a:solidFill>
                  <a:srgbClr val="000000"/>
                </a:solidFill>
                <a:latin typeface="Calibri"/>
              </a:rPr>
              <a:t> Based on the background, Figure 1, and Figure 2 how does the co-ingestion of carbohydrate with fat or protein influence the postprandial incretin response? What role, if any, does DPP-4 play in this response? (4/50 marks) </a:t>
            </a:r>
            <a:endParaRPr/>
          </a:p>
        </p:txBody>
      </p:sp>
      <p:sp>
        <p:nvSpPr>
          <p:cNvPr id="109" name="CustomShape 2"/>
          <p:cNvSpPr/>
          <p:nvPr/>
        </p:nvSpPr>
        <p:spPr>
          <a:xfrm>
            <a:off x="288000" y="2016000"/>
            <a:ext cx="8610480" cy="5272560"/>
          </a:xfrm>
          <a:prstGeom prst="rect">
            <a:avLst/>
          </a:prstGeom>
        </p:spPr>
        <p:txBody>
          <a:bodyPr bIns="45000" lIns="90000" rIns="90000" tIns="45000"/>
          <a:p>
            <a:pPr>
              <a:lnSpc>
                <a:spcPct val="100000"/>
              </a:lnSpc>
              <a:buFont typeface="Arial"/>
              <a:buChar char="•"/>
            </a:pPr>
            <a:r>
              <a:rPr lang="en-CA">
                <a:solidFill>
                  <a:srgbClr val="000000"/>
                </a:solidFill>
                <a:latin typeface="Calibri"/>
              </a:rPr>
              <a:t>Protein increases secretion (total concentrations) of GLP-1 and decreases degradation/deactivation (intact concentrations) of GIP and GLP-1 resulting in higher bioactive concentrations of both incretins (Background and Figure 1). </a:t>
            </a:r>
            <a:endParaRPr/>
          </a:p>
          <a:p>
            <a:pPr>
              <a:lnSpc>
                <a:spcPct val="100000"/>
              </a:lnSpc>
            </a:pPr>
            <a:endParaRPr/>
          </a:p>
          <a:p>
            <a:pPr>
              <a:lnSpc>
                <a:spcPct val="100000"/>
              </a:lnSpc>
              <a:buFont typeface="Arial"/>
              <a:buChar char="•"/>
            </a:pPr>
            <a:r>
              <a:rPr lang="en-CA">
                <a:solidFill>
                  <a:srgbClr val="000000"/>
                </a:solidFill>
                <a:latin typeface="Calibri"/>
              </a:rPr>
              <a:t>Figure 2 indicates that whey protein decreases the activity of DPP-4 likely through the inhibitory effect of protein fragments produced during partial digestion (Background). Since DPP-4 acts to deactivate incretins, therefore, whey protein inhibits degradation of GIP and GLP-1 by inhibiting DPP-4. </a:t>
            </a:r>
            <a:endParaRPr/>
          </a:p>
          <a:p>
            <a:pPr>
              <a:lnSpc>
                <a:spcPct val="100000"/>
              </a:lnSpc>
            </a:pPr>
            <a:endParaRPr/>
          </a:p>
          <a:p>
            <a:pPr>
              <a:lnSpc>
                <a:spcPct val="100000"/>
              </a:lnSpc>
              <a:buFont typeface="Arial"/>
              <a:buChar char="•"/>
            </a:pPr>
            <a:r>
              <a:rPr lang="en-CA">
                <a:solidFill>
                  <a:srgbClr val="000000"/>
                </a:solidFill>
                <a:latin typeface="Calibri"/>
              </a:rPr>
              <a:t>In contrast to protein, fat only influences the degradation of GLP-1 and does not appear to alter incretin secretion. </a:t>
            </a:r>
            <a:endParaRPr/>
          </a:p>
          <a:p>
            <a:pPr>
              <a:lnSpc>
                <a:spcPct val="100000"/>
              </a:lnSpc>
            </a:pPr>
            <a:endParaRPr/>
          </a:p>
          <a:p>
            <a:pPr>
              <a:lnSpc>
                <a:spcPct val="100000"/>
              </a:lnSpc>
              <a:buFont typeface="Arial"/>
              <a:buChar char="•"/>
            </a:pPr>
            <a:r>
              <a:rPr lang="en-CA">
                <a:solidFill>
                  <a:srgbClr val="000000"/>
                </a:solidFill>
                <a:latin typeface="Calibri"/>
              </a:rPr>
              <a:t>DPP-4 does not appear to be influenced by fat co-ingestion, and therefore, cannot explain lower degradation of GLP-1.</a:t>
            </a:r>
            <a:endParaRPr/>
          </a:p>
          <a:p>
            <a:pPr>
              <a:lnSpc>
                <a:spcPct val="100000"/>
              </a:lnSpc>
            </a:pPr>
            <a:endParaRPr/>
          </a:p>
        </p:txBody>
      </p:sp>
    </p:spTree>
  </p:cSld>
  <p:timing>
    <p:tnLst>
      <p:par>
        <p:cTn dur="indefinite" id="57" nodeType="tmRoot" restart="never">
          <p:childTnLst>
            <p:seq>
              <p:cTn id="58" nodeType="mainSeq">
                <p:childTnLst>
                  <p:par>
                    <p:cTn fill="freeze" id="59">
                      <p:stCondLst>
                        <p:cond delay="indefinite"/>
                      </p:stCondLst>
                      <p:childTnLst>
                        <p:par>
                          <p:cTn fill="freeze" id="60">
                            <p:stCondLst>
                              <p:cond delay="0"/>
                            </p:stCondLst>
                            <p:childTnLst>
                              <p:par>
                                <p:cTn fill="hold" id="61" nodeType="clickEffect" presetClass="entr" presetID="1">
                                  <p:stCondLst>
                                    <p:cond delay="0"/>
                                  </p:stCondLst>
                                  <p:childTnLst>
                                    <p:set>
                                      <p:cBhvr>
                                        <p:cTn dur="1" fill="hold" id="62">
                                          <p:stCondLst>
                                            <p:cond delay="0"/>
                                          </p:stCondLst>
                                        </p:cTn>
                                        <p:tgtEl>
                                          <p:spTgt spid="109"/>
                                        </p:tgtEl>
                                        <p:attrNameLst>
                                          <p:attrName>style.visibility</p:attrName>
                                        </p:attrNameLst>
                                      </p:cBhvr>
                                      <p:to>
                                        <p:strVal val="visible"/>
                                      </p:to>
                                    </p:set>
                                  </p:childTnLst>
                                </p:cTn>
                              </p:par>
                            </p:childTnLst>
                          </p:cTn>
                        </p:par>
                      </p:childTnLst>
                    </p:cTn>
                  </p:par>
                  <p:par>
                    <p:cTn fill="freeze" id="63">
                      <p:stCondLst>
                        <p:cond delay="indefinite"/>
                      </p:stCondLst>
                      <p:childTnLst>
                        <p:par>
                          <p:cTn fill="freeze" id="64">
                            <p:stCondLst>
                              <p:cond delay="0"/>
                            </p:stCondLst>
                            <p:childTnLst>
                              <p:par>
                                <p:cTn fill="hold" id="65" nodeType="clickEffect" presetClass="entr" presetID="1">
                                  <p:stCondLst>
                                    <p:cond delay="0"/>
                                  </p:stCondLst>
                                  <p:childTnLst>
                                    <p:set>
                                      <p:cBhvr>
                                        <p:cTn dur="1" fill="hold" id="66">
                                          <p:stCondLst>
                                            <p:cond delay="0"/>
                                          </p:stCondLst>
                                        </p:cTn>
                                        <p:tgtEl>
                                          <p:spTgt spid="109">
                                            <p:txEl>
                                              <p:pRg end="231" st="0"/>
                                            </p:txEl>
                                          </p:spTgt>
                                        </p:tgtEl>
                                        <p:attrNameLst>
                                          <p:attrName>style.visibility</p:attrName>
                                        </p:attrNameLst>
                                      </p:cBhvr>
                                      <p:to>
                                        <p:strVal val="visible"/>
                                      </p:to>
                                    </p:set>
                                  </p:childTnLst>
                                </p:cTn>
                              </p:par>
                            </p:childTnLst>
                          </p:cTn>
                        </p:par>
                      </p:childTnLst>
                    </p:cTn>
                  </p:par>
                  <p:par>
                    <p:cTn fill="freeze" id="67">
                      <p:stCondLst>
                        <p:cond delay="indefinite"/>
                      </p:stCondLst>
                      <p:childTnLst>
                        <p:par>
                          <p:cTn fill="freeze" id="68">
                            <p:stCondLst>
                              <p:cond delay="0"/>
                            </p:stCondLst>
                            <p:childTnLst>
                              <p:par>
                                <p:cTn fill="hold" id="69" nodeType="clickEffect" presetClass="entr" presetID="1">
                                  <p:stCondLst>
                                    <p:cond delay="0"/>
                                  </p:stCondLst>
                                  <p:childTnLst>
                                    <p:set>
                                      <p:cBhvr>
                                        <p:cTn dur="1" fill="hold" id="70">
                                          <p:stCondLst>
                                            <p:cond delay="0"/>
                                          </p:stCondLst>
                                        </p:cTn>
                                        <p:tgtEl>
                                          <p:spTgt spid="109">
                                            <p:txEl>
                                              <p:pRg end="773" st="773"/>
                                            </p:txEl>
                                          </p:spTgt>
                                        </p:tgtEl>
                                        <p:attrNameLst>
                                          <p:attrName>style.visibility</p:attrName>
                                        </p:attrNameLst>
                                      </p:cBhvr>
                                      <p:to>
                                        <p:strVal val="visible"/>
                                      </p:to>
                                    </p:set>
                                  </p:childTnLst>
                                </p:cTn>
                              </p:par>
                            </p:childTnLst>
                          </p:cTn>
                        </p:par>
                      </p:childTnLst>
                    </p:cTn>
                  </p:par>
                  <p:par>
                    <p:cTn fill="freeze" id="71">
                      <p:stCondLst>
                        <p:cond delay="indefinite"/>
                      </p:stCondLst>
                      <p:childTnLst>
                        <p:par>
                          <p:cTn fill="freeze" id="72">
                            <p:stCondLst>
                              <p:cond delay="0"/>
                            </p:stCondLst>
                            <p:childTnLst>
                              <p:par>
                                <p:cTn fill="hold" id="73" nodeType="clickEffect" presetClass="entr" presetID="1">
                                  <p:stCondLst>
                                    <p:cond delay="0"/>
                                  </p:stCondLst>
                                  <p:childTnLst>
                                    <p:set>
                                      <p:cBhvr>
                                        <p:cTn dur="1" fill="hold" id="74">
                                          <p:stCondLst>
                                            <p:cond delay="0"/>
                                          </p:stCondLst>
                                        </p:cTn>
                                        <p:tgtEl>
                                          <p:spTgt spid="109">
                                            <p:txEl>
                                              <p:pRg end="773" st="773"/>
                                            </p:txEl>
                                          </p:spTgt>
                                        </p:tgtEl>
                                        <p:attrNameLst>
                                          <p:attrName>style.visibility</p:attrName>
                                        </p:attrNameLst>
                                      </p:cBhvr>
                                      <p:to>
                                        <p:strVal val="visible"/>
                                      </p:to>
                                    </p:set>
                                  </p:childTnLst>
                                </p:cTn>
                              </p:par>
                            </p:childTnLst>
                          </p:cTn>
                        </p:par>
                      </p:childTnLst>
                    </p:cTn>
                  </p:par>
                  <p:par>
                    <p:cTn fill="freeze" id="75">
                      <p:stCondLst>
                        <p:cond delay="indefinite"/>
                      </p:stCondLst>
                      <p:childTnLst>
                        <p:par>
                          <p:cTn fill="freeze" id="76">
                            <p:stCondLst>
                              <p:cond delay="0"/>
                            </p:stCondLst>
                            <p:childTnLst>
                              <p:par>
                                <p:cTn fill="hold" id="77" nodeType="clickEffect" presetClass="entr" presetID="1">
                                  <p:stCondLst>
                                    <p:cond delay="0"/>
                                  </p:stCondLst>
                                  <p:childTnLst>
                                    <p:set>
                                      <p:cBhvr>
                                        <p:cTn dur="1" fill="hold" id="78">
                                          <p:stCondLst>
                                            <p:cond delay="0"/>
                                          </p:stCondLst>
                                        </p:cTn>
                                        <p:tgtEl>
                                          <p:spTgt spid="109">
                                            <p:txEl>
                                              <p:pRg end="773" st="77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