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70" r:id="rId3"/>
    <p:sldId id="315" r:id="rId4"/>
    <p:sldId id="356" r:id="rId5"/>
    <p:sldId id="357" r:id="rId6"/>
    <p:sldId id="336" r:id="rId7"/>
    <p:sldId id="358" r:id="rId8"/>
    <p:sldId id="359" r:id="rId9"/>
    <p:sldId id="360" r:id="rId10"/>
    <p:sldId id="361" r:id="rId11"/>
    <p:sldId id="363" r:id="rId12"/>
  </p:sldIdLst>
  <p:sldSz cx="9144000" cy="6858000" type="screen4x3"/>
  <p:notesSz cx="7099300" cy="1023429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2F"/>
    <a:srgbClr val="30313C"/>
    <a:srgbClr val="D729C2"/>
    <a:srgbClr val="000000"/>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525" autoAdjust="0"/>
    <p:restoredTop sz="83759" autoAdjust="0"/>
  </p:normalViewPr>
  <p:slideViewPr>
    <p:cSldViewPr>
      <p:cViewPr varScale="1">
        <p:scale>
          <a:sx n="62" d="100"/>
          <a:sy n="62" d="100"/>
        </p:scale>
        <p:origin x="-522" y="-84"/>
      </p:cViewPr>
      <p:guideLst>
        <p:guide orient="horz" pos="2160"/>
        <p:guide pos="2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0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386C432E-E606-4DC1-9E21-544D7FB15D07}"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476E8454-E397-40C2-B55B-2952AD5288F6}"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0C9678B6-64BB-40D6-A553-B5D339804809}" type="datetimeFigureOut">
              <a:rPr lang="zh-CN" altLang="en-US"/>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DE2BD98F-28EC-4617-89D3-F93075985A1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3"/>
          <p:cNvPicPr>
            <a:picLocks noChangeAspect="1"/>
          </p:cNvPicPr>
          <p:nvPr userDrawn="1"/>
        </p:nvPicPr>
        <p:blipFill>
          <a:blip r:embed="rId2"/>
          <a:srcRect/>
          <a:stretch>
            <a:fillRect/>
          </a:stretch>
        </p:blipFill>
        <p:spPr bwMode="auto">
          <a:xfrm>
            <a:off x="23813" y="115888"/>
            <a:ext cx="1562100" cy="360362"/>
          </a:xfrm>
          <a:prstGeom prst="rect">
            <a:avLst/>
          </a:prstGeom>
          <a:noFill/>
          <a:ln w="9525">
            <a:noFill/>
            <a:miter lim="800000"/>
            <a:headEnd/>
            <a:tailEnd/>
          </a:ln>
        </p:spPr>
      </p:pic>
      <p:sp>
        <p:nvSpPr>
          <p:cNvPr id="5" name="矩形 4"/>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sym typeface="宋体"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sym typeface="宋体"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sym typeface="宋体"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sym typeface="宋体"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sym typeface="宋体"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8pPr>
      <a:lvl9pPr marL="1828165"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9pPr>
    </p:titleStyle>
    <p:bodyStyle>
      <a:lvl1pPr marL="341630" indent="-341630" algn="l" defTabSz="0" rtl="0" eaLnBrk="0" fontAlgn="base" hangingPunct="0">
        <a:spcBef>
          <a:spcPct val="20000"/>
        </a:spcBef>
        <a:spcAft>
          <a:spcPct val="0"/>
        </a:spcAft>
        <a:buFont typeface="Arial" charset="0"/>
        <a:buChar char="•"/>
        <a:defRPr sz="3100">
          <a:solidFill>
            <a:schemeClr val="tx1"/>
          </a:solidFill>
          <a:latin typeface="+mn-lt"/>
          <a:ea typeface="+mn-ea"/>
          <a:cs typeface="+mn-cs"/>
          <a:sym typeface="宋体" charset="-122"/>
        </a:defRPr>
      </a:lvl1pPr>
      <a:lvl2pPr marL="741680" indent="-284480" algn="l" defTabSz="0" rtl="0" eaLnBrk="0" fontAlgn="base" hangingPunct="0">
        <a:spcBef>
          <a:spcPct val="20000"/>
        </a:spcBef>
        <a:spcAft>
          <a:spcPct val="0"/>
        </a:spcAft>
        <a:buFont typeface="Arial" charset="0"/>
        <a:buChar char="–"/>
        <a:defRPr sz="2800">
          <a:solidFill>
            <a:schemeClr val="tx1"/>
          </a:solidFill>
          <a:latin typeface="+mn-lt"/>
          <a:ea typeface="+mn-ea"/>
          <a:sym typeface="宋体" charset="-122"/>
        </a:defRPr>
      </a:lvl2pPr>
      <a:lvl3pPr marL="1141730" indent="-227330" algn="l" defTabSz="0" rtl="0" eaLnBrk="0" fontAlgn="base" hangingPunct="0">
        <a:spcBef>
          <a:spcPct val="20000"/>
        </a:spcBef>
        <a:spcAft>
          <a:spcPct val="0"/>
        </a:spcAft>
        <a:buFont typeface="Arial" charset="0"/>
        <a:buChar char="•"/>
        <a:defRPr sz="2400">
          <a:solidFill>
            <a:schemeClr val="tx1"/>
          </a:solidFill>
          <a:latin typeface="+mn-lt"/>
          <a:ea typeface="+mn-ea"/>
          <a:sym typeface="宋体" charset="-122"/>
        </a:defRPr>
      </a:lvl3pPr>
      <a:lvl4pPr marL="15989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charset="-122"/>
        </a:defRPr>
      </a:lvl4pPr>
      <a:lvl5pPr marL="20561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charset="-122"/>
        </a:defRPr>
      </a:lvl5pPr>
      <a:lvl6pPr marL="25139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6pPr>
      <a:lvl7pPr marL="29711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7pPr>
      <a:lvl8pPr marL="34283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8pPr>
      <a:lvl9pPr marL="38855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2"/>
          <p:cNvPicPr>
            <a:picLocks noChangeAspect="1"/>
          </p:cNvPicPr>
          <p:nvPr/>
        </p:nvPicPr>
        <p:blipFill>
          <a:blip r:embed="rId1"/>
          <a:srcRect/>
          <a:stretch>
            <a:fillRect/>
          </a:stretch>
        </p:blipFill>
        <p:spPr bwMode="auto">
          <a:xfrm>
            <a:off x="-92075" y="0"/>
            <a:ext cx="9144000" cy="6858000"/>
          </a:xfrm>
          <a:prstGeom prst="rect">
            <a:avLst/>
          </a:prstGeom>
          <a:noFill/>
          <a:ln w="9525">
            <a:noFill/>
            <a:miter lim="800000"/>
            <a:headEnd/>
            <a:tailEnd/>
          </a:ln>
        </p:spPr>
      </p:pic>
      <p:sp>
        <p:nvSpPr>
          <p:cNvPr id="5122" name="矩形 1"/>
          <p:cNvSpPr>
            <a:spLocks noChangeArrowheads="1"/>
          </p:cNvSpPr>
          <p:nvPr/>
        </p:nvSpPr>
        <p:spPr bwMode="auto">
          <a:xfrm>
            <a:off x="431800" y="4292600"/>
            <a:ext cx="8712200" cy="2834640"/>
          </a:xfrm>
          <a:prstGeom prst="rect">
            <a:avLst/>
          </a:prstGeom>
          <a:noFill/>
          <a:ln w="9525">
            <a:noFill/>
            <a:miter lim="800000"/>
          </a:ln>
        </p:spPr>
        <p:txBody>
          <a:bodyPr>
            <a:spAutoFit/>
          </a:bodyPr>
          <a:lstStyle/>
          <a:p>
            <a:pPr>
              <a:lnSpc>
                <a:spcPct val="150000"/>
              </a:lnSpc>
            </a:pPr>
            <a:r>
              <a:rPr lang="en-US" altLang="zh-CN" sz="2800" b="1">
                <a:solidFill>
                  <a:schemeClr val="bg1"/>
                </a:solidFill>
                <a:latin typeface="黑体" pitchFamily="49" charset="-122"/>
                <a:ea typeface="黑体" pitchFamily="49" charset="-122"/>
              </a:rPr>
              <a:t>H T M L 5</a:t>
            </a:r>
            <a:endParaRPr lang="zh-CN" altLang="zh-CN" sz="2800" b="1">
              <a:solidFill>
                <a:schemeClr val="bg1"/>
              </a:solidFill>
              <a:latin typeface="黑体" pitchFamily="49" charset="-122"/>
              <a:ea typeface="黑体" pitchFamily="49" charset="-122"/>
            </a:endParaRPr>
          </a:p>
          <a:p>
            <a:pPr>
              <a:lnSpc>
                <a:spcPct val="150000"/>
              </a:lnSpc>
            </a:pPr>
            <a:r>
              <a:rPr lang="en-US" altLang="zh-CN" sz="4800">
                <a:solidFill>
                  <a:srgbClr val="FF682F"/>
                </a:solidFill>
                <a:latin typeface="微软雅黑" pitchFamily="34" charset="-122"/>
                <a:ea typeface="微软雅黑" pitchFamily="34" charset="-122"/>
              </a:rPr>
              <a:t> </a:t>
            </a:r>
            <a:r>
              <a:rPr lang="zh-CN" altLang="en-US" sz="4800">
                <a:solidFill>
                  <a:srgbClr val="FF682F"/>
                </a:solidFill>
                <a:latin typeface="微软雅黑" pitchFamily="34" charset="-122"/>
                <a:ea typeface="微软雅黑" pitchFamily="34" charset="-122"/>
              </a:rPr>
              <a:t>闭包</a:t>
            </a:r>
            <a:endParaRPr lang="zh-CN" altLang="en-US" sz="4800">
              <a:solidFill>
                <a:srgbClr val="FF682F"/>
              </a:solidFill>
              <a:latin typeface="微软雅黑" pitchFamily="34" charset="-122"/>
              <a:ea typeface="微软雅黑" pitchFamily="34" charset="-122"/>
            </a:endParaRPr>
          </a:p>
          <a:p>
            <a:pPr>
              <a:lnSpc>
                <a:spcPct val="150000"/>
              </a:lnSpc>
            </a:pPr>
            <a:endParaRPr lang="en-US" altLang="zh-CN" sz="440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zh-CN" altLang="en-US" sz="2800" b="1">
                  <a:solidFill>
                    <a:schemeClr val="bg1"/>
                  </a:solidFill>
                  <a:latin typeface="微软雅黑" pitchFamily="34" charset="-122"/>
                  <a:ea typeface="微软雅黑" pitchFamily="34" charset="-122"/>
                </a:rPr>
                <a:t>闭包</a:t>
              </a:r>
              <a:endParaRPr lang="zh-CN" altLang="en-US" sz="2800" b="1">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2834640"/>
          </a:xfrm>
          <a:prstGeom prst="rect">
            <a:avLst/>
          </a:prstGeom>
          <a:noFill/>
          <a:ln w="9525">
            <a:noFill/>
            <a:miter lim="800000"/>
          </a:ln>
        </p:spPr>
        <p:txBody>
          <a:bodyPr>
            <a:spAutoFit/>
          </a:bodyPr>
          <a:lstStyle/>
          <a:p>
            <a:pPr eaLnBrk="0" hangingPunct="0"/>
            <a:r>
              <a:rPr lang="en-US" altLang="zh-CN" dirty="0"/>
              <a:t>var name = "The Window";</a:t>
            </a:r>
            <a:endParaRPr lang="en-US" altLang="zh-CN" dirty="0"/>
          </a:p>
          <a:p>
            <a:pPr eaLnBrk="0" hangingPunct="0"/>
            <a:r>
              <a:rPr lang="en-US" altLang="zh-CN" dirty="0"/>
              <a:t>　　var object = {</a:t>
            </a:r>
            <a:endParaRPr lang="en-US" altLang="zh-CN" dirty="0"/>
          </a:p>
          <a:p>
            <a:pPr eaLnBrk="0" hangingPunct="0"/>
            <a:r>
              <a:rPr lang="en-US" altLang="zh-CN" dirty="0"/>
              <a:t>　　　　name : "My Object",</a:t>
            </a:r>
            <a:endParaRPr lang="en-US" altLang="zh-CN" dirty="0"/>
          </a:p>
          <a:p>
            <a:pPr eaLnBrk="0" hangingPunct="0"/>
            <a:r>
              <a:rPr lang="en-US" altLang="zh-CN" dirty="0"/>
              <a:t>　　　　getNameFunc : function(){</a:t>
            </a:r>
            <a:endParaRPr lang="en-US" altLang="zh-CN" dirty="0"/>
          </a:p>
          <a:p>
            <a:pPr eaLnBrk="0" hangingPunct="0"/>
            <a:r>
              <a:rPr lang="en-US" altLang="zh-CN" dirty="0"/>
              <a:t>　　　　　　return function(){</a:t>
            </a:r>
            <a:endParaRPr lang="en-US" altLang="zh-CN" dirty="0"/>
          </a:p>
          <a:p>
            <a:pPr eaLnBrk="0" hangingPunct="0"/>
            <a:r>
              <a:rPr lang="en-US" altLang="zh-CN" dirty="0"/>
              <a:t>　　　　　　　　return this.name;</a:t>
            </a:r>
            <a:endParaRPr lang="en-US" altLang="zh-CN" dirty="0"/>
          </a:p>
          <a:p>
            <a:pPr eaLnBrk="0" hangingPunct="0"/>
            <a:r>
              <a:rPr lang="en-US" altLang="zh-CN" dirty="0"/>
              <a:t>　　　　　　};</a:t>
            </a:r>
            <a:endParaRPr lang="en-US" altLang="zh-CN" dirty="0"/>
          </a:p>
          <a:p>
            <a:pPr eaLnBrk="0" hangingPunct="0"/>
            <a:r>
              <a:rPr lang="en-US" altLang="zh-CN" dirty="0"/>
              <a:t>　　　　}</a:t>
            </a:r>
            <a:endParaRPr lang="en-US" altLang="zh-CN" dirty="0"/>
          </a:p>
          <a:p>
            <a:pPr eaLnBrk="0" hangingPunct="0"/>
            <a:r>
              <a:rPr lang="en-US" altLang="zh-CN" dirty="0"/>
              <a:t>　　};</a:t>
            </a:r>
            <a:endParaRPr lang="en-US" altLang="zh-CN" dirty="0"/>
          </a:p>
          <a:p>
            <a:pPr eaLnBrk="0" hangingPunct="0"/>
            <a:r>
              <a:rPr lang="en-US" altLang="zh-CN" dirty="0"/>
              <a:t>　　alert(object.getNameFunc()());</a:t>
            </a: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zh-CN" altLang="en-US" sz="2800" b="1" dirty="0">
                  <a:solidFill>
                    <a:schemeClr val="bg1"/>
                  </a:solidFill>
                  <a:latin typeface="微软雅黑" pitchFamily="34" charset="-122"/>
                  <a:ea typeface="微软雅黑" pitchFamily="34" charset="-122"/>
                </a:rPr>
                <a:t>作用域</a:t>
              </a:r>
              <a:endParaRPr lang="zh-CN" altLang="en-US" sz="2800" b="1" dirty="0">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4478020"/>
          </a:xfrm>
          <a:prstGeom prst="rect">
            <a:avLst/>
          </a:prstGeom>
          <a:noFill/>
          <a:ln w="9525">
            <a:noFill/>
            <a:miter lim="800000"/>
          </a:ln>
        </p:spPr>
        <p:txBody>
          <a:bodyPr>
            <a:spAutoFit/>
          </a:bodyPr>
          <a:lstStyle/>
          <a:p>
            <a:pPr>
              <a:spcBef>
                <a:spcPct val="20000"/>
              </a:spcBef>
              <a:buFont typeface="Arial" charset="0"/>
              <a:buNone/>
            </a:pPr>
            <a:r>
              <a:rPr lang="zh-CN" b="1" dirty="0" err="1" smtClean="0">
                <a:solidFill>
                  <a:srgbClr val="404040"/>
                </a:solidFill>
              </a:rPr>
              <a:t>要理解闭包的概念，先要理解作用域（局部变量和全局变量的概念）</a:t>
            </a:r>
            <a:endParaRPr lang="zh-CN" b="1" dirty="0" err="1" smtClean="0">
              <a:solidFill>
                <a:srgbClr val="404040"/>
              </a:solidFill>
            </a:endParaRPr>
          </a:p>
          <a:p>
            <a:pPr>
              <a:spcBef>
                <a:spcPct val="20000"/>
              </a:spcBef>
              <a:buFont typeface="Arial" charset="0"/>
              <a:buNone/>
            </a:pPr>
            <a:r>
              <a:rPr lang="zh-CN" b="1" dirty="0" err="1" smtClean="0">
                <a:solidFill>
                  <a:srgbClr val="FF0000"/>
                </a:solidFill>
              </a:rPr>
              <a:t>（定义变量要写</a:t>
            </a:r>
            <a:r>
              <a:rPr lang="en-US" altLang="zh-CN" b="1" dirty="0" err="1" smtClean="0">
                <a:solidFill>
                  <a:srgbClr val="FF0000"/>
                </a:solidFill>
              </a:rPr>
              <a:t>Var </a:t>
            </a:r>
            <a:r>
              <a:rPr lang="zh-CN" altLang="en-US" b="1" dirty="0" err="1" smtClean="0">
                <a:solidFill>
                  <a:srgbClr val="FF0000"/>
                </a:solidFill>
              </a:rPr>
              <a:t>不写</a:t>
            </a:r>
            <a:r>
              <a:rPr lang="en-US" altLang="zh-CN" b="1" dirty="0" err="1" smtClean="0">
                <a:solidFill>
                  <a:srgbClr val="FF0000"/>
                </a:solidFill>
              </a:rPr>
              <a:t>Var</a:t>
            </a:r>
            <a:r>
              <a:rPr lang="zh-CN" altLang="en-US" b="1" dirty="0" err="1" smtClean="0">
                <a:solidFill>
                  <a:srgbClr val="FF0000"/>
                </a:solidFill>
              </a:rPr>
              <a:t>时变量会提升为全局变量</a:t>
            </a:r>
            <a:r>
              <a:rPr lang="zh-CN" b="1" dirty="0" err="1" smtClean="0">
                <a:solidFill>
                  <a:srgbClr val="FF0000"/>
                </a:solidFill>
              </a:rPr>
              <a:t>）</a:t>
            </a:r>
            <a:endParaRPr lang="zh-CN" b="1" dirty="0" err="1" smtClean="0">
              <a:solidFill>
                <a:srgbClr val="FF0000"/>
              </a:solidFill>
            </a:endParaRPr>
          </a:p>
          <a:p>
            <a:pPr>
              <a:spcBef>
                <a:spcPct val="20000"/>
              </a:spcBef>
              <a:buFont typeface="Arial" charset="0"/>
              <a:buNone/>
            </a:pPr>
            <a:r>
              <a:rPr lang="zh-CN" b="1" dirty="0" err="1" smtClean="0">
                <a:solidFill>
                  <a:srgbClr val="404040"/>
                </a:solidFill>
              </a:rPr>
              <a:t>函数内部的变量可以在函数内部访问，在函数外部不可以访问，全局变量在函数内部访问，也就可以在全局空间内都可以访问。</a:t>
            </a:r>
            <a:endParaRPr lang="zh-CN" b="1" dirty="0" err="1" smtClean="0">
              <a:solidFill>
                <a:srgbClr val="404040"/>
              </a:solidFill>
            </a:endParaRPr>
          </a:p>
          <a:p>
            <a:pPr>
              <a:spcBef>
                <a:spcPct val="20000"/>
              </a:spcBef>
              <a:buFont typeface="Arial" charset="0"/>
              <a:buNone/>
            </a:pPr>
            <a:endParaRPr lang="zh-CN" b="1" dirty="0" err="1" smtClean="0">
              <a:solidFill>
                <a:srgbClr val="404040"/>
              </a:solidFill>
            </a:endParaRPr>
          </a:p>
          <a:p>
            <a:pPr>
              <a:spcBef>
                <a:spcPct val="20000"/>
              </a:spcBef>
              <a:buFont typeface="Arial" charset="0"/>
              <a:buNone/>
            </a:pPr>
            <a:r>
              <a:rPr lang="zh-CN" b="1" dirty="0" err="1" smtClean="0">
                <a:solidFill>
                  <a:srgbClr val="404040"/>
                </a:solidFill>
              </a:rPr>
              <a:t>在调用的变量的时候的实际过程是从调用处开始按照代码往前找寻变量是否存在，找的过程中只可以往同级或者上一级寻找，而不可以往下一级寻找。</a:t>
            </a:r>
            <a:endParaRPr lang="zh-CN" b="1" dirty="0" err="1" smtClean="0">
              <a:solidFill>
                <a:srgbClr val="404040"/>
              </a:solidFill>
            </a:endParaRPr>
          </a:p>
          <a:p>
            <a:pPr>
              <a:spcBef>
                <a:spcPct val="20000"/>
              </a:spcBef>
              <a:buFont typeface="Arial" charset="0"/>
              <a:buNone/>
            </a:pPr>
            <a:r>
              <a:rPr lang="en-US" altLang="zh-CN" b="1" dirty="0" err="1" smtClean="0">
                <a:solidFill>
                  <a:srgbClr val="404040"/>
                </a:solidFill>
              </a:rPr>
              <a:t>var num = 10;</a:t>
            </a:r>
            <a:endParaRPr lang="en-US" altLang="zh-CN" b="1" dirty="0" err="1" smtClean="0">
              <a:solidFill>
                <a:srgbClr val="404040"/>
              </a:solidFill>
            </a:endParaRPr>
          </a:p>
          <a:p>
            <a:pPr>
              <a:spcBef>
                <a:spcPct val="20000"/>
              </a:spcBef>
              <a:buFont typeface="Arial" charset="0"/>
              <a:buNone/>
            </a:pPr>
            <a:r>
              <a:rPr lang="en-US" altLang="zh-CN" b="1" dirty="0" err="1" smtClean="0">
                <a:solidFill>
                  <a:srgbClr val="404040"/>
                </a:solidFill>
              </a:rPr>
              <a:t>function aa(){</a:t>
            </a:r>
            <a:endParaRPr lang="en-US" altLang="zh-CN" b="1" dirty="0" err="1" smtClean="0">
              <a:solidFill>
                <a:srgbClr val="404040"/>
              </a:solidFill>
            </a:endParaRPr>
          </a:p>
          <a:p>
            <a:pPr>
              <a:spcBef>
                <a:spcPct val="20000"/>
              </a:spcBef>
              <a:buFont typeface="Arial" charset="0"/>
              <a:buNone/>
            </a:pPr>
            <a:r>
              <a:rPr lang="en-US" altLang="zh-CN" b="1" dirty="0" err="1" smtClean="0">
                <a:solidFill>
                  <a:srgbClr val="404040"/>
                </a:solidFill>
              </a:rPr>
              <a:t>    var num1 = 20</a:t>
            </a:r>
            <a:endParaRPr lang="en-US" altLang="zh-CN" b="1" dirty="0" err="1" smtClean="0">
              <a:solidFill>
                <a:srgbClr val="404040"/>
              </a:solidFill>
            </a:endParaRPr>
          </a:p>
          <a:p>
            <a:pPr>
              <a:spcBef>
                <a:spcPct val="20000"/>
              </a:spcBef>
              <a:buFont typeface="Arial" charset="0"/>
              <a:buNone/>
            </a:pPr>
            <a:r>
              <a:rPr lang="en-US" altLang="zh-CN" b="1" dirty="0" err="1" smtClean="0">
                <a:solidFill>
                  <a:srgbClr val="404040"/>
                </a:solidFill>
              </a:rPr>
              <a:t>    alert(num);</a:t>
            </a:r>
            <a:endParaRPr lang="en-US" altLang="zh-CN" b="1" dirty="0" err="1" smtClean="0">
              <a:solidFill>
                <a:srgbClr val="404040"/>
              </a:solidFill>
            </a:endParaRPr>
          </a:p>
          <a:p>
            <a:pPr>
              <a:spcBef>
                <a:spcPct val="20000"/>
              </a:spcBef>
              <a:buFont typeface="Arial" charset="0"/>
              <a:buNone/>
            </a:pPr>
            <a:r>
              <a:rPr lang="en-US" altLang="zh-CN" b="1" dirty="0" err="1" smtClean="0">
                <a:solidFill>
                  <a:srgbClr val="404040"/>
                </a:solidFill>
              </a:rPr>
              <a:t>}</a:t>
            </a:r>
            <a:endParaRPr lang="en-US" altLang="zh-CN" dirty="0">
              <a:solidFill>
                <a:srgbClr val="404040"/>
              </a:solidFill>
            </a:endParaRPr>
          </a:p>
          <a:p>
            <a:pPr algn="l">
              <a:spcBef>
                <a:spcPct val="20000"/>
              </a:spcBef>
            </a:pPr>
            <a:r>
              <a:rPr lang="en-US" altLang="zh-CN" b="1" dirty="0" err="1" smtClean="0">
                <a:solidFill>
                  <a:srgbClr val="404040"/>
                </a:solidFill>
              </a:rPr>
              <a:t>alert(num1);</a:t>
            </a:r>
            <a:endParaRPr lang="en-US" altLang="zh-CN" b="1" dirty="0" err="1" smtClean="0">
              <a:solidFill>
                <a:srgbClr val="40404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en-US" altLang="zh-CN" sz="2800" b="1" dirty="0">
                  <a:solidFill>
                    <a:schemeClr val="bg1"/>
                  </a:solidFill>
                  <a:latin typeface="微软雅黑" pitchFamily="34" charset="-122"/>
                  <a:ea typeface="微软雅黑" pitchFamily="34" charset="-122"/>
                </a:rPr>
                <a:t>js</a:t>
              </a:r>
              <a:r>
                <a:rPr lang="zh-CN" altLang="en-US" sz="2800" b="1" dirty="0">
                  <a:solidFill>
                    <a:schemeClr val="bg1"/>
                  </a:solidFill>
                  <a:latin typeface="微软雅黑" pitchFamily="34" charset="-122"/>
                  <a:ea typeface="微软雅黑" pitchFamily="34" charset="-122"/>
                </a:rPr>
                <a:t>预编译</a:t>
              </a:r>
              <a:endParaRPr lang="zh-CN" altLang="en-US" sz="2800" b="1" dirty="0">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3794760"/>
          </a:xfrm>
          <a:prstGeom prst="rect">
            <a:avLst/>
          </a:prstGeom>
          <a:noFill/>
          <a:ln w="9525">
            <a:noFill/>
            <a:miter lim="800000"/>
          </a:ln>
        </p:spPr>
        <p:txBody>
          <a:bodyPr>
            <a:spAutoFit/>
          </a:bodyPr>
          <a:lstStyle/>
          <a:p>
            <a:pPr eaLnBrk="1" latinLnBrk="0" hangingPunct="1">
              <a:lnSpc>
                <a:spcPct val="150000"/>
              </a:lnSpc>
              <a:spcBef>
                <a:spcPts val="0"/>
              </a:spcBef>
              <a:buFont typeface="Arial" charset="0"/>
              <a:buNone/>
            </a:pPr>
            <a:r>
              <a:rPr lang="zh-CN" altLang="en-US" b="1" dirty="0" err="1" smtClean="0">
                <a:solidFill>
                  <a:srgbClr val="404040"/>
                </a:solidFill>
              </a:rPr>
              <a:t>在</a:t>
            </a:r>
            <a:r>
              <a:rPr lang="en-US" altLang="zh-CN" b="1" dirty="0" err="1" smtClean="0">
                <a:solidFill>
                  <a:srgbClr val="404040"/>
                </a:solidFill>
              </a:rPr>
              <a:t>js</a:t>
            </a:r>
            <a:r>
              <a:rPr lang="zh-CN" altLang="en-US" b="1" dirty="0" err="1" smtClean="0">
                <a:solidFill>
                  <a:srgbClr val="404040"/>
                </a:solidFill>
              </a:rPr>
              <a:t>代码执行之前先执行预编译，会将</a:t>
            </a:r>
            <a:r>
              <a:rPr lang="en-US" altLang="zh-CN" b="1" dirty="0" err="1" smtClean="0">
                <a:solidFill>
                  <a:srgbClr val="404040"/>
                </a:solidFill>
              </a:rPr>
              <a:t>var</a:t>
            </a:r>
            <a:r>
              <a:rPr lang="zh-CN" altLang="en-US" b="1" dirty="0" err="1" smtClean="0">
                <a:solidFill>
                  <a:srgbClr val="404040"/>
                </a:solidFill>
              </a:rPr>
              <a:t>的变量和函数声明提前定义，</a:t>
            </a:r>
            <a:r>
              <a:rPr lang="en-US" altLang="zh-CN" b="1" dirty="0" err="1" smtClean="0">
                <a:solidFill>
                  <a:srgbClr val="404040"/>
                </a:solidFill>
              </a:rPr>
              <a:t>var</a:t>
            </a:r>
            <a:r>
              <a:rPr lang="zh-CN" altLang="en-US" b="1" dirty="0" err="1" smtClean="0">
                <a:solidFill>
                  <a:srgbClr val="404040"/>
                </a:solidFill>
              </a:rPr>
              <a:t>的变量先定义但不赋值，函数声明会将函数完全声明完成，也就是函数声明即使在后面，前面对函数的调用也是可以的，对于变量式的函数定义不会提前声明，如果有</a:t>
            </a:r>
            <a:r>
              <a:rPr lang="en-US" altLang="zh-CN" b="1" dirty="0" err="1" smtClean="0">
                <a:solidFill>
                  <a:srgbClr val="404040"/>
                </a:solidFill>
              </a:rPr>
              <a:t>var</a:t>
            </a:r>
            <a:r>
              <a:rPr lang="zh-CN" altLang="en-US" b="1" dirty="0" err="1" smtClean="0">
                <a:solidFill>
                  <a:srgbClr val="404040"/>
                </a:solidFill>
              </a:rPr>
              <a:t>会当做变量提前定义，但对于等号后面的函数不会进行赋值。</a:t>
            </a:r>
            <a:endParaRPr lang="zh-CN" altLang="en-US" b="1" dirty="0" err="1" smtClean="0">
              <a:solidFill>
                <a:srgbClr val="404040"/>
              </a:solidFill>
            </a:endParaRPr>
          </a:p>
          <a:p>
            <a:pPr eaLnBrk="1" latinLnBrk="0" hangingPunct="1">
              <a:lnSpc>
                <a:spcPct val="150000"/>
              </a:lnSpc>
              <a:spcBef>
                <a:spcPts val="0"/>
              </a:spcBef>
              <a:buFont typeface="Arial" charset="0"/>
              <a:buNone/>
            </a:pPr>
            <a:r>
              <a:rPr lang="en-US" altLang="zh-CN" b="1" dirty="0" err="1" smtClean="0">
                <a:solidFill>
                  <a:srgbClr val="404040"/>
                </a:solidFill>
              </a:rPr>
              <a:t>js</a:t>
            </a:r>
            <a:r>
              <a:rPr lang="zh-CN" altLang="en-US" b="1" dirty="0" err="1" smtClean="0">
                <a:solidFill>
                  <a:srgbClr val="404040"/>
                </a:solidFill>
              </a:rPr>
              <a:t>的预编译也是分</a:t>
            </a:r>
            <a:r>
              <a:rPr lang="en-US" altLang="zh-CN" b="1" dirty="0" err="1" smtClean="0">
                <a:solidFill>
                  <a:srgbClr val="404040"/>
                </a:solidFill>
              </a:rPr>
              <a:t>javascript</a:t>
            </a:r>
            <a:r>
              <a:rPr lang="zh-CN" altLang="en-US" b="1" dirty="0" err="1" smtClean="0">
                <a:solidFill>
                  <a:srgbClr val="404040"/>
                </a:solidFill>
              </a:rPr>
              <a:t>文件</a:t>
            </a:r>
            <a:r>
              <a:rPr lang="zh-CN" altLang="en-US" b="1" dirty="0" err="1" smtClean="0">
                <a:solidFill>
                  <a:srgbClr val="404040"/>
                </a:solidFill>
              </a:rPr>
              <a:t>，预编译的过程也只是在其中一个</a:t>
            </a:r>
            <a:r>
              <a:rPr lang="en-US" altLang="zh-CN" b="1" dirty="0" err="1" smtClean="0">
                <a:solidFill>
                  <a:srgbClr val="404040"/>
                </a:solidFill>
              </a:rPr>
              <a:t>javascript</a:t>
            </a:r>
            <a:r>
              <a:rPr lang="zh-CN" altLang="en-US" b="1" dirty="0" err="1" smtClean="0">
                <a:solidFill>
                  <a:srgbClr val="404040"/>
                </a:solidFill>
              </a:rPr>
              <a:t>标签内。不同</a:t>
            </a:r>
            <a:r>
              <a:rPr lang="en-US" altLang="zh-CN" b="1" dirty="0" err="1" smtClean="0">
                <a:solidFill>
                  <a:srgbClr val="404040"/>
                </a:solidFill>
              </a:rPr>
              <a:t>script</a:t>
            </a:r>
            <a:r>
              <a:rPr lang="zh-CN" altLang="en-US" b="1" dirty="0" err="1" smtClean="0">
                <a:solidFill>
                  <a:srgbClr val="404040"/>
                </a:solidFill>
              </a:rPr>
              <a:t>标签下的内容，</a:t>
            </a:r>
            <a:r>
              <a:rPr lang="en-US" altLang="zh-CN" b="1" dirty="0" err="1" smtClean="0">
                <a:solidFill>
                  <a:srgbClr val="404040"/>
                </a:solidFill>
              </a:rPr>
              <a:t>js</a:t>
            </a:r>
            <a:r>
              <a:rPr lang="zh-CN" altLang="en-US" b="1" dirty="0" err="1" smtClean="0">
                <a:solidFill>
                  <a:srgbClr val="404040"/>
                </a:solidFill>
              </a:rPr>
              <a:t>引擎也不会放到一起进行预编译。</a:t>
            </a:r>
            <a:endParaRPr lang="zh-CN" altLang="en-US" b="1" dirty="0" err="1" smtClean="0">
              <a:solidFill>
                <a:srgbClr val="404040"/>
              </a:solidFill>
            </a:endParaRPr>
          </a:p>
          <a:p>
            <a:pPr eaLnBrk="1" latinLnBrk="0" hangingPunct="1">
              <a:lnSpc>
                <a:spcPct val="150000"/>
              </a:lnSpc>
              <a:spcBef>
                <a:spcPts val="0"/>
              </a:spcBef>
              <a:buFont typeface="Arial" charset="0"/>
              <a:buNone/>
            </a:pPr>
            <a:endParaRPr lang="zh-CN" altLang="en-US" b="1" dirty="0" err="1" smtClean="0">
              <a:solidFill>
                <a:srgbClr val="40404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en-US" altLang="zh-CN" sz="2800" b="1" dirty="0">
                  <a:solidFill>
                    <a:schemeClr val="bg1"/>
                  </a:solidFill>
                  <a:latin typeface="微软雅黑" pitchFamily="34" charset="-122"/>
                  <a:ea typeface="微软雅黑" pitchFamily="34" charset="-122"/>
                </a:rPr>
                <a:t>js</a:t>
              </a:r>
              <a:r>
                <a:rPr lang="zh-CN" altLang="en-US" sz="2800" b="1" dirty="0">
                  <a:solidFill>
                    <a:schemeClr val="bg1"/>
                  </a:solidFill>
                  <a:latin typeface="微软雅黑" pitchFamily="34" charset="-122"/>
                  <a:ea typeface="微软雅黑" pitchFamily="34" charset="-122"/>
                </a:rPr>
                <a:t>预编译</a:t>
              </a:r>
              <a:endParaRPr lang="zh-CN" altLang="en-US" sz="2800" b="1" dirty="0">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2971800"/>
          </a:xfrm>
          <a:prstGeom prst="rect">
            <a:avLst/>
          </a:prstGeom>
          <a:noFill/>
          <a:ln w="9525">
            <a:noFill/>
            <a:miter lim="800000"/>
          </a:ln>
        </p:spPr>
        <p:txBody>
          <a:bodyPr>
            <a:spAutoFit/>
          </a:bodyPr>
          <a:lstStyle/>
          <a:p>
            <a:pPr eaLnBrk="1" latinLnBrk="0" hangingPunct="1">
              <a:lnSpc>
                <a:spcPct val="150000"/>
              </a:lnSpc>
              <a:spcBef>
                <a:spcPts val="0"/>
              </a:spcBef>
              <a:buFont typeface="Arial" charset="0"/>
              <a:buNone/>
            </a:pPr>
            <a:r>
              <a:rPr lang="en-US" b="1" dirty="0" err="1" smtClean="0">
                <a:solidFill>
                  <a:srgbClr val="404040"/>
                </a:solidFill>
              </a:rPr>
              <a:t>var a = 10;</a:t>
            </a:r>
            <a:endParaRPr lang="en-US" b="1" dirty="0" err="1" smtClean="0">
              <a:solidFill>
                <a:srgbClr val="404040"/>
              </a:solidFill>
            </a:endParaRPr>
          </a:p>
          <a:p>
            <a:pPr eaLnBrk="1" latinLnBrk="0" hangingPunct="1">
              <a:lnSpc>
                <a:spcPct val="150000"/>
              </a:lnSpc>
              <a:spcBef>
                <a:spcPts val="0"/>
              </a:spcBef>
              <a:buFont typeface="Arial" charset="0"/>
              <a:buNone/>
            </a:pPr>
            <a:r>
              <a:rPr lang="en-US" b="1" dirty="0" err="1" smtClean="0">
                <a:solidFill>
                  <a:srgbClr val="404040"/>
                </a:solidFill>
              </a:rPr>
              <a:t>console.log(a);</a:t>
            </a:r>
            <a:endParaRPr lang="en-US" b="1" dirty="0" err="1" smtClean="0">
              <a:solidFill>
                <a:srgbClr val="404040"/>
              </a:solidFill>
            </a:endParaRPr>
          </a:p>
          <a:p>
            <a:pPr eaLnBrk="1" latinLnBrk="0" hangingPunct="1">
              <a:lnSpc>
                <a:spcPct val="150000"/>
              </a:lnSpc>
              <a:spcBef>
                <a:spcPts val="0"/>
              </a:spcBef>
              <a:buFont typeface="Arial" charset="0"/>
              <a:buNone/>
            </a:pPr>
            <a:r>
              <a:rPr lang="en-US" b="1" dirty="0" err="1" smtClean="0">
                <a:solidFill>
                  <a:srgbClr val="404040"/>
                </a:solidFill>
              </a:rPr>
              <a:t>console.log(b);</a:t>
            </a:r>
            <a:endParaRPr lang="en-US" b="1" dirty="0" err="1" smtClean="0">
              <a:solidFill>
                <a:srgbClr val="404040"/>
              </a:solidFill>
            </a:endParaRPr>
          </a:p>
          <a:p>
            <a:pPr eaLnBrk="1" latinLnBrk="0" hangingPunct="1">
              <a:lnSpc>
                <a:spcPct val="150000"/>
              </a:lnSpc>
              <a:spcBef>
                <a:spcPts val="0"/>
              </a:spcBef>
              <a:buFont typeface="Arial" charset="0"/>
              <a:buNone/>
            </a:pPr>
            <a:r>
              <a:rPr lang="en-US" b="1" dirty="0" err="1" smtClean="0">
                <a:solidFill>
                  <a:srgbClr val="404040"/>
                </a:solidFill>
              </a:rPr>
              <a:t>var b =20;</a:t>
            </a:r>
            <a:endParaRPr lang="en-US" b="1" dirty="0" err="1" smtClean="0">
              <a:solidFill>
                <a:srgbClr val="404040"/>
              </a:solidFill>
            </a:endParaRPr>
          </a:p>
          <a:p>
            <a:pPr eaLnBrk="1" latinLnBrk="0" hangingPunct="1">
              <a:lnSpc>
                <a:spcPct val="150000"/>
              </a:lnSpc>
              <a:spcBef>
                <a:spcPts val="0"/>
              </a:spcBef>
              <a:buFont typeface="Arial" charset="0"/>
              <a:buNone/>
            </a:pPr>
            <a:r>
              <a:rPr lang="en-US" b="1" dirty="0" err="1" smtClean="0">
                <a:solidFill>
                  <a:srgbClr val="404040"/>
                </a:solidFill>
              </a:rPr>
              <a:t>aa();</a:t>
            </a:r>
            <a:endParaRPr lang="en-US" b="1" dirty="0" err="1" smtClean="0">
              <a:solidFill>
                <a:srgbClr val="404040"/>
              </a:solidFill>
            </a:endParaRPr>
          </a:p>
          <a:p>
            <a:pPr eaLnBrk="1" latinLnBrk="0" hangingPunct="1">
              <a:lnSpc>
                <a:spcPct val="150000"/>
              </a:lnSpc>
              <a:spcBef>
                <a:spcPts val="0"/>
              </a:spcBef>
              <a:buFont typeface="Arial" charset="0"/>
              <a:buNone/>
            </a:pPr>
            <a:r>
              <a:rPr lang="en-US" b="1" dirty="0" err="1" smtClean="0">
                <a:solidFill>
                  <a:srgbClr val="404040"/>
                </a:solidFill>
              </a:rPr>
              <a:t>function aa(){alert(1);}</a:t>
            </a:r>
            <a:endParaRPr lang="en-US" b="1" dirty="0" err="1" smtClean="0">
              <a:solidFill>
                <a:srgbClr val="404040"/>
              </a:solidFill>
            </a:endParaRPr>
          </a:p>
          <a:p>
            <a:pPr eaLnBrk="1" latinLnBrk="0" hangingPunct="1">
              <a:lnSpc>
                <a:spcPct val="150000"/>
              </a:lnSpc>
              <a:spcBef>
                <a:spcPts val="0"/>
              </a:spcBef>
              <a:buFont typeface="Arial" charset="0"/>
              <a:buNone/>
            </a:pPr>
            <a:endParaRPr lang="zh-CN" altLang="en-US" b="1" dirty="0" err="1" smtClean="0">
              <a:solidFill>
                <a:srgbClr val="40404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zh-CN" altLang="en-US" sz="2800" b="1">
                  <a:solidFill>
                    <a:schemeClr val="bg1"/>
                  </a:solidFill>
                  <a:latin typeface="微软雅黑" pitchFamily="34" charset="-122"/>
                  <a:ea typeface="微软雅黑" pitchFamily="34" charset="-122"/>
                </a:rPr>
                <a:t>闭包</a:t>
              </a:r>
              <a:endParaRPr lang="zh-CN" altLang="en-US" sz="2800" b="1">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2834640"/>
          </a:xfrm>
          <a:prstGeom prst="rect">
            <a:avLst/>
          </a:prstGeom>
          <a:noFill/>
          <a:ln w="9525">
            <a:noFill/>
            <a:miter lim="800000"/>
          </a:ln>
        </p:spPr>
        <p:txBody>
          <a:bodyPr>
            <a:spAutoFit/>
          </a:bodyPr>
          <a:lstStyle/>
          <a:p>
            <a:pPr>
              <a:spcBef>
                <a:spcPct val="20000"/>
              </a:spcBef>
              <a:buFont typeface="Arial" charset="0"/>
              <a:buNone/>
            </a:pPr>
            <a:r>
              <a:rPr lang="zh-CN" b="1" dirty="0" smtClean="0">
                <a:solidFill>
                  <a:schemeClr val="tx1"/>
                </a:solidFill>
              </a:rPr>
              <a:t>官方”的解释是：闭包是一个拥有许多变量和绑定了这些变量的环境的表达式（通常是一个函数），因而这些变量也是该表达式的一部分。</a:t>
            </a:r>
            <a:endParaRPr lang="zh-CN" b="1" dirty="0" smtClean="0">
              <a:solidFill>
                <a:schemeClr val="tx1"/>
              </a:solidFill>
            </a:endParaRPr>
          </a:p>
          <a:p>
            <a:pPr eaLnBrk="0" hangingPunct="0"/>
            <a:endParaRPr lang="en-US" altLang="zh-CN" dirty="0"/>
          </a:p>
          <a:p>
            <a:pPr eaLnBrk="0" hangingPunct="0"/>
            <a:r>
              <a:rPr lang="en-US" altLang="zh-CN" dirty="0"/>
              <a:t>闭包：</a:t>
            </a:r>
            <a:r>
              <a:rPr lang="zh-CN" altLang="en-US" dirty="0"/>
              <a:t>通俗一点的解释</a:t>
            </a:r>
            <a:r>
              <a:rPr lang="en-US" altLang="zh-CN" dirty="0"/>
              <a:t>是指有权访问另外一个函数作用域中的变量的函数。创建闭包的常见方式就是在一个函数内部创建另外一个函数。</a:t>
            </a:r>
            <a:endParaRPr lang="en-US" altLang="zh-CN" dirty="0"/>
          </a:p>
          <a:p>
            <a:pPr eaLnBrk="0" hangingPunct="0"/>
            <a:endParaRPr lang="en-US" altLang="zh-CN" dirty="0"/>
          </a:p>
          <a:p>
            <a:pPr eaLnBrk="0" hangingPunct="0"/>
            <a:r>
              <a:rPr lang="zh-CN" altLang="en-US" dirty="0"/>
              <a:t>正常情况下在外部访问函数内部的变量是不可能实现，只能通过一些变通方法实现局部变量的访问，那就是在函数内部在定义一个函数。</a:t>
            </a:r>
            <a:br>
              <a:rPr lang="zh-CN" altLang="en-US" dirty="0"/>
            </a:br>
            <a:endParaRPr lang="zh-CN" altLang="en-US" dirty="0"/>
          </a:p>
          <a:p>
            <a:pPr eaLnBrk="0" hangingPunct="0"/>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zh-CN" altLang="en-US" sz="2800" b="1">
                  <a:solidFill>
                    <a:schemeClr val="bg1"/>
                  </a:solidFill>
                  <a:latin typeface="微软雅黑" pitchFamily="34" charset="-122"/>
                  <a:ea typeface="微软雅黑" pitchFamily="34" charset="-122"/>
                </a:rPr>
                <a:t>闭包</a:t>
              </a:r>
              <a:endParaRPr lang="zh-CN" altLang="en-US" sz="2800" b="1">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4478020"/>
          </a:xfrm>
          <a:prstGeom prst="rect">
            <a:avLst/>
          </a:prstGeom>
          <a:noFill/>
          <a:ln w="9525">
            <a:noFill/>
            <a:miter lim="800000"/>
          </a:ln>
        </p:spPr>
        <p:txBody>
          <a:bodyPr>
            <a:spAutoFit/>
          </a:bodyPr>
          <a:lstStyle/>
          <a:p>
            <a:pPr>
              <a:spcBef>
                <a:spcPct val="20000"/>
              </a:spcBef>
              <a:buFont typeface="Arial" charset="0"/>
              <a:buNone/>
            </a:pPr>
            <a:r>
              <a:rPr lang="zh-CN" altLang="en-US" dirty="0"/>
              <a:t>函数内部的函数是可以访问内部的局部变量的</a:t>
            </a:r>
            <a:r>
              <a:rPr lang="en-US" altLang="zh-CN" dirty="0"/>
              <a:t>,</a:t>
            </a:r>
            <a:r>
              <a:rPr lang="zh-CN" altLang="en-US" dirty="0"/>
              <a:t>如果将函数内部的函数返回出来，那么将可以在外部访问到局部变量。</a:t>
            </a:r>
            <a:endParaRPr lang="zh-CN" altLang="en-US" dirty="0"/>
          </a:p>
          <a:p>
            <a:pPr>
              <a:spcBef>
                <a:spcPct val="20000"/>
              </a:spcBef>
              <a:buFont typeface="Arial" charset="0"/>
              <a:buNone/>
            </a:pPr>
            <a:endParaRPr lang="zh-CN" altLang="en-US" dirty="0"/>
          </a:p>
          <a:p>
            <a:pPr>
              <a:spcBef>
                <a:spcPct val="20000"/>
              </a:spcBef>
              <a:buFont typeface="Arial" charset="0"/>
              <a:buNone/>
            </a:pPr>
            <a:r>
              <a:rPr lang="en-US" altLang="zh-CN" dirty="0"/>
              <a:t>function   aa(){</a:t>
            </a:r>
            <a:endParaRPr lang="en-US" altLang="zh-CN" dirty="0"/>
          </a:p>
          <a:p>
            <a:pPr>
              <a:spcBef>
                <a:spcPct val="20000"/>
              </a:spcBef>
              <a:buFont typeface="Arial" charset="0"/>
              <a:buNone/>
            </a:pPr>
            <a:r>
              <a:rPr lang="en-US" altLang="zh-CN" dirty="0"/>
              <a:t>     var a = 10;</a:t>
            </a:r>
            <a:endParaRPr lang="en-US" altLang="zh-CN" dirty="0"/>
          </a:p>
          <a:p>
            <a:pPr>
              <a:spcBef>
                <a:spcPct val="20000"/>
              </a:spcBef>
              <a:buFont typeface="Arial" charset="0"/>
              <a:buNone/>
            </a:pPr>
            <a:r>
              <a:rPr lang="en-US" altLang="zh-CN" dirty="0"/>
              <a:t>     function bb(){</a:t>
            </a:r>
            <a:endParaRPr lang="en-US" altLang="zh-CN" dirty="0"/>
          </a:p>
          <a:p>
            <a:pPr>
              <a:spcBef>
                <a:spcPct val="20000"/>
              </a:spcBef>
              <a:buFont typeface="Arial" charset="0"/>
              <a:buNone/>
            </a:pPr>
            <a:r>
              <a:rPr lang="en-US" altLang="zh-CN" dirty="0"/>
              <a:t>          alert(a);</a:t>
            </a:r>
            <a:endParaRPr lang="zh-CN" altLang="en-US" dirty="0"/>
          </a:p>
          <a:p>
            <a:pPr>
              <a:spcBef>
                <a:spcPct val="20000"/>
              </a:spcBef>
              <a:buFont typeface="Arial" charset="0"/>
              <a:buNone/>
            </a:pPr>
            <a:r>
              <a:rPr lang="en-US" altLang="zh-CN" dirty="0"/>
              <a:t>     }</a:t>
            </a:r>
            <a:endParaRPr lang="en-US" altLang="zh-CN" dirty="0"/>
          </a:p>
          <a:p>
            <a:pPr>
              <a:spcBef>
                <a:spcPct val="20000"/>
              </a:spcBef>
              <a:buFont typeface="Arial" charset="0"/>
              <a:buNone/>
            </a:pPr>
            <a:r>
              <a:rPr lang="en-US" altLang="zh-CN" dirty="0"/>
              <a:t>     return bb;</a:t>
            </a:r>
            <a:endParaRPr lang="en-US" altLang="zh-CN" dirty="0"/>
          </a:p>
          <a:p>
            <a:pPr>
              <a:spcBef>
                <a:spcPct val="20000"/>
              </a:spcBef>
              <a:buFont typeface="Arial" charset="0"/>
              <a:buNone/>
            </a:pPr>
            <a:r>
              <a:rPr lang="en-US" altLang="zh-CN" dirty="0"/>
              <a:t>}</a:t>
            </a:r>
            <a:endParaRPr lang="en-US" altLang="zh-CN" dirty="0"/>
          </a:p>
          <a:p>
            <a:pPr>
              <a:spcBef>
                <a:spcPct val="20000"/>
              </a:spcBef>
              <a:buFont typeface="Arial" charset="0"/>
              <a:buNone/>
            </a:pPr>
            <a:r>
              <a:rPr lang="en-US" altLang="zh-CN" dirty="0"/>
              <a:t>var  cc =aa();</a:t>
            </a:r>
            <a:endParaRPr lang="en-US" altLang="zh-CN" dirty="0"/>
          </a:p>
          <a:p>
            <a:pPr>
              <a:spcBef>
                <a:spcPct val="20000"/>
              </a:spcBef>
              <a:buFont typeface="Arial" charset="0"/>
              <a:buNone/>
            </a:pPr>
            <a:r>
              <a:rPr lang="en-US" altLang="zh-CN" dirty="0"/>
              <a:t>cc();</a:t>
            </a:r>
            <a:br>
              <a:rPr lang="zh-CN" altLang="en-US" dirty="0"/>
            </a:br>
            <a:endParaRPr lang="zh-CN" altLang="en-US" dirty="0"/>
          </a:p>
          <a:p>
            <a:pPr eaLnBrk="0" hangingPunct="0"/>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zh-CN" altLang="en-US" sz="2800" b="1">
                  <a:solidFill>
                    <a:schemeClr val="bg1"/>
                  </a:solidFill>
                  <a:latin typeface="微软雅黑" pitchFamily="34" charset="-122"/>
                  <a:ea typeface="微软雅黑" pitchFamily="34" charset="-122"/>
                </a:rPr>
                <a:t>闭包</a:t>
              </a:r>
              <a:endParaRPr lang="zh-CN" altLang="en-US" sz="2800" b="1">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3931920"/>
          </a:xfrm>
          <a:prstGeom prst="rect">
            <a:avLst/>
          </a:prstGeom>
          <a:noFill/>
          <a:ln w="9525">
            <a:noFill/>
            <a:miter lim="800000"/>
          </a:ln>
        </p:spPr>
        <p:txBody>
          <a:bodyPr>
            <a:spAutoFit/>
          </a:bodyPr>
          <a:lstStyle/>
          <a:p>
            <a:pPr eaLnBrk="0" hangingPunct="0"/>
            <a:r>
              <a:rPr lang="zh-CN" altLang="en-US" dirty="0"/>
              <a:t>通过闭包，可以实现局部变量的访问并将局部变量始终保存在内存中</a:t>
            </a:r>
            <a:endParaRPr lang="zh-CN" altLang="en-US" dirty="0"/>
          </a:p>
          <a:p>
            <a:pPr eaLnBrk="0" hangingPunct="0"/>
            <a:endParaRPr lang="zh-CN" altLang="en-US" dirty="0"/>
          </a:p>
          <a:p>
            <a:pPr eaLnBrk="0" hangingPunct="0"/>
            <a:r>
              <a:rPr lang="en-US" altLang="zh-CN" dirty="0"/>
              <a:t>function  aa(){</a:t>
            </a:r>
            <a:endParaRPr lang="en-US" altLang="zh-CN" dirty="0"/>
          </a:p>
          <a:p>
            <a:pPr eaLnBrk="0" hangingPunct="0"/>
            <a:r>
              <a:rPr lang="en-US" altLang="zh-CN" dirty="0"/>
              <a:t>     var a  = 20;</a:t>
            </a:r>
            <a:endParaRPr lang="en-US" altLang="zh-CN" dirty="0"/>
          </a:p>
          <a:p>
            <a:pPr eaLnBrk="0" hangingPunct="0"/>
            <a:r>
              <a:rPr lang="en-US" altLang="zh-CN" dirty="0"/>
              <a:t>     function bb(){</a:t>
            </a:r>
            <a:endParaRPr lang="en-US" altLang="zh-CN" dirty="0"/>
          </a:p>
          <a:p>
            <a:pPr eaLnBrk="0" hangingPunct="0"/>
            <a:r>
              <a:rPr lang="en-US" altLang="zh-CN" dirty="0"/>
              <a:t>            a++;</a:t>
            </a:r>
            <a:endParaRPr lang="en-US" altLang="zh-CN" dirty="0"/>
          </a:p>
          <a:p>
            <a:pPr eaLnBrk="0" hangingPunct="0"/>
            <a:r>
              <a:rPr lang="en-US" altLang="zh-CN" dirty="0"/>
              <a:t>            alert(a);</a:t>
            </a:r>
            <a:endParaRPr lang="en-US" altLang="zh-CN" dirty="0"/>
          </a:p>
          <a:p>
            <a:pPr eaLnBrk="0" hangingPunct="0"/>
            <a:r>
              <a:rPr lang="en-US" altLang="zh-CN" dirty="0"/>
              <a:t>     }</a:t>
            </a:r>
            <a:endParaRPr lang="en-US" altLang="zh-CN" dirty="0"/>
          </a:p>
          <a:p>
            <a:pPr eaLnBrk="0" hangingPunct="0"/>
            <a:r>
              <a:rPr lang="en-US" altLang="zh-CN" dirty="0"/>
              <a:t>     return  bb</a:t>
            </a:r>
            <a:endParaRPr lang="en-US" altLang="zh-CN" dirty="0"/>
          </a:p>
          <a:p>
            <a:pPr eaLnBrk="0" hangingPunct="0"/>
            <a:r>
              <a:rPr lang="en-US" altLang="zh-CN" dirty="0"/>
              <a:t>}</a:t>
            </a:r>
            <a:endParaRPr lang="en-US" altLang="zh-CN" dirty="0"/>
          </a:p>
          <a:p>
            <a:pPr eaLnBrk="0" hangingPunct="0"/>
            <a:r>
              <a:rPr lang="en-US" altLang="zh-CN" dirty="0"/>
              <a:t>var cc = aa();</a:t>
            </a:r>
            <a:endParaRPr lang="en-US" altLang="zh-CN" dirty="0"/>
          </a:p>
          <a:p>
            <a:pPr eaLnBrk="0" hangingPunct="0"/>
            <a:endParaRPr lang="en-US" altLang="zh-CN" dirty="0"/>
          </a:p>
          <a:p>
            <a:pPr eaLnBrk="0" hangingPunct="0"/>
            <a:r>
              <a:rPr lang="en-US" altLang="zh-CN" dirty="0"/>
              <a:t>cc();</a:t>
            </a:r>
            <a:endParaRPr lang="en-US" altLang="zh-CN" dirty="0"/>
          </a:p>
          <a:p>
            <a:pPr eaLnBrk="0" hangingPunct="0"/>
            <a:r>
              <a:rPr lang="en-US" altLang="zh-CN" dirty="0"/>
              <a:t>cc();</a:t>
            </a: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zh-CN" altLang="en-US" sz="2800" b="1">
                  <a:solidFill>
                    <a:schemeClr val="bg1"/>
                  </a:solidFill>
                  <a:latin typeface="微软雅黑" pitchFamily="34" charset="-122"/>
                  <a:ea typeface="微软雅黑" pitchFamily="34" charset="-122"/>
                </a:rPr>
                <a:t>闭包</a:t>
              </a:r>
              <a:r>
                <a:rPr lang="en-US" altLang="zh-CN" sz="2800" b="1">
                  <a:solidFill>
                    <a:schemeClr val="bg1"/>
                  </a:solidFill>
                  <a:latin typeface="微软雅黑" pitchFamily="34" charset="-122"/>
                  <a:ea typeface="微软雅黑" pitchFamily="34" charset="-122"/>
                </a:rPr>
                <a:t>(</a:t>
              </a:r>
              <a:r>
                <a:rPr lang="zh-CN" altLang="en-US" sz="2800" b="1">
                  <a:solidFill>
                    <a:schemeClr val="bg1"/>
                  </a:solidFill>
                  <a:latin typeface="微软雅黑" pitchFamily="34" charset="-122"/>
                  <a:ea typeface="微软雅黑" pitchFamily="34" charset="-122"/>
                </a:rPr>
                <a:t>注意</a:t>
              </a:r>
              <a:r>
                <a:rPr lang="en-US" altLang="zh-CN" sz="2800" b="1">
                  <a:solidFill>
                    <a:schemeClr val="bg1"/>
                  </a:solidFill>
                  <a:latin typeface="微软雅黑" pitchFamily="34" charset="-122"/>
                  <a:ea typeface="微软雅黑" pitchFamily="34" charset="-122"/>
                </a:rPr>
                <a:t>)</a:t>
              </a:r>
              <a:endParaRPr lang="en-US" altLang="zh-CN" sz="2800" b="1">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1463040"/>
          </a:xfrm>
          <a:prstGeom prst="rect">
            <a:avLst/>
          </a:prstGeom>
          <a:noFill/>
          <a:ln w="9525">
            <a:noFill/>
            <a:miter lim="800000"/>
          </a:ln>
        </p:spPr>
        <p:txBody>
          <a:bodyPr>
            <a:spAutoFit/>
          </a:bodyPr>
          <a:lstStyle/>
          <a:p>
            <a:pPr eaLnBrk="0" hangingPunct="0"/>
            <a:r>
              <a:rPr lang="zh-CN" altLang="en-US" dirty="0"/>
              <a:t>1）由于闭包会使得函数中的变量都被保存在内存中，内存消耗很大，所以不能滥用闭包，否则会造成网页的性能问题。</a:t>
            </a:r>
            <a:endParaRPr lang="zh-CN" altLang="en-US" dirty="0"/>
          </a:p>
          <a:p>
            <a:pPr eaLnBrk="0" hangingPunct="0"/>
            <a:endParaRPr lang="zh-CN" altLang="en-US" dirty="0"/>
          </a:p>
          <a:p>
            <a:pPr eaLnBrk="0" hangingPunct="0"/>
            <a:r>
              <a:rPr lang="zh-CN" altLang="en-US" dirty="0"/>
              <a:t>2）闭包会在父函数外部，改变父函数内部变量的值。所以，这时一定要小心，不要随便改变父函数内部变量的值。</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bwMode="auto">
          <a:xfrm>
            <a:off x="68421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6148" name="文本框 6"/>
            <p:cNvSpPr txBox="1">
              <a:spLocks noChangeArrowheads="1"/>
            </p:cNvSpPr>
            <p:nvPr/>
          </p:nvSpPr>
          <p:spPr bwMode="auto">
            <a:xfrm>
              <a:off x="3419547" y="1610647"/>
              <a:ext cx="2714431" cy="548955"/>
            </a:xfrm>
            <a:prstGeom prst="rect">
              <a:avLst/>
            </a:prstGeom>
            <a:noFill/>
            <a:ln w="9525">
              <a:noFill/>
              <a:miter lim="800000"/>
            </a:ln>
          </p:spPr>
          <p:txBody>
            <a:bodyPr>
              <a:spAutoFit/>
            </a:bodyPr>
            <a:lstStyle/>
            <a:p>
              <a:pPr eaLnBrk="0" hangingPunct="0"/>
              <a:r>
                <a:rPr lang="zh-CN" altLang="en-US" sz="2800" b="1">
                  <a:solidFill>
                    <a:schemeClr val="bg1"/>
                  </a:solidFill>
                  <a:latin typeface="微软雅黑" pitchFamily="34" charset="-122"/>
                  <a:ea typeface="微软雅黑" pitchFamily="34" charset="-122"/>
                </a:rPr>
                <a:t>自执行函数</a:t>
              </a:r>
              <a:endParaRPr lang="zh-CN" altLang="en-US" sz="2800" b="1">
                <a:solidFill>
                  <a:schemeClr val="bg1"/>
                </a:solidFill>
                <a:latin typeface="微软雅黑" pitchFamily="34" charset="-122"/>
                <a:ea typeface="微软雅黑" pitchFamily="34" charset="-122"/>
              </a:endParaRPr>
            </a:p>
          </p:txBody>
        </p:sp>
      </p:grpSp>
      <p:sp>
        <p:nvSpPr>
          <p:cNvPr id="6146" name="文本框 4"/>
          <p:cNvSpPr txBox="1">
            <a:spLocks noChangeArrowheads="1"/>
          </p:cNvSpPr>
          <p:nvPr/>
        </p:nvSpPr>
        <p:spPr bwMode="auto">
          <a:xfrm>
            <a:off x="684213" y="2205038"/>
            <a:ext cx="7648575" cy="914400"/>
          </a:xfrm>
          <a:prstGeom prst="rect">
            <a:avLst/>
          </a:prstGeom>
          <a:noFill/>
          <a:ln w="9525">
            <a:noFill/>
            <a:miter lim="800000"/>
          </a:ln>
        </p:spPr>
        <p:txBody>
          <a:bodyPr>
            <a:spAutoFit/>
          </a:bodyPr>
          <a:lstStyle/>
          <a:p>
            <a:pPr eaLnBrk="0" hangingPunct="0"/>
            <a:r>
              <a:rPr lang="en-US" altLang="zh-CN" dirty="0"/>
              <a:t>(function aa(){</a:t>
            </a:r>
            <a:endParaRPr lang="en-US" altLang="zh-CN" dirty="0"/>
          </a:p>
          <a:p>
            <a:pPr eaLnBrk="0" hangingPunct="0"/>
            <a:r>
              <a:rPr lang="en-US" altLang="zh-CN" dirty="0"/>
              <a:t>     alert(1);	</a:t>
            </a:r>
            <a:endParaRPr lang="en-US" altLang="zh-CN" dirty="0"/>
          </a:p>
          <a:p>
            <a:pPr eaLnBrk="0" hangingPunct="0"/>
            <a:r>
              <a:rPr lang="en-US" altLang="zh-CN" dirty="0"/>
              <a:t>})();</a:t>
            </a:r>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1437</Words>
  <Application>WPS 演示</Application>
  <PresentationFormat>全屏显示(4:3)</PresentationFormat>
  <Paragraphs>100</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avery</cp:lastModifiedBy>
  <cp:revision>956</cp:revision>
  <dcterms:created xsi:type="dcterms:W3CDTF">2009-05-11T03:02:00Z</dcterms:created>
  <dcterms:modified xsi:type="dcterms:W3CDTF">2016-06-18T03:34:55Z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