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2" r:id="rId2"/>
    <p:sldId id="257" r:id="rId3"/>
    <p:sldId id="263" r:id="rId4"/>
    <p:sldId id="264" r:id="rId5"/>
    <p:sldId id="265" r:id="rId6"/>
    <p:sldId id="266" r:id="rId7"/>
    <p:sldId id="275" r:id="rId8"/>
    <p:sldId id="276" r:id="rId9"/>
    <p:sldId id="296" r:id="rId10"/>
    <p:sldId id="267" r:id="rId11"/>
    <p:sldId id="268" r:id="rId12"/>
    <p:sldId id="269" r:id="rId13"/>
    <p:sldId id="270" r:id="rId14"/>
    <p:sldId id="277" r:id="rId15"/>
    <p:sldId id="272" r:id="rId16"/>
    <p:sldId id="278" r:id="rId17"/>
    <p:sldId id="279" r:id="rId18"/>
    <p:sldId id="297" r:id="rId19"/>
    <p:sldId id="280" r:id="rId20"/>
    <p:sldId id="281" r:id="rId21"/>
    <p:sldId id="282" r:id="rId22"/>
    <p:sldId id="273" r:id="rId23"/>
    <p:sldId id="274" r:id="rId24"/>
    <p:sldId id="283" r:id="rId25"/>
    <p:sldId id="284" r:id="rId26"/>
    <p:sldId id="285" r:id="rId27"/>
    <p:sldId id="288" r:id="rId28"/>
    <p:sldId id="286" r:id="rId29"/>
    <p:sldId id="289" r:id="rId30"/>
    <p:sldId id="295" r:id="rId31"/>
    <p:sldId id="287" r:id="rId32"/>
    <p:sldId id="298" r:id="rId33"/>
    <p:sldId id="299" r:id="rId34"/>
    <p:sldId id="300" r:id="rId35"/>
    <p:sldId id="301" r:id="rId36"/>
    <p:sldId id="302" r:id="rId37"/>
    <p:sldId id="303" r:id="rId38"/>
    <p:sldId id="26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sik" initials="p" lastIdx="2" clrIdx="0">
    <p:extLst>
      <p:ext uri="{19B8F6BF-5375-455C-9EA6-DF929625EA0E}">
        <p15:presenceInfo xmlns:p15="http://schemas.microsoft.com/office/powerpoint/2012/main" userId="p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765"/>
    <a:srgbClr val="EECFCE"/>
    <a:srgbClr val="904406"/>
    <a:srgbClr val="130707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94660"/>
  </p:normalViewPr>
  <p:slideViewPr>
    <p:cSldViewPr>
      <p:cViewPr varScale="1">
        <p:scale>
          <a:sx n="123" d="100"/>
          <a:sy n="123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2016-08-12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0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2016-08-12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 rot="10800000">
            <a:off x="4823521" y="94186"/>
            <a:ext cx="4320479" cy="2830758"/>
          </a:xfrm>
          <a:prstGeom prst="rect">
            <a:avLst/>
          </a:prstGeom>
          <a:noFill/>
        </p:spPr>
      </p:pic>
      <p:pic>
        <p:nvPicPr>
          <p:cNvPr id="5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0" y="3933056"/>
            <a:ext cx="4320479" cy="2830758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92360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368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PRESENTATION SUB-TITLE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38770" t="1937" b="35883"/>
          <a:stretch>
            <a:fillRect/>
          </a:stretch>
        </p:blipFill>
        <p:spPr bwMode="auto">
          <a:xfrm>
            <a:off x="0" y="4659412"/>
            <a:ext cx="3240361" cy="219858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438517" y="1654940"/>
            <a:ext cx="2266967" cy="713104"/>
            <a:chOff x="3438517" y="1654940"/>
            <a:chExt cx="2266967" cy="713104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3438517" y="1844824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kern="1200" spc="-1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800" kern="1200" spc="-10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352731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3807470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09550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33273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58685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83463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09091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533233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1043608" y="2852936"/>
            <a:ext cx="7056784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1937" b="54324"/>
          <a:stretch>
            <a:fillRect/>
          </a:stretch>
        </p:blipFill>
        <p:spPr bwMode="auto">
          <a:xfrm>
            <a:off x="0" y="2348880"/>
            <a:ext cx="936204" cy="15465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105272" y="452288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5567" b="54324"/>
          <a:stretch>
            <a:fillRect/>
          </a:stretch>
        </p:blipFill>
        <p:spPr bwMode="auto">
          <a:xfrm>
            <a:off x="0" y="80056"/>
            <a:ext cx="936204" cy="141819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1" y="3354076"/>
            <a:ext cx="5292080" cy="346734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0.png"/><Relationship Id="rId7" Type="http://schemas.openxmlformats.org/officeDocument/2006/relationships/image" Target="../media/image4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4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0.png"/><Relationship Id="rId4" Type="http://schemas.openxmlformats.org/officeDocument/2006/relationships/image" Target="../media/image4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wonho92/opentutorials_git_lwonto92/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3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660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94.png"/><Relationship Id="rId3" Type="http://schemas.openxmlformats.org/officeDocument/2006/relationships/image" Target="../media/image660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3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Report seminar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4509120"/>
            <a:ext cx="16561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원 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Multi-Variable Linear Regression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1696802"/>
                <a:ext cx="4896544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점</m:t>
                    </m:r>
                  </m:oMath>
                </a14:m>
                <a:r>
                  <a:rPr lang="ko-KR" altLang="en-US" dirty="0"/>
                  <a:t>수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/>
                  <a:t>부한 시간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출석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96802"/>
                <a:ext cx="4896544" cy="923330"/>
              </a:xfrm>
              <a:prstGeom prst="rect">
                <a:avLst/>
              </a:prstGeom>
              <a:blipFill>
                <a:blip r:embed="rId3"/>
                <a:stretch>
                  <a:fillRect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51820" y="3125203"/>
                <a:ext cx="3240360" cy="171431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3125203"/>
                <a:ext cx="3240360" cy="1714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48872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Multi-Variable Linear Regression 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68760"/>
            <a:ext cx="3379615" cy="27288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24" y="1212608"/>
            <a:ext cx="2592288" cy="947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042025"/>
            <a:ext cx="4248472" cy="7551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9" y="5373216"/>
            <a:ext cx="3600400" cy="1415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7744" y="4797152"/>
                <a:ext cx="2718049" cy="49244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Step</a:t>
                </a:r>
                <a:r>
                  <a:rPr lang="ko-KR" altLang="en-US" sz="1300" dirty="0"/>
                  <a:t>이 진행함에 따라</a:t>
                </a:r>
                <a:endParaRPr lang="en-US" altLang="ko-KR" sz="1300" dirty="0"/>
              </a:p>
              <a:p>
                <a:r>
                  <a:rPr lang="en-US" altLang="ko-KR" sz="1300" dirty="0"/>
                  <a:t>Cost :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300" dirty="0"/>
                  <a:t> :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300" dirty="0"/>
                  <a:t>1, b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: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0</a:t>
                </a:r>
                <a:r>
                  <a:rPr lang="ko-KR" altLang="en-US" sz="1300" dirty="0"/>
                  <a:t> 수렴</a:t>
                </a:r>
                <a:r>
                  <a:rPr lang="en-US" altLang="ko-KR" sz="1300" dirty="0"/>
                  <a:t>.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97152"/>
                <a:ext cx="2718049" cy="492443"/>
              </a:xfrm>
              <a:prstGeom prst="rect">
                <a:avLst/>
              </a:prstGeom>
              <a:blipFill>
                <a:blip r:embed="rId7"/>
                <a:stretch>
                  <a:fillRect r="-1339" b="-84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24" y="2191595"/>
            <a:ext cx="2870323" cy="22917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24" y="4516953"/>
            <a:ext cx="2870323" cy="22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Regression(classification)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80106"/>
            <a:ext cx="6283117" cy="3240360"/>
          </a:xfrm>
          <a:prstGeom prst="rect">
            <a:avLst/>
          </a:prstGeom>
        </p:spPr>
      </p:pic>
      <p:sp>
        <p:nvSpPr>
          <p:cNvPr id="9" name="해 8"/>
          <p:cNvSpPr/>
          <p:nvPr/>
        </p:nvSpPr>
        <p:spPr>
          <a:xfrm>
            <a:off x="2555776" y="468841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해 9"/>
          <p:cNvSpPr/>
          <p:nvPr/>
        </p:nvSpPr>
        <p:spPr>
          <a:xfrm>
            <a:off x="3059832" y="468841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해 10"/>
          <p:cNvSpPr/>
          <p:nvPr/>
        </p:nvSpPr>
        <p:spPr>
          <a:xfrm>
            <a:off x="3563888" y="468841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5004048" y="3176249"/>
            <a:ext cx="22502" cy="160040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195736" y="3284984"/>
            <a:ext cx="5419021" cy="149167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195736" y="3934284"/>
            <a:ext cx="5419021" cy="81222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3609" y="3861048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50%(round)</a:t>
            </a:r>
            <a:endParaRPr lang="ko-KR" altLang="en-US" sz="1500" dirty="0"/>
          </a:p>
        </p:txBody>
      </p:sp>
      <p:sp>
        <p:nvSpPr>
          <p:cNvPr id="29" name="해 28"/>
          <p:cNvSpPr/>
          <p:nvPr/>
        </p:nvSpPr>
        <p:spPr>
          <a:xfrm>
            <a:off x="2555776" y="4509120"/>
            <a:ext cx="144016" cy="144016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해 29"/>
          <p:cNvSpPr/>
          <p:nvPr/>
        </p:nvSpPr>
        <p:spPr>
          <a:xfrm>
            <a:off x="3059832" y="4293096"/>
            <a:ext cx="144016" cy="144016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해 32"/>
          <p:cNvSpPr/>
          <p:nvPr/>
        </p:nvSpPr>
        <p:spPr>
          <a:xfrm>
            <a:off x="3549933" y="4344612"/>
            <a:ext cx="144016" cy="144016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해 34"/>
          <p:cNvSpPr/>
          <p:nvPr/>
        </p:nvSpPr>
        <p:spPr>
          <a:xfrm>
            <a:off x="5508104" y="3717032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해 36"/>
          <p:cNvSpPr/>
          <p:nvPr/>
        </p:nvSpPr>
        <p:spPr>
          <a:xfrm>
            <a:off x="5940152" y="3717032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195736" y="3284984"/>
            <a:ext cx="5419021" cy="81222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해 37"/>
          <p:cNvSpPr/>
          <p:nvPr/>
        </p:nvSpPr>
        <p:spPr>
          <a:xfrm>
            <a:off x="6372200" y="3429000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해 39"/>
          <p:cNvSpPr/>
          <p:nvPr/>
        </p:nvSpPr>
        <p:spPr>
          <a:xfrm>
            <a:off x="5508104" y="324825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해 41"/>
          <p:cNvSpPr/>
          <p:nvPr/>
        </p:nvSpPr>
        <p:spPr>
          <a:xfrm>
            <a:off x="5940152" y="324825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해 42"/>
          <p:cNvSpPr/>
          <p:nvPr/>
        </p:nvSpPr>
        <p:spPr>
          <a:xfrm>
            <a:off x="6372200" y="3248258"/>
            <a:ext cx="144016" cy="144016"/>
          </a:xfrm>
          <a:prstGeom prst="su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9" idx="0"/>
            <a:endCxn id="29" idx="2"/>
          </p:cNvCxnSpPr>
          <p:nvPr/>
        </p:nvCxnSpPr>
        <p:spPr>
          <a:xfrm flipV="1">
            <a:off x="2627784" y="4653136"/>
            <a:ext cx="0" cy="3528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0"/>
            <a:endCxn id="30" idx="2"/>
          </p:cNvCxnSpPr>
          <p:nvPr/>
        </p:nvCxnSpPr>
        <p:spPr>
          <a:xfrm flipV="1">
            <a:off x="3131840" y="4437112"/>
            <a:ext cx="0" cy="2513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0"/>
            <a:endCxn id="33" idx="2"/>
          </p:cNvCxnSpPr>
          <p:nvPr/>
        </p:nvCxnSpPr>
        <p:spPr>
          <a:xfrm flipH="1" flipV="1">
            <a:off x="3621941" y="4488628"/>
            <a:ext cx="13955" cy="1997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5" idx="0"/>
            <a:endCxn id="40" idx="2"/>
          </p:cNvCxnSpPr>
          <p:nvPr/>
        </p:nvCxnSpPr>
        <p:spPr>
          <a:xfrm flipV="1">
            <a:off x="5580112" y="3392274"/>
            <a:ext cx="0" cy="324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7" idx="0"/>
            <a:endCxn id="42" idx="2"/>
          </p:cNvCxnSpPr>
          <p:nvPr/>
        </p:nvCxnSpPr>
        <p:spPr>
          <a:xfrm flipV="1">
            <a:off x="6012160" y="3392274"/>
            <a:ext cx="0" cy="324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8" idx="0"/>
            <a:endCxn id="43" idx="2"/>
          </p:cNvCxnSpPr>
          <p:nvPr/>
        </p:nvCxnSpPr>
        <p:spPr>
          <a:xfrm flipV="1">
            <a:off x="6444208" y="3392274"/>
            <a:ext cx="0" cy="3672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25058" y="46800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11760" y="5002734"/>
            <a:ext cx="536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1     2     3                       6    7   8</a:t>
            </a:r>
            <a:endParaRPr lang="ko-KR" altLang="en-US" dirty="0"/>
          </a:p>
        </p:txBody>
      </p:sp>
      <p:sp>
        <p:nvSpPr>
          <p:cNvPr id="69" name="화살표: 위쪽/아래쪽 68"/>
          <p:cNvSpPr/>
          <p:nvPr/>
        </p:nvSpPr>
        <p:spPr>
          <a:xfrm rot="5400000">
            <a:off x="4966524" y="4152050"/>
            <a:ext cx="75047" cy="402768"/>
          </a:xfrm>
          <a:prstGeom prst="up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703149" y="3074492"/>
                <a:ext cx="1440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49" y="3074492"/>
                <a:ext cx="144016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156069" y="4975406"/>
                <a:ext cx="45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69" y="4975406"/>
                <a:ext cx="45868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577351" y="6372020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큰 종양이 </a:t>
            </a:r>
            <a:r>
              <a:rPr lang="ko-KR" altLang="en-US" sz="1000" dirty="0" err="1"/>
              <a:t>나타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났을때와</a:t>
            </a:r>
            <a:r>
              <a:rPr lang="ko-KR" altLang="en-US" sz="1000" dirty="0"/>
              <a:t> </a:t>
            </a:r>
            <a:r>
              <a:rPr lang="en-US" altLang="ko-KR" sz="1000" dirty="0"/>
              <a:t>h</a:t>
            </a:r>
            <a:r>
              <a:rPr lang="ko-KR" altLang="en-US" sz="1000" dirty="0"/>
              <a:t>함수의 값이 </a:t>
            </a:r>
            <a:r>
              <a:rPr lang="en-US" altLang="ko-KR" sz="1000" dirty="0"/>
              <a:t>0</a:t>
            </a:r>
            <a:r>
              <a:rPr lang="ko-KR" altLang="en-US" sz="1000" dirty="0"/>
              <a:t>보다 작거나 </a:t>
            </a:r>
            <a:r>
              <a:rPr lang="en-US" altLang="ko-KR" sz="1000" dirty="0"/>
              <a:t>1</a:t>
            </a:r>
            <a:r>
              <a:rPr lang="ko-KR" altLang="en-US" sz="1000" dirty="0"/>
              <a:t>보다 </a:t>
            </a:r>
            <a:r>
              <a:rPr lang="ko-KR" altLang="en-US" sz="1000" dirty="0" err="1"/>
              <a:t>큰값이</a:t>
            </a:r>
            <a:r>
              <a:rPr lang="ko-KR" altLang="en-US" sz="1000" dirty="0"/>
              <a:t> 되기 때문에 문제가 됨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참고 블로그 </a:t>
            </a:r>
            <a:r>
              <a:rPr lang="en-US" altLang="ko-KR" sz="1000" dirty="0"/>
              <a:t>: http://daeson.tistory.com/entry/15-Supervised-Learning-Classification-</a:t>
            </a:r>
            <a:r>
              <a:rPr lang="ko-KR" altLang="en-US" sz="1000" dirty="0"/>
              <a:t>표현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4849897"/>
            <a:ext cx="141352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Rumor Size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6087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268760"/>
                <a:ext cx="6120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6120680" cy="369332"/>
              </a:xfrm>
              <a:prstGeom prst="rect">
                <a:avLst/>
              </a:prstGeom>
              <a:blipFill>
                <a:blip r:embed="rId3"/>
                <a:stretch>
                  <a:fillRect l="-598" t="-1639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560" y="1855160"/>
                <a:ext cx="2016224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55160"/>
                <a:ext cx="2016224" cy="521168"/>
              </a:xfrm>
              <a:prstGeom prst="rect">
                <a:avLst/>
              </a:prstGeom>
              <a:blipFill>
                <a:blip r:embed="rId4"/>
                <a:stretch>
                  <a:fillRect l="-1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3615055"/>
            <a:ext cx="4302366" cy="30543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751964" y="5312241"/>
            <a:ext cx="16364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Logistic function</a:t>
            </a:r>
            <a:endParaRPr lang="ko-KR" altLang="en-US" sz="140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560" y="5733256"/>
                <a:ext cx="4248472" cy="609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33256"/>
                <a:ext cx="4248472" cy="609526"/>
              </a:xfrm>
              <a:prstGeom prst="rect">
                <a:avLst/>
              </a:prstGeom>
              <a:blipFill>
                <a:blip r:embed="rId6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t="17004"/>
          <a:stretch/>
        </p:blipFill>
        <p:spPr>
          <a:xfrm>
            <a:off x="4355976" y="1638092"/>
            <a:ext cx="3168352" cy="19312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8219" y="2175126"/>
            <a:ext cx="16364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Basic step function</a:t>
            </a:r>
            <a:endParaRPr lang="ko-KR" altLang="en-US" sz="140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화살표: 원형 15"/>
          <p:cNvSpPr/>
          <p:nvPr/>
        </p:nvSpPr>
        <p:spPr>
          <a:xfrm rot="16200000" flipH="1">
            <a:off x="3779912" y="3124142"/>
            <a:ext cx="792088" cy="792088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0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2044" y="1556792"/>
                <a:ext cx="3779912" cy="16552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044" y="1556792"/>
                <a:ext cx="3779912" cy="1655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2600469" y="3920177"/>
            <a:ext cx="4597245" cy="1882751"/>
            <a:chOff x="2756285" y="3767464"/>
            <a:chExt cx="4597245" cy="1882751"/>
          </a:xfrm>
        </p:grpSpPr>
        <p:sp>
          <p:nvSpPr>
            <p:cNvPr id="14" name="TextBox 13"/>
            <p:cNvSpPr txBox="1"/>
            <p:nvPr/>
          </p:nvSpPr>
          <p:spPr>
            <a:xfrm>
              <a:off x="5180106" y="4726885"/>
              <a:ext cx="2173424" cy="92333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Cost</a:t>
              </a:r>
              <a:r>
                <a:rPr lang="ko-KR" altLang="en-US" dirty="0"/>
                <a:t>함수에 </a:t>
              </a:r>
              <a:r>
                <a:rPr lang="en-US" altLang="ko-KR" dirty="0"/>
                <a:t>Local minimum</a:t>
              </a:r>
              <a:r>
                <a:rPr lang="ko-KR" altLang="en-US" dirty="0"/>
                <a:t>이 제거를 위해 </a:t>
              </a:r>
              <a:r>
                <a:rPr lang="en-US" altLang="ko-KR" dirty="0"/>
                <a:t>log</a:t>
              </a:r>
              <a:r>
                <a:rPr lang="ko-KR" altLang="en-US" dirty="0"/>
                <a:t>를 사용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756285" y="3767464"/>
              <a:ext cx="2684015" cy="1498610"/>
              <a:chOff x="1789144" y="2952036"/>
              <a:chExt cx="4127864" cy="2407622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1789144" y="2952036"/>
                <a:ext cx="4127864" cy="2407622"/>
              </a:xfrm>
              <a:custGeom>
                <a:avLst/>
                <a:gdLst>
                  <a:gd name="connsiteX0" fmla="*/ 0 w 8343900"/>
                  <a:gd name="connsiteY0" fmla="*/ 0 h 3322400"/>
                  <a:gd name="connsiteX1" fmla="*/ 533400 w 8343900"/>
                  <a:gd name="connsiteY1" fmla="*/ 975360 h 3322400"/>
                  <a:gd name="connsiteX2" fmla="*/ 1394460 w 8343900"/>
                  <a:gd name="connsiteY2" fmla="*/ 1120140 h 3322400"/>
                  <a:gd name="connsiteX3" fmla="*/ 1882140 w 8343900"/>
                  <a:gd name="connsiteY3" fmla="*/ 1950720 h 3322400"/>
                  <a:gd name="connsiteX4" fmla="*/ 2834640 w 8343900"/>
                  <a:gd name="connsiteY4" fmla="*/ 2103120 h 3322400"/>
                  <a:gd name="connsiteX5" fmla="*/ 3520440 w 8343900"/>
                  <a:gd name="connsiteY5" fmla="*/ 2887980 h 3322400"/>
                  <a:gd name="connsiteX6" fmla="*/ 4541520 w 8343900"/>
                  <a:gd name="connsiteY6" fmla="*/ 3322320 h 3322400"/>
                  <a:gd name="connsiteX7" fmla="*/ 5722620 w 8343900"/>
                  <a:gd name="connsiteY7" fmla="*/ 2857500 h 3322400"/>
                  <a:gd name="connsiteX8" fmla="*/ 5958840 w 8343900"/>
                  <a:gd name="connsiteY8" fmla="*/ 2644140 h 3322400"/>
                  <a:gd name="connsiteX9" fmla="*/ 5958840 w 8343900"/>
                  <a:gd name="connsiteY9" fmla="*/ 2659380 h 3322400"/>
                  <a:gd name="connsiteX10" fmla="*/ 6758940 w 8343900"/>
                  <a:gd name="connsiteY10" fmla="*/ 1889760 h 3322400"/>
                  <a:gd name="connsiteX11" fmla="*/ 7848600 w 8343900"/>
                  <a:gd name="connsiteY11" fmla="*/ 1516380 h 3322400"/>
                  <a:gd name="connsiteX12" fmla="*/ 8343900 w 8343900"/>
                  <a:gd name="connsiteY12" fmla="*/ 403860 h 33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43900" h="3322400">
                    <a:moveTo>
                      <a:pt x="0" y="0"/>
                    </a:moveTo>
                    <a:cubicBezTo>
                      <a:pt x="150495" y="394335"/>
                      <a:pt x="300990" y="788670"/>
                      <a:pt x="533400" y="975360"/>
                    </a:cubicBezTo>
                    <a:cubicBezTo>
                      <a:pt x="765810" y="1162050"/>
                      <a:pt x="1169670" y="957580"/>
                      <a:pt x="1394460" y="1120140"/>
                    </a:cubicBezTo>
                    <a:cubicBezTo>
                      <a:pt x="1619250" y="1282700"/>
                      <a:pt x="1642110" y="1786890"/>
                      <a:pt x="1882140" y="1950720"/>
                    </a:cubicBezTo>
                    <a:cubicBezTo>
                      <a:pt x="2122170" y="2114550"/>
                      <a:pt x="2561590" y="1946910"/>
                      <a:pt x="2834640" y="2103120"/>
                    </a:cubicBezTo>
                    <a:cubicBezTo>
                      <a:pt x="3107690" y="2259330"/>
                      <a:pt x="3235960" y="2684780"/>
                      <a:pt x="3520440" y="2887980"/>
                    </a:cubicBezTo>
                    <a:cubicBezTo>
                      <a:pt x="3804920" y="3091180"/>
                      <a:pt x="4174490" y="3327400"/>
                      <a:pt x="4541520" y="3322320"/>
                    </a:cubicBezTo>
                    <a:cubicBezTo>
                      <a:pt x="4908550" y="3317240"/>
                      <a:pt x="5486400" y="2970530"/>
                      <a:pt x="5722620" y="2857500"/>
                    </a:cubicBezTo>
                    <a:cubicBezTo>
                      <a:pt x="5958840" y="2744470"/>
                      <a:pt x="5919470" y="2677160"/>
                      <a:pt x="5958840" y="2644140"/>
                    </a:cubicBezTo>
                    <a:cubicBezTo>
                      <a:pt x="5998210" y="2611120"/>
                      <a:pt x="5825490" y="2785110"/>
                      <a:pt x="5958840" y="2659380"/>
                    </a:cubicBezTo>
                    <a:cubicBezTo>
                      <a:pt x="6092190" y="2533650"/>
                      <a:pt x="6443980" y="2080260"/>
                      <a:pt x="6758940" y="1889760"/>
                    </a:cubicBezTo>
                    <a:cubicBezTo>
                      <a:pt x="7073900" y="1699260"/>
                      <a:pt x="7584440" y="1764030"/>
                      <a:pt x="7848600" y="1516380"/>
                    </a:cubicBezTo>
                    <a:cubicBezTo>
                      <a:pt x="8112760" y="1268730"/>
                      <a:pt x="8084820" y="681990"/>
                      <a:pt x="8343900" y="40386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해 21"/>
              <p:cNvSpPr/>
              <p:nvPr/>
            </p:nvSpPr>
            <p:spPr>
              <a:xfrm>
                <a:off x="1891273" y="3362126"/>
                <a:ext cx="160447" cy="156183"/>
              </a:xfrm>
              <a:prstGeom prst="su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해 22"/>
              <p:cNvSpPr/>
              <p:nvPr/>
            </p:nvSpPr>
            <p:spPr>
              <a:xfrm>
                <a:off x="2521597" y="4077755"/>
                <a:ext cx="160447" cy="156183"/>
              </a:xfrm>
              <a:prstGeom prst="su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해 23"/>
              <p:cNvSpPr/>
              <p:nvPr/>
            </p:nvSpPr>
            <p:spPr>
              <a:xfrm>
                <a:off x="4431802" y="5013176"/>
                <a:ext cx="160447" cy="156183"/>
              </a:xfrm>
              <a:prstGeom prst="su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5530462" y="4080554"/>
            <a:ext cx="3311663" cy="64633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Hypothesis</a:t>
            </a:r>
            <a:r>
              <a:rPr lang="ko-KR" altLang="en-US" dirty="0"/>
              <a:t>의 발산을 막기 위해서 </a:t>
            </a:r>
            <a:r>
              <a:rPr lang="en-US" altLang="ko-KR" dirty="0"/>
              <a:t>sigmoid function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14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187624" y="4412038"/>
            <a:ext cx="6535456" cy="2206104"/>
            <a:chOff x="1187624" y="4412038"/>
            <a:chExt cx="6535456" cy="220610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4412038"/>
              <a:ext cx="6535456" cy="2206104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71468" y="4490054"/>
                  <a:ext cx="336636" cy="51107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468" y="4490054"/>
                  <a:ext cx="336636" cy="5110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627784" y="2032722"/>
            <a:ext cx="3888432" cy="2324153"/>
            <a:chOff x="1619672" y="2392680"/>
            <a:chExt cx="5904656" cy="34324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9672" y="2392680"/>
              <a:ext cx="5904656" cy="34324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2121" y="4886692"/>
                  <a:ext cx="1216134" cy="40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1" y="4886692"/>
                  <a:ext cx="1216134" cy="409093"/>
                </a:xfrm>
                <a:prstGeom prst="rect">
                  <a:avLst/>
                </a:prstGeom>
                <a:blipFill>
                  <a:blip r:embed="rId6"/>
                  <a:stretch>
                    <a:fillRect r="-9848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47708" y="4886692"/>
                  <a:ext cx="1968219" cy="40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0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1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⁡(1 − </m:t>
                        </m:r>
                        <m:r>
                          <a:rPr lang="en-US" altLang="ko-KR" sz="1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708" y="4886692"/>
                  <a:ext cx="1968219" cy="409093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1760" y="1245692"/>
                <a:ext cx="4320480" cy="7318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⁡(1 −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245692"/>
                <a:ext cx="4320480" cy="731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456" y="6597352"/>
            <a:ext cx="224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https://www.desmos.com/calculator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52320" y="619944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6199446"/>
                <a:ext cx="216024" cy="369332"/>
              </a:xfrm>
              <a:prstGeom prst="rect">
                <a:avLst/>
              </a:prstGeom>
              <a:blipFill>
                <a:blip r:embed="rId9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7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1295" y="6908280"/>
            <a:ext cx="2133600" cy="257418"/>
          </a:xfr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1700" y="1966055"/>
                <a:ext cx="5220580" cy="275908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⁡(1 −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1966055"/>
                <a:ext cx="5220580" cy="2759089"/>
              </a:xfrm>
              <a:prstGeom prst="rect">
                <a:avLst/>
              </a:prstGeom>
              <a:blipFill>
                <a:blip r:embed="rId3"/>
                <a:stretch>
                  <a:fillRect r="-3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2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Regression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(Multi-Logistic Regression)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3694348" y="1361066"/>
            <a:ext cx="3240360" cy="2088232"/>
            <a:chOff x="2123728" y="1484784"/>
            <a:chExt cx="2808312" cy="2088232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2123728" y="1484784"/>
              <a:ext cx="0" cy="208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123728" y="3573016"/>
              <a:ext cx="2808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타원 69"/>
          <p:cNvSpPr/>
          <p:nvPr/>
        </p:nvSpPr>
        <p:spPr>
          <a:xfrm>
            <a:off x="3910372" y="265720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018384" y="30313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234408" y="2764477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402636" y="3070139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635819" y="1721105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743831" y="2095249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959855" y="1828373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128083" y="2134035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317777" y="1931546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3353122" y="1721105"/>
            <a:ext cx="2501466" cy="216024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3694348" y="4149080"/>
            <a:ext cx="3240360" cy="2088232"/>
            <a:chOff x="2123728" y="1484784"/>
            <a:chExt cx="2808312" cy="2088232"/>
          </a:xfrm>
        </p:grpSpPr>
        <p:cxnSp>
          <p:nvCxnSpPr>
            <p:cNvPr id="87" name="직선 화살표 연결선 86"/>
            <p:cNvCxnSpPr/>
            <p:nvPr/>
          </p:nvCxnSpPr>
          <p:spPr>
            <a:xfrm flipV="1">
              <a:off x="2123728" y="1484784"/>
              <a:ext cx="0" cy="208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123728" y="3573016"/>
              <a:ext cx="2808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타원 88"/>
          <p:cNvSpPr/>
          <p:nvPr/>
        </p:nvSpPr>
        <p:spPr>
          <a:xfrm>
            <a:off x="3910372" y="5445223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018384" y="5819367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234408" y="5552491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402636" y="5858153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4635819" y="4509119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743831" y="4883263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959855" y="4616387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128083" y="4922049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317777" y="4719560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3353122" y="4509119"/>
            <a:ext cx="2501466" cy="216024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823401" y="5900935"/>
            <a:ext cx="216024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039425" y="5634059"/>
            <a:ext cx="216024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207653" y="5939721"/>
            <a:ext cx="216024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538857" y="5898604"/>
            <a:ext cx="216024" cy="21602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4690744" y="4432919"/>
            <a:ext cx="1564705" cy="23126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362934" y="5134114"/>
            <a:ext cx="3530298" cy="49567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화살표: 위쪽/아래쪽 107"/>
          <p:cNvSpPr/>
          <p:nvPr/>
        </p:nvSpPr>
        <p:spPr>
          <a:xfrm rot="2700000">
            <a:off x="4307676" y="2364563"/>
            <a:ext cx="75047" cy="402768"/>
          </a:xfrm>
          <a:prstGeom prst="upDownArrow">
            <a:avLst/>
          </a:prstGeom>
          <a:solidFill>
            <a:srgbClr val="C86765"/>
          </a:solidFill>
          <a:ln>
            <a:solidFill>
              <a:srgbClr val="C86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위쪽/아래쪽 108"/>
          <p:cNvSpPr/>
          <p:nvPr/>
        </p:nvSpPr>
        <p:spPr>
          <a:xfrm rot="2700000">
            <a:off x="4607581" y="5442682"/>
            <a:ext cx="75047" cy="402768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위쪽/아래쪽 109"/>
          <p:cNvSpPr/>
          <p:nvPr/>
        </p:nvSpPr>
        <p:spPr>
          <a:xfrm rot="616552">
            <a:off x="4958408" y="5160852"/>
            <a:ext cx="75047" cy="402768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위쪽/아래쪽 110"/>
          <p:cNvSpPr/>
          <p:nvPr/>
        </p:nvSpPr>
        <p:spPr>
          <a:xfrm rot="7200000">
            <a:off x="5444388" y="5406936"/>
            <a:ext cx="75047" cy="402768"/>
          </a:xfrm>
          <a:prstGeom prst="up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560875" y="1351155"/>
            <a:ext cx="17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Pass(1) / Fail(0)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650859" y="4149080"/>
            <a:ext cx="170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Levels(Class)</a:t>
            </a:r>
          </a:p>
          <a:p>
            <a:r>
              <a:rPr lang="en-US" altLang="ko-KR" dirty="0"/>
              <a:t>: Logistic * 3</a:t>
            </a:r>
            <a:endParaRPr lang="ko-KR" altLang="en-US" dirty="0"/>
          </a:p>
        </p:txBody>
      </p:sp>
      <p:sp>
        <p:nvSpPr>
          <p:cNvPr id="114" name="화살표: 오른쪽 113"/>
          <p:cNvSpPr/>
          <p:nvPr/>
        </p:nvSpPr>
        <p:spPr>
          <a:xfrm rot="5400000">
            <a:off x="5056177" y="3857322"/>
            <a:ext cx="389066" cy="194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77727" y="6237312"/>
                <a:ext cx="45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7" y="6237312"/>
                <a:ext cx="458688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339871" y="3905389"/>
                <a:ext cx="45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71" y="3905389"/>
                <a:ext cx="458688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577727" y="3463163"/>
                <a:ext cx="45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7" y="3463163"/>
                <a:ext cx="45868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353122" y="1122193"/>
                <a:ext cx="45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22" y="1122193"/>
                <a:ext cx="45868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8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Regression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(Multi-Logistic Regression)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3548" y="2492896"/>
                <a:ext cx="8136904" cy="107760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5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492896"/>
                <a:ext cx="8136904" cy="1077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3912577"/>
                <a:ext cx="7632848" cy="26127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ko-KR" altLang="en-US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5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5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)(−</m:t>
                              </m:r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5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5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5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ko-KR" altLang="en-US" sz="150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5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5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5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ko-KR" altLang="en-US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12577"/>
                <a:ext cx="7632848" cy="261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5776" y="1340769"/>
                <a:ext cx="4032448" cy="93583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340769"/>
                <a:ext cx="4032448" cy="935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4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Regression(conf.)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2" y="1795859"/>
                <a:ext cx="3744416" cy="7224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5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795859"/>
                <a:ext cx="3744416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3598" y="2636912"/>
                <a:ext cx="7236804" cy="2310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" y="2636912"/>
                <a:ext cx="7236804" cy="2310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3748" y="5085184"/>
                <a:ext cx="4536504" cy="14526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5085184"/>
                <a:ext cx="4536504" cy="1452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0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128"/>
            <a:ext cx="3347864" cy="2199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2564" y="2694119"/>
            <a:ext cx="3109596" cy="2535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 Basic Concepts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Regression(classification)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Multivariable Linear / Logistic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Learning(CNN, RNN, etc.)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Bidirectional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Regression(conf.)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80579"/>
            <a:ext cx="2314575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80579"/>
            <a:ext cx="4541846" cy="4378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6627"/>
            <a:ext cx="2722774" cy="1635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10024" y="4941167"/>
            <a:ext cx="3234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Cost: 0, W</a:t>
            </a:r>
            <a:r>
              <a:rPr lang="ko-KR" altLang="en-US" dirty="0"/>
              <a:t>는 각 값에 수렴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A: 0, B: 1, C: 2 </a:t>
            </a:r>
            <a:r>
              <a:rPr lang="ko-KR" altLang="en-US" dirty="0"/>
              <a:t>클래스로 분별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18876" y="6279123"/>
            <a:ext cx="23762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6"/>
              </a:rPr>
              <a:t>lwonho92/opentutorials_git_lwonto92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248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Cautions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5656" y="1484784"/>
            <a:ext cx="2523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Large learning rate</a:t>
            </a:r>
          </a:p>
          <a:p>
            <a:pPr algn="ctr"/>
            <a:r>
              <a:rPr lang="en-US" altLang="ko-KR" dirty="0"/>
              <a:t>(Overshooting)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429637" y="1772816"/>
            <a:ext cx="3094691" cy="2367410"/>
            <a:chOff x="3635896" y="1792196"/>
            <a:chExt cx="3094691" cy="2367410"/>
          </a:xfrm>
        </p:grpSpPr>
        <p:grpSp>
          <p:nvGrpSpPr>
            <p:cNvPr id="10" name="그룹 9"/>
            <p:cNvGrpSpPr/>
            <p:nvPr/>
          </p:nvGrpSpPr>
          <p:grpSpPr>
            <a:xfrm>
              <a:off x="3635896" y="2063096"/>
              <a:ext cx="2878667" cy="2096510"/>
              <a:chOff x="1475656" y="2396555"/>
              <a:chExt cx="2878667" cy="209651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3728" y="2396555"/>
                <a:ext cx="2230595" cy="178365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475656" y="2409427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cost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98070" y="4123733"/>
                <a:ext cx="3616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</p:grpSp>
        <p:sp>
          <p:nvSpPr>
            <p:cNvPr id="11" name="해 10"/>
            <p:cNvSpPr/>
            <p:nvPr/>
          </p:nvSpPr>
          <p:spPr>
            <a:xfrm>
              <a:off x="5950298" y="2900883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해 11"/>
            <p:cNvSpPr/>
            <p:nvPr/>
          </p:nvSpPr>
          <p:spPr>
            <a:xfrm>
              <a:off x="4716016" y="3142093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해 12"/>
            <p:cNvSpPr/>
            <p:nvPr/>
          </p:nvSpPr>
          <p:spPr>
            <a:xfrm>
              <a:off x="6083669" y="2512984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해 13"/>
            <p:cNvSpPr/>
            <p:nvPr/>
          </p:nvSpPr>
          <p:spPr>
            <a:xfrm>
              <a:off x="4499992" y="2754640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해 14"/>
            <p:cNvSpPr/>
            <p:nvPr/>
          </p:nvSpPr>
          <p:spPr>
            <a:xfrm>
              <a:off x="6131144" y="2181564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해 15"/>
            <p:cNvSpPr/>
            <p:nvPr/>
          </p:nvSpPr>
          <p:spPr>
            <a:xfrm>
              <a:off x="4427984" y="2286576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11" idx="1"/>
              <a:endCxn id="12" idx="3"/>
            </p:cNvCxnSpPr>
            <p:nvPr/>
          </p:nvCxnSpPr>
          <p:spPr>
            <a:xfrm flipH="1">
              <a:off x="4932040" y="3014158"/>
              <a:ext cx="1018258" cy="24121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3" idx="1"/>
            </p:cNvCxnSpPr>
            <p:nvPr/>
          </p:nvCxnSpPr>
          <p:spPr>
            <a:xfrm flipV="1">
              <a:off x="4996442" y="2626259"/>
              <a:ext cx="1087227" cy="616942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3" idx="1"/>
              <a:endCxn id="14" idx="3"/>
            </p:cNvCxnSpPr>
            <p:nvPr/>
          </p:nvCxnSpPr>
          <p:spPr>
            <a:xfrm flipH="1">
              <a:off x="4716016" y="2626259"/>
              <a:ext cx="1367653" cy="241656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4" idx="3"/>
              <a:endCxn id="15" idx="1"/>
            </p:cNvCxnSpPr>
            <p:nvPr/>
          </p:nvCxnSpPr>
          <p:spPr>
            <a:xfrm flipV="1">
              <a:off x="4716016" y="2294839"/>
              <a:ext cx="1415128" cy="573076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5" idx="1"/>
              <a:endCxn id="16" idx="3"/>
            </p:cNvCxnSpPr>
            <p:nvPr/>
          </p:nvCxnSpPr>
          <p:spPr>
            <a:xfrm flipH="1">
              <a:off x="4644008" y="2294839"/>
              <a:ext cx="1487136" cy="105012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6" idx="3"/>
            </p:cNvCxnSpPr>
            <p:nvPr/>
          </p:nvCxnSpPr>
          <p:spPr>
            <a:xfrm flipV="1">
              <a:off x="4644008" y="1792196"/>
              <a:ext cx="2086579" cy="607655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475656" y="4393825"/>
            <a:ext cx="25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Small learning rate</a:t>
            </a:r>
          </a:p>
          <a:p>
            <a:pPr algn="ctr"/>
            <a:r>
              <a:rPr lang="en-US" altLang="ko-KR" dirty="0"/>
              <a:t>    (Local minimum)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423452" y="4494238"/>
            <a:ext cx="2878667" cy="2096510"/>
            <a:chOff x="3629711" y="4513618"/>
            <a:chExt cx="2878667" cy="2096510"/>
          </a:xfrm>
        </p:grpSpPr>
        <p:grpSp>
          <p:nvGrpSpPr>
            <p:cNvPr id="40" name="그룹 39"/>
            <p:cNvGrpSpPr/>
            <p:nvPr/>
          </p:nvGrpSpPr>
          <p:grpSpPr>
            <a:xfrm>
              <a:off x="3629711" y="4513618"/>
              <a:ext cx="2878667" cy="2096510"/>
              <a:chOff x="1475656" y="2396555"/>
              <a:chExt cx="2878667" cy="2096510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3728" y="2396555"/>
                <a:ext cx="2230595" cy="178365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475656" y="2409427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cost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898070" y="4123733"/>
                <a:ext cx="3616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</p:grpSp>
        <p:sp>
          <p:nvSpPr>
            <p:cNvPr id="45" name="해 44"/>
            <p:cNvSpPr/>
            <p:nvPr/>
          </p:nvSpPr>
          <p:spPr>
            <a:xfrm>
              <a:off x="6087374" y="4820311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해 45"/>
            <p:cNvSpPr/>
            <p:nvPr/>
          </p:nvSpPr>
          <p:spPr>
            <a:xfrm>
              <a:off x="6083669" y="4933586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해 46"/>
            <p:cNvSpPr/>
            <p:nvPr/>
          </p:nvSpPr>
          <p:spPr>
            <a:xfrm>
              <a:off x="6058310" y="5085700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해 47"/>
            <p:cNvSpPr/>
            <p:nvPr/>
          </p:nvSpPr>
          <p:spPr>
            <a:xfrm>
              <a:off x="6023132" y="5196955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해 48"/>
            <p:cNvSpPr/>
            <p:nvPr/>
          </p:nvSpPr>
          <p:spPr>
            <a:xfrm>
              <a:off x="5978666" y="5302323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해 49"/>
            <p:cNvSpPr/>
            <p:nvPr/>
          </p:nvSpPr>
          <p:spPr>
            <a:xfrm>
              <a:off x="5934200" y="5427637"/>
              <a:ext cx="216024" cy="2265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5747725" y="4896368"/>
              <a:ext cx="275407" cy="65472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269854" y="4928165"/>
              <a:ext cx="526001" cy="292388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slow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86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Cautions(cont.)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656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Preprocessing for gradient descent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86" y="2227106"/>
            <a:ext cx="4222428" cy="156193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3768" y="4437112"/>
                <a:ext cx="4176464" cy="178311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Standardization(normalization)</a:t>
                </a: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평</m:t>
                    </m:r>
                  </m:oMath>
                </a14:m>
                <a:r>
                  <a:rPr lang="ko-KR" altLang="en-US" dirty="0"/>
                  <a:t>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dirty="0"/>
                  <a:t>산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12"/>
                <a:ext cx="4176464" cy="1783117"/>
              </a:xfrm>
              <a:prstGeom prst="rect">
                <a:avLst/>
              </a:prstGeom>
              <a:blipFill>
                <a:blip r:embed="rId4"/>
                <a:stretch>
                  <a:fillRect l="-727" t="-2041" b="-2721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9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Cautions(cont.)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656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Overfitting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67" y="2060848"/>
            <a:ext cx="5055865" cy="205618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03847" y="2168860"/>
            <a:ext cx="1000459" cy="1188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34845" y="2789841"/>
            <a:ext cx="969003" cy="11343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555776" y="2142147"/>
            <a:ext cx="1148300" cy="1718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5122190" y="2255003"/>
            <a:ext cx="1189411" cy="2061275"/>
          </a:xfrm>
          <a:custGeom>
            <a:avLst/>
            <a:gdLst>
              <a:gd name="connsiteX0" fmla="*/ 0 w 1189411"/>
              <a:gd name="connsiteY0" fmla="*/ 0 h 2061275"/>
              <a:gd name="connsiteX1" fmla="*/ 627681 w 1189411"/>
              <a:gd name="connsiteY1" fmla="*/ 402956 h 2061275"/>
              <a:gd name="connsiteX2" fmla="*/ 418454 w 1189411"/>
              <a:gd name="connsiteY2" fmla="*/ 1100380 h 2061275"/>
              <a:gd name="connsiteX3" fmla="*/ 821410 w 1189411"/>
              <a:gd name="connsiteY3" fmla="*/ 1208868 h 2061275"/>
              <a:gd name="connsiteX4" fmla="*/ 728420 w 1189411"/>
              <a:gd name="connsiteY4" fmla="*/ 829160 h 2061275"/>
              <a:gd name="connsiteX5" fmla="*/ 984142 w 1189411"/>
              <a:gd name="connsiteY5" fmla="*/ 705173 h 2061275"/>
              <a:gd name="connsiteX6" fmla="*/ 1185620 w 1189411"/>
              <a:gd name="connsiteY6" fmla="*/ 1053885 h 2061275"/>
              <a:gd name="connsiteX7" fmla="*/ 1115878 w 1189411"/>
              <a:gd name="connsiteY7" fmla="*/ 2061275 h 206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411" h="2061275">
                <a:moveTo>
                  <a:pt x="0" y="0"/>
                </a:moveTo>
                <a:cubicBezTo>
                  <a:pt x="278969" y="109779"/>
                  <a:pt x="557939" y="219559"/>
                  <a:pt x="627681" y="402956"/>
                </a:cubicBezTo>
                <a:cubicBezTo>
                  <a:pt x="697423" y="586353"/>
                  <a:pt x="386166" y="966061"/>
                  <a:pt x="418454" y="1100380"/>
                </a:cubicBezTo>
                <a:cubicBezTo>
                  <a:pt x="450742" y="1234699"/>
                  <a:pt x="769749" y="1254071"/>
                  <a:pt x="821410" y="1208868"/>
                </a:cubicBezTo>
                <a:cubicBezTo>
                  <a:pt x="873071" y="1163665"/>
                  <a:pt x="701298" y="913109"/>
                  <a:pt x="728420" y="829160"/>
                </a:cubicBezTo>
                <a:cubicBezTo>
                  <a:pt x="755542" y="745211"/>
                  <a:pt x="907942" y="667719"/>
                  <a:pt x="984142" y="705173"/>
                </a:cubicBezTo>
                <a:cubicBezTo>
                  <a:pt x="1060342" y="742627"/>
                  <a:pt x="1163664" y="827868"/>
                  <a:pt x="1185620" y="1053885"/>
                </a:cubicBezTo>
                <a:cubicBezTo>
                  <a:pt x="1207576" y="1279902"/>
                  <a:pt x="1127502" y="1899834"/>
                  <a:pt x="1115878" y="20612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974956" y="2448732"/>
            <a:ext cx="1263112" cy="1534332"/>
          </a:xfrm>
          <a:custGeom>
            <a:avLst/>
            <a:gdLst>
              <a:gd name="connsiteX0" fmla="*/ 0 w 1263112"/>
              <a:gd name="connsiteY0" fmla="*/ 209227 h 1534332"/>
              <a:gd name="connsiteX1" fmla="*/ 38746 w 1263112"/>
              <a:gd name="connsiteY1" fmla="*/ 1534332 h 1534332"/>
              <a:gd name="connsiteX2" fmla="*/ 1201119 w 1263112"/>
              <a:gd name="connsiteY2" fmla="*/ 1534332 h 1534332"/>
              <a:gd name="connsiteX3" fmla="*/ 1263112 w 1263112"/>
              <a:gd name="connsiteY3" fmla="*/ 790414 h 1534332"/>
              <a:gd name="connsiteX4" fmla="*/ 1123627 w 1263112"/>
              <a:gd name="connsiteY4" fmla="*/ 588936 h 1534332"/>
              <a:gd name="connsiteX5" fmla="*/ 953146 w 1263112"/>
              <a:gd name="connsiteY5" fmla="*/ 588936 h 1534332"/>
              <a:gd name="connsiteX6" fmla="*/ 1038386 w 1263112"/>
              <a:gd name="connsiteY6" fmla="*/ 1069383 h 1534332"/>
              <a:gd name="connsiteX7" fmla="*/ 534691 w 1263112"/>
              <a:gd name="connsiteY7" fmla="*/ 1030637 h 1534332"/>
              <a:gd name="connsiteX8" fmla="*/ 488197 w 1263112"/>
              <a:gd name="connsiteY8" fmla="*/ 743919 h 1534332"/>
              <a:gd name="connsiteX9" fmla="*/ 674176 w 1263112"/>
              <a:gd name="connsiteY9" fmla="*/ 278970 h 1534332"/>
              <a:gd name="connsiteX10" fmla="*/ 519193 w 1263112"/>
              <a:gd name="connsiteY10" fmla="*/ 61993 h 1534332"/>
              <a:gd name="connsiteX11" fmla="*/ 209227 w 1263112"/>
              <a:gd name="connsiteY11" fmla="*/ 0 h 1534332"/>
              <a:gd name="connsiteX12" fmla="*/ 0 w 1263112"/>
              <a:gd name="connsiteY12" fmla="*/ 209227 h 15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3112" h="1534332">
                <a:moveTo>
                  <a:pt x="0" y="209227"/>
                </a:moveTo>
                <a:lnTo>
                  <a:pt x="38746" y="1534332"/>
                </a:lnTo>
                <a:lnTo>
                  <a:pt x="1201119" y="1534332"/>
                </a:lnTo>
                <a:lnTo>
                  <a:pt x="1263112" y="790414"/>
                </a:lnTo>
                <a:lnTo>
                  <a:pt x="1123627" y="588936"/>
                </a:lnTo>
                <a:lnTo>
                  <a:pt x="953146" y="588936"/>
                </a:lnTo>
                <a:lnTo>
                  <a:pt x="1038386" y="1069383"/>
                </a:lnTo>
                <a:lnTo>
                  <a:pt x="534691" y="1030637"/>
                </a:lnTo>
                <a:lnTo>
                  <a:pt x="488197" y="743919"/>
                </a:lnTo>
                <a:lnTo>
                  <a:pt x="674176" y="278970"/>
                </a:lnTo>
                <a:lnTo>
                  <a:pt x="519193" y="61993"/>
                </a:lnTo>
                <a:lnTo>
                  <a:pt x="209227" y="0"/>
                </a:lnTo>
                <a:lnTo>
                  <a:pt x="0" y="209227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85661" y="2208508"/>
            <a:ext cx="1611824" cy="1720312"/>
          </a:xfrm>
          <a:custGeom>
            <a:avLst/>
            <a:gdLst>
              <a:gd name="connsiteX0" fmla="*/ 0 w 1611824"/>
              <a:gd name="connsiteY0" fmla="*/ 0 h 1720312"/>
              <a:gd name="connsiteX1" fmla="*/ 1611824 w 1611824"/>
              <a:gd name="connsiteY1" fmla="*/ 0 h 1720312"/>
              <a:gd name="connsiteX2" fmla="*/ 1611824 w 1611824"/>
              <a:gd name="connsiteY2" fmla="*/ 1720312 h 1720312"/>
              <a:gd name="connsiteX3" fmla="*/ 1030637 w 1611824"/>
              <a:gd name="connsiteY3" fmla="*/ 1720312 h 1720312"/>
              <a:gd name="connsiteX4" fmla="*/ 1022888 w 1611824"/>
              <a:gd name="connsiteY4" fmla="*/ 844658 h 1720312"/>
              <a:gd name="connsiteX5" fmla="*/ 836908 w 1611824"/>
              <a:gd name="connsiteY5" fmla="*/ 689675 h 1720312"/>
              <a:gd name="connsiteX6" fmla="*/ 550190 w 1611824"/>
              <a:gd name="connsiteY6" fmla="*/ 681926 h 1720312"/>
              <a:gd name="connsiteX7" fmla="*/ 402956 w 1611824"/>
              <a:gd name="connsiteY7" fmla="*/ 875655 h 1720312"/>
              <a:gd name="connsiteX8" fmla="*/ 495946 w 1611824"/>
              <a:gd name="connsiteY8" fmla="*/ 1170123 h 1720312"/>
              <a:gd name="connsiteX9" fmla="*/ 433953 w 1611824"/>
              <a:gd name="connsiteY9" fmla="*/ 1216617 h 1720312"/>
              <a:gd name="connsiteX10" fmla="*/ 309966 w 1611824"/>
              <a:gd name="connsiteY10" fmla="*/ 1216617 h 1720312"/>
              <a:gd name="connsiteX11" fmla="*/ 240224 w 1611824"/>
              <a:gd name="connsiteY11" fmla="*/ 1084882 h 1720312"/>
              <a:gd name="connsiteX12" fmla="*/ 449451 w 1611824"/>
              <a:gd name="connsiteY12" fmla="*/ 488197 h 1720312"/>
              <a:gd name="connsiteX13" fmla="*/ 364210 w 1611824"/>
              <a:gd name="connsiteY13" fmla="*/ 255723 h 1720312"/>
              <a:gd name="connsiteX14" fmla="*/ 23247 w 1611824"/>
              <a:gd name="connsiteY14" fmla="*/ 108489 h 1720312"/>
              <a:gd name="connsiteX15" fmla="*/ 0 w 1611824"/>
              <a:gd name="connsiteY15" fmla="*/ 0 h 17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11824" h="1720312">
                <a:moveTo>
                  <a:pt x="0" y="0"/>
                </a:moveTo>
                <a:lnTo>
                  <a:pt x="1611824" y="0"/>
                </a:lnTo>
                <a:lnTo>
                  <a:pt x="1611824" y="1720312"/>
                </a:lnTo>
                <a:lnTo>
                  <a:pt x="1030637" y="1720312"/>
                </a:lnTo>
                <a:lnTo>
                  <a:pt x="1022888" y="844658"/>
                </a:lnTo>
                <a:lnTo>
                  <a:pt x="836908" y="689675"/>
                </a:lnTo>
                <a:lnTo>
                  <a:pt x="550190" y="681926"/>
                </a:lnTo>
                <a:lnTo>
                  <a:pt x="402956" y="875655"/>
                </a:lnTo>
                <a:lnTo>
                  <a:pt x="495946" y="1170123"/>
                </a:lnTo>
                <a:lnTo>
                  <a:pt x="433953" y="1216617"/>
                </a:lnTo>
                <a:lnTo>
                  <a:pt x="309966" y="1216617"/>
                </a:lnTo>
                <a:lnTo>
                  <a:pt x="240224" y="1084882"/>
                </a:lnTo>
                <a:lnTo>
                  <a:pt x="449451" y="488197"/>
                </a:lnTo>
                <a:lnTo>
                  <a:pt x="364210" y="255723"/>
                </a:lnTo>
                <a:lnTo>
                  <a:pt x="23247" y="108489"/>
                </a:lnTo>
                <a:lnTo>
                  <a:pt x="0" y="0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44067" y="4593902"/>
                <a:ext cx="5055865" cy="2285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More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Reduce the number of features(duplicate)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Regulariazation</a:t>
                </a:r>
                <a:r>
                  <a:rPr lang="en-US" altLang="ko-KR" dirty="0"/>
                  <a:t>(similar each Weights)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67" y="4593902"/>
                <a:ext cx="5055865" cy="2285369"/>
              </a:xfrm>
              <a:prstGeom prst="rect">
                <a:avLst/>
              </a:prstGeom>
              <a:blipFill>
                <a:blip r:embed="rId4"/>
                <a:stretch>
                  <a:fillRect l="-723" t="-1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Trainig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validation and test sets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68" y="2420888"/>
            <a:ext cx="5404064" cy="17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Test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65905"/>
            <a:ext cx="3911526" cy="35353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68" y="3142295"/>
            <a:ext cx="1487378" cy="864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765905"/>
            <a:ext cx="3736559" cy="10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62" y="1700808"/>
            <a:ext cx="68445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9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427522" y="1628800"/>
            <a:ext cx="372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Forward propagation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683568" y="2060848"/>
            <a:ext cx="8321689" cy="2371798"/>
            <a:chOff x="834262" y="2060848"/>
            <a:chExt cx="8321689" cy="2371798"/>
          </a:xfrm>
        </p:grpSpPr>
        <p:grpSp>
          <p:nvGrpSpPr>
            <p:cNvPr id="59" name="그룹 58"/>
            <p:cNvGrpSpPr/>
            <p:nvPr/>
          </p:nvGrpSpPr>
          <p:grpSpPr>
            <a:xfrm>
              <a:off x="834262" y="2060848"/>
              <a:ext cx="7338138" cy="2371798"/>
              <a:chOff x="683207" y="2278213"/>
              <a:chExt cx="7338138" cy="23717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모서리가 둥근 직사각형 3"/>
                  <p:cNvSpPr/>
                  <p:nvPr/>
                </p:nvSpPr>
                <p:spPr>
                  <a:xfrm>
                    <a:off x="1676642" y="2278213"/>
                    <a:ext cx="1872208" cy="79208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ko-KR" b="0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=−8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모서리가 둥근 직사각형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642" y="2278213"/>
                    <a:ext cx="1872208" cy="792088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22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모서리가 둥근 직사각형 6"/>
                  <p:cNvSpPr/>
                  <p:nvPr/>
                </p:nvSpPr>
                <p:spPr>
                  <a:xfrm>
                    <a:off x="1676642" y="3857923"/>
                    <a:ext cx="1872208" cy="79208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모서리가 둥근 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642" y="3857923"/>
                    <a:ext cx="1872208" cy="79208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모서리가 둥근 직사각형 7"/>
                  <p:cNvSpPr/>
                  <p:nvPr/>
                </p:nvSpPr>
                <p:spPr>
                  <a:xfrm>
                    <a:off x="5141025" y="3065835"/>
                    <a:ext cx="1872208" cy="79208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모서리가 둥근 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025" y="3065835"/>
                    <a:ext cx="1872208" cy="792088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연결선 9"/>
              <p:cNvCxnSpPr>
                <a:stCxn id="4" idx="3"/>
                <a:endCxn id="12" idx="2"/>
              </p:cNvCxnSpPr>
              <p:nvPr/>
            </p:nvCxnSpPr>
            <p:spPr>
              <a:xfrm flipV="1">
                <a:off x="3548850" y="2672916"/>
                <a:ext cx="493105" cy="1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7" idx="3"/>
                <a:endCxn id="13" idx="2"/>
              </p:cNvCxnSpPr>
              <p:nvPr/>
            </p:nvCxnSpPr>
            <p:spPr>
              <a:xfrm>
                <a:off x="3548850" y="4253967"/>
                <a:ext cx="4944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타원 11"/>
                  <p:cNvSpPr/>
                  <p:nvPr/>
                </p:nvSpPr>
                <p:spPr>
                  <a:xfrm>
                    <a:off x="4041955" y="2348880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𝑠𝑖𝑔</m:t>
                          </m:r>
                        </m:oMath>
                      </m:oMathPara>
                    </a14:m>
                    <a:endParaRPr lang="en-US" altLang="ko-KR" b="0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𝑚𝑜𝑖𝑑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타원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1955" y="2348880"/>
                    <a:ext cx="648072" cy="64807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636" r="-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4043268" y="3929931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𝑠𝑖𝑔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𝑚𝑜𝑖𝑑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타원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268" y="3929931"/>
                    <a:ext cx="648072" cy="64807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3604" r="-27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직선 화살표 연결선 16"/>
              <p:cNvCxnSpPr>
                <a:stCxn id="13" idx="6"/>
                <a:endCxn id="8" idx="1"/>
              </p:cNvCxnSpPr>
              <p:nvPr/>
            </p:nvCxnSpPr>
            <p:spPr>
              <a:xfrm flipV="1">
                <a:off x="4691340" y="3461879"/>
                <a:ext cx="449685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12" idx="6"/>
                <a:endCxn id="8" idx="1"/>
              </p:cNvCxnSpPr>
              <p:nvPr/>
            </p:nvCxnSpPr>
            <p:spPr>
              <a:xfrm>
                <a:off x="4690027" y="2672916"/>
                <a:ext cx="450998" cy="788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25" idx="6"/>
                <a:endCxn id="4" idx="1"/>
              </p:cNvCxnSpPr>
              <p:nvPr/>
            </p:nvCxnSpPr>
            <p:spPr>
              <a:xfrm>
                <a:off x="1331279" y="2672916"/>
                <a:ext cx="345363" cy="13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26" idx="6"/>
                <a:endCxn id="7" idx="1"/>
              </p:cNvCxnSpPr>
              <p:nvPr/>
            </p:nvCxnSpPr>
            <p:spPr>
              <a:xfrm>
                <a:off x="1331279" y="4253967"/>
                <a:ext cx="3453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타원 24"/>
                  <p:cNvSpPr/>
                  <p:nvPr/>
                </p:nvSpPr>
                <p:spPr>
                  <a:xfrm>
                    <a:off x="683207" y="2348880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타원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07" y="2348880"/>
                    <a:ext cx="648072" cy="64807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타원 25"/>
                  <p:cNvSpPr/>
                  <p:nvPr/>
                </p:nvSpPr>
                <p:spPr>
                  <a:xfrm>
                    <a:off x="683207" y="3929931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타원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07" y="3929931"/>
                    <a:ext cx="648072" cy="64807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/>
              <p:cNvCxnSpPr>
                <a:stCxn id="8" idx="3"/>
                <a:endCxn id="31" idx="2"/>
              </p:cNvCxnSpPr>
              <p:nvPr/>
            </p:nvCxnSpPr>
            <p:spPr>
              <a:xfrm>
                <a:off x="7013233" y="3461879"/>
                <a:ext cx="360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타원 30"/>
                  <p:cNvSpPr/>
                  <p:nvPr/>
                </p:nvSpPr>
                <p:spPr>
                  <a:xfrm>
                    <a:off x="7373273" y="3137843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𝑠𝑖𝑔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𝑚𝑜𝑖𝑑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타원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3273" y="3137843"/>
                    <a:ext cx="648072" cy="64807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3636" r="-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직선 화살표 연결선 69"/>
            <p:cNvCxnSpPr>
              <a:stCxn id="31" idx="6"/>
              <a:endCxn id="71" idx="2"/>
            </p:cNvCxnSpPr>
            <p:nvPr/>
          </p:nvCxnSpPr>
          <p:spPr>
            <a:xfrm>
              <a:off x="8172400" y="3244514"/>
              <a:ext cx="335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타원 70"/>
                <p:cNvSpPr/>
                <p:nvPr/>
              </p:nvSpPr>
              <p:spPr>
                <a:xfrm>
                  <a:off x="8507879" y="2920478"/>
                  <a:ext cx="648072" cy="648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ko-KR" alt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타원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879" y="2920478"/>
                  <a:ext cx="648072" cy="64807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568868"/>
                  </p:ext>
                </p:extLst>
              </p:nvPr>
            </p:nvGraphicFramePr>
            <p:xfrm>
              <a:off x="4932035" y="1376772"/>
              <a:ext cx="4032455" cy="11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65">
                      <a:extLst>
                        <a:ext uri="{9D8B030D-6E8A-4147-A177-3AD203B41FA5}">
                          <a16:colId xmlns:a16="http://schemas.microsoft.com/office/drawing/2014/main" val="3836496079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787865628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982385261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347492635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1435953993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2375045148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167236631"/>
                        </a:ext>
                      </a:extLst>
                    </a:gridCol>
                  </a:tblGrid>
                  <a:tr h="2204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Verif</a:t>
                          </a:r>
                          <a:endParaRPr lang="ko-KR" altLang="en-US" sz="10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42785995"/>
                      </a:ext>
                    </a:extLst>
                  </a:tr>
                  <a:tr h="2204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79308"/>
                      </a:ext>
                    </a:extLst>
                  </a:tr>
                  <a:tr h="2204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7435229"/>
                      </a:ext>
                    </a:extLst>
                  </a:tr>
                  <a:tr h="2204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50800408"/>
                      </a:ext>
                    </a:extLst>
                  </a:tr>
                  <a:tr h="2204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7115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568868"/>
                  </p:ext>
                </p:extLst>
              </p:nvPr>
            </p:nvGraphicFramePr>
            <p:xfrm>
              <a:off x="4932035" y="1376772"/>
              <a:ext cx="4032455" cy="11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65">
                      <a:extLst>
                        <a:ext uri="{9D8B030D-6E8A-4147-A177-3AD203B41FA5}">
                          <a16:colId xmlns:a16="http://schemas.microsoft.com/office/drawing/2014/main" val="3836496079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787865628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982385261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347492635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1435953993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2375045148"/>
                        </a:ext>
                      </a:extLst>
                    </a:gridCol>
                    <a:gridCol w="576065">
                      <a:extLst>
                        <a:ext uri="{9D8B030D-6E8A-4147-A177-3AD203B41FA5}">
                          <a16:colId xmlns:a16="http://schemas.microsoft.com/office/drawing/2014/main" val="167236631"/>
                        </a:ext>
                      </a:extLst>
                    </a:gridCol>
                  </a:tblGrid>
                  <a:tr h="22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blipFill>
                          <a:blip r:embed="rId12"/>
                          <a:stretch>
                            <a:fillRect l="-1053" t="-5405" r="-601053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102128" t="-5405" r="-507447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200000" t="-5405" r="-402105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303191" t="-5405" r="-306383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398947" t="-5405" r="-203158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504255" t="-5405" r="-105319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 err="1"/>
                            <a:t>Verif</a:t>
                          </a:r>
                          <a:endParaRPr lang="ko-KR" altLang="en-US" sz="10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42785995"/>
                      </a:ext>
                    </a:extLst>
                  </a:tr>
                  <a:tr h="22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79308"/>
                      </a:ext>
                    </a:extLst>
                  </a:tr>
                  <a:tr h="22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7435229"/>
                      </a:ext>
                    </a:extLst>
                  </a:tr>
                  <a:tr h="22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50800408"/>
                      </a:ext>
                    </a:extLst>
                  </a:tr>
                  <a:tr h="22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O</a:t>
                          </a:r>
                          <a:endParaRPr lang="ko-KR" altLang="en-US" sz="1100" dirty="0"/>
                        </a:p>
                      </a:txBody>
                      <a:tcPr marL="54361" marR="54361" marT="27180" marB="2718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711557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5" name="그룹 74"/>
          <p:cNvGrpSpPr/>
          <p:nvPr/>
        </p:nvGrpSpPr>
        <p:grpSpPr>
          <a:xfrm>
            <a:off x="683568" y="5363906"/>
            <a:ext cx="8321689" cy="792088"/>
            <a:chOff x="834262" y="2848470"/>
            <a:chExt cx="8321689" cy="792088"/>
          </a:xfrm>
        </p:grpSpPr>
        <p:grpSp>
          <p:nvGrpSpPr>
            <p:cNvPr id="79" name="그룹 78"/>
            <p:cNvGrpSpPr/>
            <p:nvPr/>
          </p:nvGrpSpPr>
          <p:grpSpPr>
            <a:xfrm>
              <a:off x="834262" y="2848470"/>
              <a:ext cx="7338138" cy="792088"/>
              <a:chOff x="683207" y="3065835"/>
              <a:chExt cx="7338138" cy="7920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모서리가 둥근 직사각형 82"/>
                  <p:cNvSpPr/>
                  <p:nvPr/>
                </p:nvSpPr>
                <p:spPr>
                  <a:xfrm>
                    <a:off x="1676642" y="3065835"/>
                    <a:ext cx="1872208" cy="79208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7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7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7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7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17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ko-KR" sz="1700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모서리가 둥근 직사각형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642" y="3065835"/>
                    <a:ext cx="1872208" cy="792088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모서리가 둥근 직사각형 83"/>
                  <p:cNvSpPr/>
                  <p:nvPr/>
                </p:nvSpPr>
                <p:spPr>
                  <a:xfrm>
                    <a:off x="5141025" y="3065835"/>
                    <a:ext cx="1872208" cy="79208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모서리가 둥근 직사각형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025" y="3065835"/>
                    <a:ext cx="1872208" cy="792088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b="-74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직선 연결선 85"/>
              <p:cNvCxnSpPr>
                <a:stCxn id="83" idx="3"/>
                <a:endCxn id="88" idx="2"/>
              </p:cNvCxnSpPr>
              <p:nvPr/>
            </p:nvCxnSpPr>
            <p:spPr>
              <a:xfrm>
                <a:off x="3548850" y="3461879"/>
                <a:ext cx="4944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타원 87"/>
                  <p:cNvSpPr/>
                  <p:nvPr/>
                </p:nvSpPr>
                <p:spPr>
                  <a:xfrm>
                    <a:off x="4043268" y="3137843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𝑠𝑖𝑔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𝑚𝑜𝑖𝑑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타원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268" y="3137843"/>
                    <a:ext cx="648072" cy="648072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3604" r="-27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화살표 연결선 88"/>
              <p:cNvCxnSpPr>
                <a:stCxn id="88" idx="6"/>
                <a:endCxn id="84" idx="1"/>
              </p:cNvCxnSpPr>
              <p:nvPr/>
            </p:nvCxnSpPr>
            <p:spPr>
              <a:xfrm>
                <a:off x="4691340" y="3461879"/>
                <a:ext cx="4496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94" idx="6"/>
                <a:endCxn id="83" idx="1"/>
              </p:cNvCxnSpPr>
              <p:nvPr/>
            </p:nvCxnSpPr>
            <p:spPr>
              <a:xfrm>
                <a:off x="1331279" y="3461879"/>
                <a:ext cx="3453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타원 93"/>
                  <p:cNvSpPr/>
                  <p:nvPr/>
                </p:nvSpPr>
                <p:spPr>
                  <a:xfrm>
                    <a:off x="683207" y="3137843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타원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07" y="3137843"/>
                    <a:ext cx="648072" cy="648072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84" idx="3"/>
                <a:endCxn id="96" idx="2"/>
              </p:cNvCxnSpPr>
              <p:nvPr/>
            </p:nvCxnSpPr>
            <p:spPr>
              <a:xfrm>
                <a:off x="7013233" y="3461879"/>
                <a:ext cx="360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타원 95"/>
                  <p:cNvSpPr/>
                  <p:nvPr/>
                </p:nvSpPr>
                <p:spPr>
                  <a:xfrm>
                    <a:off x="7373273" y="3137843"/>
                    <a:ext cx="648072" cy="6480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𝑠𝑖𝑔</m:t>
                          </m:r>
                        </m:oMath>
                      </m:oMathPara>
                    </a14:m>
                    <a:endParaRPr lang="en-US" altLang="ko-KR" i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𝑚𝑜𝑖𝑑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타원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3273" y="3137843"/>
                    <a:ext cx="648072" cy="648072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3636" r="-36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직선 화살표 연결선 76"/>
            <p:cNvCxnSpPr>
              <a:stCxn id="96" idx="6"/>
              <a:endCxn id="78" idx="2"/>
            </p:cNvCxnSpPr>
            <p:nvPr/>
          </p:nvCxnSpPr>
          <p:spPr>
            <a:xfrm>
              <a:off x="8172400" y="3244514"/>
              <a:ext cx="335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타원 77"/>
                <p:cNvSpPr/>
                <p:nvPr/>
              </p:nvSpPr>
              <p:spPr>
                <a:xfrm>
                  <a:off x="8507879" y="2920478"/>
                  <a:ext cx="648072" cy="648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ko-KR" alt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타원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879" y="2920478"/>
                  <a:ext cx="648072" cy="64807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직선 연결선 100"/>
          <p:cNvCxnSpPr/>
          <p:nvPr/>
        </p:nvCxnSpPr>
        <p:spPr>
          <a:xfrm>
            <a:off x="539552" y="4869160"/>
            <a:ext cx="8424936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723053" y="5351642"/>
                <a:ext cx="385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53" y="5351642"/>
                <a:ext cx="38566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83568" y="6237312"/>
                <a:ext cx="832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8321688" cy="369332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71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22" y="3068960"/>
            <a:ext cx="7056614" cy="1688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7522" y="1628800"/>
            <a:ext cx="3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Backpropagation(chain rule)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36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9752" y="1998132"/>
                <a:ext cx="32403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98132"/>
                <a:ext cx="324036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27522" y="1628800"/>
            <a:ext cx="3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Backpropagation(chain rule)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489907" y="2717391"/>
            <a:ext cx="6634454" cy="3235806"/>
            <a:chOff x="1641132" y="2770375"/>
            <a:chExt cx="5307131" cy="2588433"/>
          </a:xfrm>
        </p:grpSpPr>
        <p:sp>
          <p:nvSpPr>
            <p:cNvPr id="8" name="타원 7"/>
            <p:cNvSpPr/>
            <p:nvPr/>
          </p:nvSpPr>
          <p:spPr>
            <a:xfrm>
              <a:off x="2783737" y="3295479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92080" y="3943551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>
              <a:stCxn id="8" idx="6"/>
            </p:cNvCxnSpPr>
            <p:nvPr/>
          </p:nvCxnSpPr>
          <p:spPr>
            <a:xfrm>
              <a:off x="3431809" y="3619515"/>
              <a:ext cx="10681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641132" y="5355675"/>
              <a:ext cx="28557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0" idx="1"/>
            </p:cNvCxnSpPr>
            <p:nvPr/>
          </p:nvCxnSpPr>
          <p:spPr>
            <a:xfrm>
              <a:off x="4499992" y="3619515"/>
              <a:ext cx="886996" cy="41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0" idx="3"/>
            </p:cNvCxnSpPr>
            <p:nvPr/>
          </p:nvCxnSpPr>
          <p:spPr>
            <a:xfrm flipV="1">
              <a:off x="4496899" y="4496715"/>
              <a:ext cx="890090" cy="85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691679" y="3065846"/>
              <a:ext cx="732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44225" y="4173184"/>
              <a:ext cx="732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8" idx="1"/>
            </p:cNvCxnSpPr>
            <p:nvPr/>
          </p:nvCxnSpPr>
          <p:spPr>
            <a:xfrm>
              <a:off x="2423696" y="3065846"/>
              <a:ext cx="454949" cy="324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8" idx="3"/>
            </p:cNvCxnSpPr>
            <p:nvPr/>
          </p:nvCxnSpPr>
          <p:spPr>
            <a:xfrm flipV="1">
              <a:off x="2376242" y="3848643"/>
              <a:ext cx="502403" cy="324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72118" y="2770375"/>
                  <a:ext cx="771139" cy="295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118" y="2770375"/>
                  <a:ext cx="771139" cy="295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672118" y="3880876"/>
                  <a:ext cx="630621" cy="295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118" y="3880876"/>
                  <a:ext cx="630621" cy="295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41132" y="5063367"/>
                  <a:ext cx="658514" cy="295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132" y="5063367"/>
                  <a:ext cx="658514" cy="295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505311" y="3344775"/>
                  <a:ext cx="1080122" cy="295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=−10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11" y="3344775"/>
                  <a:ext cx="1080122" cy="295441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연결선 47"/>
            <p:cNvCxnSpPr>
              <a:stCxn id="10" idx="6"/>
            </p:cNvCxnSpPr>
            <p:nvPr/>
          </p:nvCxnSpPr>
          <p:spPr>
            <a:xfrm>
              <a:off x="5940152" y="4267587"/>
              <a:ext cx="1008111" cy="25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2160" y="3923764"/>
                  <a:ext cx="936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=−7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3923764"/>
                  <a:ext cx="9361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/>
          <p:cNvGrpSpPr/>
          <p:nvPr/>
        </p:nvGrpSpPr>
        <p:grpSpPr>
          <a:xfrm>
            <a:off x="827584" y="3087977"/>
            <a:ext cx="4052709" cy="3396390"/>
            <a:chOff x="827584" y="3087977"/>
            <a:chExt cx="4052709" cy="339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43608" y="3087977"/>
                  <a:ext cx="1417201" cy="1033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5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den>
                        </m:f>
                        <m:r>
                          <a:rPr lang="en-US" altLang="ko-KR" sz="15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𝑑𝑔</m:t>
                            </m:r>
                          </m:den>
                        </m:f>
                        <m:r>
                          <a:rPr lang="en-US" altLang="ko-KR" sz="15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𝑑𝑔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den>
                        </m:f>
                      </m:oMath>
                    </m:oMathPara>
                  </a14:m>
                  <a:endParaRPr lang="en-US" altLang="ko-KR" sz="15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=1∗</m:t>
                        </m:r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sz="15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=5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3087977"/>
                  <a:ext cx="1417201" cy="10333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27584" y="4491528"/>
                  <a:ext cx="1489398" cy="1033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5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5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5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𝑑𝑔</m:t>
                            </m:r>
                          </m:den>
                        </m:f>
                        <m:r>
                          <a:rPr lang="en-US" altLang="ko-KR" sz="15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𝑑𝑔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5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altLang="ko-KR" sz="15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500" b="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=1∗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altLang="ko-KR" sz="1500" b="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=</m:t>
                        </m:r>
                        <m:r>
                          <a:rPr lang="en-US" altLang="ko-KR" sz="15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4491528"/>
                  <a:ext cx="1489398" cy="10333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156608" y="5953196"/>
                  <a:ext cx="794714" cy="531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5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5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15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5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608" y="5953196"/>
                  <a:ext cx="794714" cy="5311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3906180" y="3807340"/>
                  <a:ext cx="974113" cy="6674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𝑑𝑔</m:t>
                            </m:r>
                          </m:den>
                        </m:f>
                        <m: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80" y="3807340"/>
                  <a:ext cx="974113" cy="667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24117" y="1844824"/>
                <a:ext cx="2088232" cy="101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17" y="1844824"/>
                <a:ext cx="2088232" cy="1010020"/>
              </a:xfrm>
              <a:prstGeom prst="rect">
                <a:avLst/>
              </a:prstGeom>
              <a:blipFill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 Basic Concepts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컴퓨터에게 배울 수 있는 능력</a:t>
            </a:r>
            <a:r>
              <a:rPr lang="en-US" altLang="ko-KR" b="1" dirty="0"/>
              <a:t>, </a:t>
            </a:r>
            <a:r>
              <a:rPr lang="ko-KR" altLang="en-US" b="1" dirty="0"/>
              <a:t>즉 코드로 정의하지 않은 동작을 실행하는 능력에 대한 연구 분야</a:t>
            </a:r>
            <a:r>
              <a:rPr lang="en-US" altLang="ko-KR" b="1" dirty="0"/>
              <a:t>“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훈련 이후 새롭게 들어오는 데이터를 정확히 처리할 수 있는 능력을 부여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http://files.idg.co.kr/ciokr/image/machine_learning-100597267-primary_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35" y="3968711"/>
            <a:ext cx="2736304" cy="1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4067944" y="429309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88811" y="5301208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410843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데이터 </a:t>
            </a:r>
            <a:r>
              <a:rPr lang="en-US" altLang="ko-KR" dirty="0"/>
              <a:t>/ </a:t>
            </a:r>
            <a:r>
              <a:rPr lang="ko-KR" altLang="en-US" dirty="0"/>
              <a:t>실험 데이터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067944" y="4797152"/>
            <a:ext cx="367240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77863" y="51165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9752" y="1998132"/>
                <a:ext cx="32403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98132"/>
                <a:ext cx="324036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27522" y="1628800"/>
            <a:ext cx="3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Backpropagation(chain rule)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18280" y="3373825"/>
            <a:ext cx="810156" cy="810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0115" y="4183981"/>
            <a:ext cx="810156" cy="810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연결선 11"/>
          <p:cNvCxnSpPr>
            <a:stCxn id="8" idx="6"/>
          </p:cNvCxnSpPr>
          <p:nvPr/>
        </p:nvCxnSpPr>
        <p:spPr>
          <a:xfrm>
            <a:off x="3728436" y="3778903"/>
            <a:ext cx="69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318821" y="5949281"/>
            <a:ext cx="79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0" idx="1"/>
          </p:cNvCxnSpPr>
          <p:nvPr/>
        </p:nvCxnSpPr>
        <p:spPr>
          <a:xfrm>
            <a:off x="6644631" y="3773571"/>
            <a:ext cx="584129" cy="52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" idx="3"/>
          </p:cNvCxnSpPr>
          <p:nvPr/>
        </p:nvCxnSpPr>
        <p:spPr>
          <a:xfrm flipV="1">
            <a:off x="6116057" y="4875493"/>
            <a:ext cx="1112703" cy="107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553096" y="3086760"/>
            <a:ext cx="91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493774" y="4471046"/>
            <a:ext cx="91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8" idx="1"/>
          </p:cNvCxnSpPr>
          <p:nvPr/>
        </p:nvCxnSpPr>
        <p:spPr>
          <a:xfrm>
            <a:off x="2468192" y="3086760"/>
            <a:ext cx="568733" cy="40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8" idx="3"/>
          </p:cNvCxnSpPr>
          <p:nvPr/>
        </p:nvCxnSpPr>
        <p:spPr>
          <a:xfrm flipV="1">
            <a:off x="2408869" y="4065336"/>
            <a:ext cx="628055" cy="40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28643" y="2717391"/>
                <a:ext cx="301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43" y="2717391"/>
                <a:ext cx="301621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8643" y="4105631"/>
                <a:ext cx="29028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43" y="4105631"/>
                <a:ext cx="290288" cy="369331"/>
              </a:xfrm>
              <a:prstGeom prst="rect">
                <a:avLst/>
              </a:prstGeom>
              <a:blipFill>
                <a:blip r:embed="rId5"/>
                <a:stretch>
                  <a:fillRect r="-638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18821" y="5589240"/>
                <a:ext cx="32902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21" y="5589240"/>
                <a:ext cx="329024" cy="369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20321" y="3435450"/>
                <a:ext cx="35820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b="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321" y="3435450"/>
                <a:ext cx="358203" cy="36933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/>
          <p:cNvCxnSpPr>
            <a:stCxn id="10" idx="6"/>
          </p:cNvCxnSpPr>
          <p:nvPr/>
        </p:nvCxnSpPr>
        <p:spPr>
          <a:xfrm flipV="1">
            <a:off x="7920271" y="4585202"/>
            <a:ext cx="612169" cy="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036758" y="4215870"/>
                <a:ext cx="419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58" y="4215870"/>
                <a:ext cx="41939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32863" y="3092609"/>
                <a:ext cx="376248" cy="53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63" y="3092609"/>
                <a:ext cx="376248" cy="5312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89907" y="4493449"/>
                <a:ext cx="329024" cy="57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907" y="4493449"/>
                <a:ext cx="329024" cy="570669"/>
              </a:xfrm>
              <a:prstGeom prst="rect">
                <a:avLst/>
              </a:prstGeom>
              <a:blipFill>
                <a:blip r:embed="rId10"/>
                <a:stretch>
                  <a:fillRect r="-20370" b="-3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18821" y="5958569"/>
                <a:ext cx="333299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21" y="5958569"/>
                <a:ext cx="333299" cy="5311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3669895" y="3807340"/>
                <a:ext cx="544508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895" y="3807340"/>
                <a:ext cx="544508" cy="667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24117" y="1844824"/>
                <a:ext cx="2088232" cy="101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17" y="1844824"/>
                <a:ext cx="2088232" cy="1010020"/>
              </a:xfrm>
              <a:prstGeom prst="rect">
                <a:avLst/>
              </a:prstGeom>
              <a:blipFill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/>
          <p:cNvSpPr/>
          <p:nvPr/>
        </p:nvSpPr>
        <p:spPr>
          <a:xfrm>
            <a:off x="4423108" y="3638189"/>
            <a:ext cx="282887" cy="28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0694" y="3594237"/>
                <a:ext cx="375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94" y="3594237"/>
                <a:ext cx="3757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/>
          <p:cNvSpPr/>
          <p:nvPr/>
        </p:nvSpPr>
        <p:spPr>
          <a:xfrm>
            <a:off x="5062908" y="3637459"/>
            <a:ext cx="282887" cy="28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stCxn id="37" idx="6"/>
          </p:cNvCxnSpPr>
          <p:nvPr/>
        </p:nvCxnSpPr>
        <p:spPr>
          <a:xfrm>
            <a:off x="5345795" y="3778903"/>
            <a:ext cx="13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486874" y="3642791"/>
            <a:ext cx="282887" cy="28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786652" y="3773571"/>
            <a:ext cx="13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927731" y="3637459"/>
            <a:ext cx="282887" cy="28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연결선 19"/>
          <p:cNvCxnSpPr>
            <a:stCxn id="42" idx="6"/>
          </p:cNvCxnSpPr>
          <p:nvPr/>
        </p:nvCxnSpPr>
        <p:spPr>
          <a:xfrm flipV="1">
            <a:off x="6210618" y="3773571"/>
            <a:ext cx="434013" cy="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282485" y="3414903"/>
                <a:ext cx="35820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ko-KR" b="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85" y="3414903"/>
                <a:ext cx="358203" cy="369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6258272" y="3784234"/>
                <a:ext cx="362307" cy="618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72" y="3784234"/>
                <a:ext cx="362307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0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Network(cont.)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45" y="2132856"/>
            <a:ext cx="2988309" cy="2157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522" y="1628800"/>
            <a:ext cx="372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76" y="4293096"/>
            <a:ext cx="7312164" cy="20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(App)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블루투스를 이용하여 보드에서 실시간으로 보내주는 데이터를 그래프로 구성하여 보여주고 파일을 만들어 저장하는 어플리케이션</a:t>
            </a:r>
            <a:r>
              <a:rPr lang="en-US" altLang="ko-KR" b="1" dirty="0"/>
              <a:t>.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630283" y="4128461"/>
            <a:ext cx="1512168" cy="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8315" y="362711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데이터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42053"/>
            <a:ext cx="2363755" cy="17728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7" y="3094539"/>
            <a:ext cx="1108679" cy="19906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42" y="3619087"/>
            <a:ext cx="1324372" cy="10187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74299" y="4331230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(Bluetooth)</a:t>
            </a:r>
            <a:endParaRPr lang="ko-KR" altLang="en-US" sz="15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517499" y="4128461"/>
            <a:ext cx="1145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603" y="3733624"/>
            <a:ext cx="1217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56624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블루투스를 이용하여 보드에서 실시간으로 보내주는 데이터를 그래프로 구성하여 보여주고 파일을 만들어 저장하는 어플리케이션</a:t>
            </a:r>
            <a:r>
              <a:rPr lang="en-US" altLang="ko-KR" b="1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" y="2947896"/>
            <a:ext cx="3839165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85" y="2947896"/>
            <a:ext cx="3836571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91272"/>
              </p:ext>
            </p:extLst>
          </p:nvPr>
        </p:nvGraphicFramePr>
        <p:xfrm>
          <a:off x="573665" y="2947897"/>
          <a:ext cx="3839164" cy="184925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19582">
                  <a:extLst>
                    <a:ext uri="{9D8B030D-6E8A-4147-A177-3AD203B41FA5}">
                      <a16:colId xmlns:a16="http://schemas.microsoft.com/office/drawing/2014/main" val="2954766889"/>
                    </a:ext>
                  </a:extLst>
                </a:gridCol>
                <a:gridCol w="1919582">
                  <a:extLst>
                    <a:ext uri="{9D8B030D-6E8A-4147-A177-3AD203B41FA5}">
                      <a16:colId xmlns:a16="http://schemas.microsoft.com/office/drawing/2014/main" val="1546543054"/>
                    </a:ext>
                  </a:extLst>
                </a:gridCol>
              </a:tblGrid>
              <a:tr h="61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AX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GX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70887"/>
                  </a:ext>
                </a:extLst>
              </a:tr>
              <a:tr h="61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AY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GY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27900"/>
                  </a:ext>
                </a:extLst>
              </a:tr>
              <a:tr h="61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AZ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GZ</a:t>
                      </a:r>
                      <a:endParaRPr lang="ko-KR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0104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70286" y="5300845"/>
            <a:ext cx="1245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그래프 배치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2849" y="5300845"/>
            <a:ext cx="107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메뉴 구성</a:t>
            </a:r>
          </a:p>
        </p:txBody>
      </p:sp>
    </p:spTree>
    <p:extLst>
      <p:ext uri="{BB962C8B-B14F-4D97-AF65-F5344CB8AC3E}">
        <p14:creationId xmlns:p14="http://schemas.microsoft.com/office/powerpoint/2010/main" val="390086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블루투스를 이용하여 보드에서 실시간으로 보내주는 데이터를 그래프로 구성하여 보여주고 파일을 만들어 저장하는 어플리케이션</a:t>
            </a:r>
            <a:r>
              <a:rPr lang="en-US" altLang="ko-KR" b="1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0" y="2947896"/>
            <a:ext cx="3840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85" y="2947896"/>
            <a:ext cx="3840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957926" y="5301208"/>
            <a:ext cx="107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기기 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2849" y="5300845"/>
            <a:ext cx="107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연결 완료</a:t>
            </a:r>
          </a:p>
        </p:txBody>
      </p:sp>
    </p:spTree>
    <p:extLst>
      <p:ext uri="{BB962C8B-B14F-4D97-AF65-F5344CB8AC3E}">
        <p14:creationId xmlns:p14="http://schemas.microsoft.com/office/powerpoint/2010/main" val="860774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블루투스를 이용하여 보드에서 실시간으로 보내주는 데이터를 그래프로 구성하여 보여주고 파일을 만들어 저장하는 어플리케이션</a:t>
            </a:r>
            <a:r>
              <a:rPr lang="en-US" altLang="ko-KR" b="1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589" y="5300845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그래프 출력</a:t>
            </a:r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1425" y="5300845"/>
            <a:ext cx="13734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그래프 출력</a:t>
            </a:r>
            <a:r>
              <a:rPr lang="en-US" altLang="ko-KR" sz="1500" dirty="0"/>
              <a:t>2</a:t>
            </a:r>
            <a:endParaRPr lang="ko-KR" altLang="en-US" sz="15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69" y="2947896"/>
            <a:ext cx="3840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" y="2947896"/>
            <a:ext cx="3840000" cy="21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819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5567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블루투스를 이용하여 보드에서 실시간으로 보내주는 데이터를 그래프로 구성하여 보여주고 파일을 만들어 저장하는 어플리케이션</a:t>
            </a:r>
            <a:r>
              <a:rPr lang="en-US" altLang="ko-KR" b="1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44233"/>
            <a:ext cx="2160000" cy="38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764751" y="6330887"/>
            <a:ext cx="107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 내용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44233"/>
            <a:ext cx="2160000" cy="38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308367" y="6330888"/>
            <a:ext cx="1070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파일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13118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 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(cont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 frame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03597"/>
              </p:ext>
            </p:extLst>
          </p:nvPr>
        </p:nvGraphicFramePr>
        <p:xfrm>
          <a:off x="1068530" y="1634348"/>
          <a:ext cx="7272810" cy="13698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27773">
                  <a:extLst>
                    <a:ext uri="{9D8B030D-6E8A-4147-A177-3AD203B41FA5}">
                      <a16:colId xmlns:a16="http://schemas.microsoft.com/office/drawing/2014/main" val="805883962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56380379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324190223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334017179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617098525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4195335628"/>
                    </a:ext>
                  </a:extLst>
                </a:gridCol>
                <a:gridCol w="1436136">
                  <a:extLst>
                    <a:ext uri="{9D8B030D-6E8A-4147-A177-3AD203B41FA5}">
                      <a16:colId xmlns:a16="http://schemas.microsoft.com/office/drawing/2014/main" val="1741074507"/>
                    </a:ext>
                  </a:extLst>
                </a:gridCol>
                <a:gridCol w="773703">
                  <a:extLst>
                    <a:ext uri="{9D8B030D-6E8A-4147-A177-3AD203B41FA5}">
                      <a16:colId xmlns:a16="http://schemas.microsoft.com/office/drawing/2014/main" val="757784308"/>
                    </a:ext>
                  </a:extLst>
                </a:gridCol>
                <a:gridCol w="696333">
                  <a:extLst>
                    <a:ext uri="{9D8B030D-6E8A-4147-A177-3AD203B41FA5}">
                      <a16:colId xmlns:a16="http://schemas.microsoft.com/office/drawing/2014/main" val="3463058521"/>
                    </a:ext>
                  </a:extLst>
                </a:gridCol>
              </a:tblGrid>
              <a:tr h="1369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Z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G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</a:t>
                      </a:r>
                      <a:r>
                        <a:rPr lang="ko-KR" altLang="ko-KR" dirty="0">
                          <a:effectLst/>
                        </a:rPr>
                        <a:t>·</a:t>
                      </a:r>
                      <a:r>
                        <a:rPr lang="en-US" altLang="ko-KR" dirty="0">
                          <a:effectLst/>
                        </a:rPr>
                        <a:t>Z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4297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30832"/>
              </p:ext>
            </p:extLst>
          </p:nvPr>
        </p:nvGraphicFramePr>
        <p:xfrm>
          <a:off x="1043608" y="4005064"/>
          <a:ext cx="7272810" cy="13698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27773">
                  <a:extLst>
                    <a:ext uri="{9D8B030D-6E8A-4147-A177-3AD203B41FA5}">
                      <a16:colId xmlns:a16="http://schemas.microsoft.com/office/drawing/2014/main" val="805883962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56380379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324190223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334017179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617098525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4195335628"/>
                    </a:ext>
                  </a:extLst>
                </a:gridCol>
                <a:gridCol w="1436136">
                  <a:extLst>
                    <a:ext uri="{9D8B030D-6E8A-4147-A177-3AD203B41FA5}">
                      <a16:colId xmlns:a16="http://schemas.microsoft.com/office/drawing/2014/main" val="1741074507"/>
                    </a:ext>
                  </a:extLst>
                </a:gridCol>
                <a:gridCol w="773703">
                  <a:extLst>
                    <a:ext uri="{9D8B030D-6E8A-4147-A177-3AD203B41FA5}">
                      <a16:colId xmlns:a16="http://schemas.microsoft.com/office/drawing/2014/main" val="757784308"/>
                    </a:ext>
                  </a:extLst>
                </a:gridCol>
                <a:gridCol w="696333">
                  <a:extLst>
                    <a:ext uri="{9D8B030D-6E8A-4147-A177-3AD203B41FA5}">
                      <a16:colId xmlns:a16="http://schemas.microsoft.com/office/drawing/2014/main" val="3463058521"/>
                    </a:ext>
                  </a:extLst>
                </a:gridCol>
              </a:tblGrid>
              <a:tr h="1369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fedc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0005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00394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00294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00246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00354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00324</a:t>
                      </a:r>
                      <a:endParaRPr lang="ko-KR" altLang="en-US" sz="1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-00620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-00568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-00650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-00610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-00672</a:t>
                      </a:r>
                      <a:endParaRPr lang="ko-KR" altLang="en-US" sz="10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16838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16712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16790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16676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16724</a:t>
                      </a:r>
                      <a:endParaRPr lang="ko-KR" altLang="en-US" sz="10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-00256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-00170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-00076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-00110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-00146</a:t>
                      </a:r>
                      <a:endParaRPr lang="ko-KR" altLang="en-US" sz="10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>
                          <a:effectLst/>
                        </a:rPr>
                        <a:t>·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ko-KR" sz="1000" dirty="0">
                          <a:effectLst/>
                        </a:rPr>
                        <a:t>·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ko-KR" sz="1000" dirty="0">
                          <a:effectLst/>
                        </a:rPr>
                        <a:t>·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ko-KR" sz="1000" dirty="0">
                          <a:effectLst/>
                        </a:rPr>
                        <a:t>·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ko-KR" sz="1000" dirty="0">
                          <a:effectLst/>
                        </a:rPr>
                        <a:t>·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r>
                        <a:rPr lang="en-US" altLang="ko-KR" sz="1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00050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-00070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-00058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-00057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-00055</a:t>
                      </a:r>
                      <a:endParaRPr lang="ko-KR" altLang="en-US" sz="10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abcd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429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153162"/>
            <a:ext cx="874846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fedc</a:t>
            </a:r>
            <a:r>
              <a:rPr lang="en-US" altLang="ko-KR" sz="1000" dirty="0"/>
              <a:t>/0005/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00394/00294/00246/00354/00324</a:t>
            </a:r>
            <a:r>
              <a:rPr lang="en-US" altLang="ko-KR" sz="1000" dirty="0"/>
              <a:t>/</a:t>
            </a:r>
            <a:r>
              <a:rPr lang="en-US" altLang="ko-KR" sz="1000" dirty="0">
                <a:solidFill>
                  <a:srgbClr val="92D050"/>
                </a:solidFill>
              </a:rPr>
              <a:t>-00620/-00568/-00650/-00610/-00672</a:t>
            </a:r>
            <a:r>
              <a:rPr lang="en-US" altLang="ko-KR" sz="1000" dirty="0"/>
              <a:t>/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16838/16712/16790/16676/16724</a:t>
            </a:r>
            <a:r>
              <a:rPr lang="en-US" altLang="ko-KR" sz="1000" dirty="0"/>
              <a:t>/</a:t>
            </a:r>
            <a:r>
              <a:rPr lang="en-US" altLang="ko-KR" sz="1000" dirty="0">
                <a:solidFill>
                  <a:srgbClr val="00B050"/>
                </a:solidFill>
              </a:rPr>
              <a:t>-00256/-00170/-00076/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-00110/-00146</a:t>
            </a:r>
            <a:r>
              <a:rPr lang="en-US" altLang="ko-KR" sz="1000" dirty="0"/>
              <a:t>/-00042/-00050/-00046/-00043/-00038/00049/00048/00048/00031/00046/00140/00032/00032/00148/00148/-00744/-00680/-00740/</a:t>
            </a:r>
          </a:p>
          <a:p>
            <a:r>
              <a:rPr lang="en-US" altLang="ko-KR" sz="1000" dirty="0"/>
              <a:t>-00708/-00684/16272/16432/16568/16476/16500/00035/00000/00053/00015/00021/-00130/-00141/-00130/-00114/-00121/</a:t>
            </a:r>
            <a:r>
              <a:rPr lang="en-US" altLang="ko-KR" sz="1000" dirty="0">
                <a:solidFill>
                  <a:srgbClr val="7030A0"/>
                </a:solidFill>
              </a:rPr>
              <a:t>-00050/-00070</a:t>
            </a:r>
          </a:p>
          <a:p>
            <a:r>
              <a:rPr lang="en-US" altLang="ko-KR" sz="1000" dirty="0">
                <a:solidFill>
                  <a:srgbClr val="7030A0"/>
                </a:solidFill>
              </a:rPr>
              <a:t>/-00058/-00057/-00055</a:t>
            </a:r>
            <a:r>
              <a:rPr lang="en-US" altLang="ko-KR" sz="1000" dirty="0"/>
              <a:t>/</a:t>
            </a:r>
            <a:r>
              <a:rPr lang="en-US" altLang="ko-KR" sz="1000" dirty="0" err="1"/>
              <a:t>abcd</a:t>
            </a:r>
            <a:r>
              <a:rPr lang="en-US" altLang="ko-KR" sz="1000" dirty="0"/>
              <a:t>/</a:t>
            </a:r>
            <a:endParaRPr lang="ko-KR" altLang="en-US" sz="1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82726"/>
              </p:ext>
            </p:extLst>
          </p:nvPr>
        </p:nvGraphicFramePr>
        <p:xfrm>
          <a:off x="1074363" y="1628800"/>
          <a:ext cx="7272810" cy="13698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27773">
                  <a:extLst>
                    <a:ext uri="{9D8B030D-6E8A-4147-A177-3AD203B41FA5}">
                      <a16:colId xmlns:a16="http://schemas.microsoft.com/office/drawing/2014/main" val="805883962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56380379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3241902237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334017179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2617098525"/>
                    </a:ext>
                  </a:extLst>
                </a:gridCol>
                <a:gridCol w="727773">
                  <a:extLst>
                    <a:ext uri="{9D8B030D-6E8A-4147-A177-3AD203B41FA5}">
                      <a16:colId xmlns:a16="http://schemas.microsoft.com/office/drawing/2014/main" val="4195335628"/>
                    </a:ext>
                  </a:extLst>
                </a:gridCol>
                <a:gridCol w="1436136">
                  <a:extLst>
                    <a:ext uri="{9D8B030D-6E8A-4147-A177-3AD203B41FA5}">
                      <a16:colId xmlns:a16="http://schemas.microsoft.com/office/drawing/2014/main" val="1741074507"/>
                    </a:ext>
                  </a:extLst>
                </a:gridCol>
                <a:gridCol w="773703">
                  <a:extLst>
                    <a:ext uri="{9D8B030D-6E8A-4147-A177-3AD203B41FA5}">
                      <a16:colId xmlns:a16="http://schemas.microsoft.com/office/drawing/2014/main" val="757784308"/>
                    </a:ext>
                  </a:extLst>
                </a:gridCol>
                <a:gridCol w="696333">
                  <a:extLst>
                    <a:ext uri="{9D8B030D-6E8A-4147-A177-3AD203B41FA5}">
                      <a16:colId xmlns:a16="http://schemas.microsoft.com/office/drawing/2014/main" val="3463058521"/>
                    </a:ext>
                  </a:extLst>
                </a:gridCol>
              </a:tblGrid>
              <a:tr h="1369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 * 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 * 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r>
                        <a:rPr lang="ko-KR" altLang="ko-KR" sz="1300" dirty="0">
                          <a:effectLst/>
                        </a:rPr>
                        <a:t>·</a:t>
                      </a:r>
                      <a:r>
                        <a:rPr lang="en-US" altLang="ko-KR" sz="1300" dirty="0">
                          <a:effectLst/>
                        </a:rPr>
                        <a:t>X * 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A</a:t>
                      </a:r>
                      <a:r>
                        <a:rPr lang="ko-KR" altLang="ko-KR" sz="1300" dirty="0">
                          <a:effectLst/>
                        </a:rPr>
                        <a:t>·</a:t>
                      </a:r>
                      <a:r>
                        <a:rPr lang="en-US" altLang="ko-KR" sz="1300" dirty="0">
                          <a:effectLst/>
                        </a:rPr>
                        <a:t>Y * 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A</a:t>
                      </a:r>
                      <a:r>
                        <a:rPr lang="ko-KR" altLang="ko-KR" sz="1300" dirty="0">
                          <a:effectLst/>
                        </a:rPr>
                        <a:t>·</a:t>
                      </a:r>
                      <a:r>
                        <a:rPr lang="en-US" altLang="ko-KR" sz="1300" dirty="0">
                          <a:effectLst/>
                        </a:rPr>
                        <a:t>Z * 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G</a:t>
                      </a:r>
                      <a:r>
                        <a:rPr lang="ko-KR" altLang="ko-KR" sz="1300" dirty="0">
                          <a:effectLst/>
                        </a:rPr>
                        <a:t>·</a:t>
                      </a:r>
                      <a:r>
                        <a:rPr lang="en-US" altLang="ko-KR" sz="1300" dirty="0">
                          <a:effectLst/>
                        </a:rPr>
                        <a:t>X * 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dirty="0">
                          <a:effectLst/>
                        </a:rPr>
                        <a:t>·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ko-KR" sz="1400" dirty="0">
                          <a:effectLst/>
                        </a:rPr>
                        <a:t>·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ko-KR" sz="1400" dirty="0">
                          <a:effectLst/>
                        </a:rPr>
                        <a:t>·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ko-KR" sz="1400" dirty="0">
                          <a:effectLst/>
                        </a:rPr>
                        <a:t>·</a:t>
                      </a:r>
                      <a:r>
                        <a:rPr lang="en-US" altLang="ko-KR" sz="1400" dirty="0">
                          <a:effectLst/>
                        </a:rPr>
                        <a:t> </a:t>
                      </a:r>
                      <a:r>
                        <a:rPr lang="ko-KR" altLang="ko-KR" sz="1400" dirty="0">
                          <a:effectLst/>
                        </a:rPr>
                        <a:t>·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G</a:t>
                      </a:r>
                      <a:r>
                        <a:rPr lang="ko-KR" altLang="ko-KR" sz="1300" dirty="0">
                          <a:effectLst/>
                        </a:rPr>
                        <a:t>·</a:t>
                      </a:r>
                      <a:r>
                        <a:rPr lang="en-US" altLang="ko-KR" sz="1300" dirty="0">
                          <a:effectLst/>
                        </a:rPr>
                        <a:t>Z * 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 * 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4297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27584" y="5884530"/>
            <a:ext cx="35754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b="1" dirty="0"/>
              <a:t>☞</a:t>
            </a:r>
            <a:r>
              <a:rPr lang="en-US" altLang="ko-KR" sz="1500" b="1" dirty="0"/>
              <a:t> </a:t>
            </a:r>
            <a:r>
              <a:rPr lang="ko-KR" altLang="en-US" sz="1500" dirty="0"/>
              <a:t>시작 </a:t>
            </a:r>
            <a:r>
              <a:rPr lang="en-US" altLang="ko-KR" sz="1500" dirty="0"/>
              <a:t>ID(S) : 2 </a:t>
            </a:r>
            <a:r>
              <a:rPr lang="ko-KR" altLang="en-US" sz="1500" dirty="0"/>
              <a:t>바이트 </a:t>
            </a:r>
            <a:r>
              <a:rPr lang="en-US" altLang="ko-KR" sz="1500" dirty="0"/>
              <a:t>(0xFEDC)</a:t>
            </a:r>
          </a:p>
          <a:p>
            <a:r>
              <a:rPr lang="ko-KR" altLang="ko-KR" sz="1500" b="1" dirty="0"/>
              <a:t>☞</a:t>
            </a:r>
            <a:r>
              <a:rPr lang="en-US" altLang="ko-KR" sz="1500" b="1" dirty="0"/>
              <a:t> </a:t>
            </a:r>
            <a:r>
              <a:rPr lang="ko-KR" altLang="en-US" sz="1500" dirty="0"/>
              <a:t>자료 수</a:t>
            </a:r>
            <a:r>
              <a:rPr lang="en-US" altLang="ko-KR" sz="1500" dirty="0"/>
              <a:t>(N)</a:t>
            </a:r>
            <a:r>
              <a:rPr lang="ko-KR" altLang="en-US" sz="1500" dirty="0"/>
              <a:t> </a:t>
            </a:r>
            <a:r>
              <a:rPr lang="en-US" altLang="ko-KR" sz="1500" dirty="0"/>
              <a:t>: 2 </a:t>
            </a:r>
            <a:r>
              <a:rPr lang="ko-KR" altLang="en-US" sz="1500" dirty="0"/>
              <a:t>바이트 </a:t>
            </a:r>
            <a:r>
              <a:rPr lang="en-US" altLang="ko-KR" sz="1500" dirty="0"/>
              <a:t>n</a:t>
            </a:r>
          </a:p>
          <a:p>
            <a:r>
              <a:rPr lang="ko-KR" altLang="ko-KR" sz="1500" b="1" dirty="0"/>
              <a:t>☞</a:t>
            </a:r>
            <a:r>
              <a:rPr lang="en-US" altLang="ko-KR" sz="1500" b="1" dirty="0"/>
              <a:t> </a:t>
            </a:r>
            <a:r>
              <a:rPr lang="ko-KR" altLang="en-US" sz="1500" dirty="0"/>
              <a:t>종료 </a:t>
            </a:r>
            <a:r>
              <a:rPr lang="en-US" altLang="ko-KR" sz="1500" dirty="0"/>
              <a:t>ID(E)</a:t>
            </a:r>
            <a:r>
              <a:rPr lang="ko-KR" altLang="en-US" sz="1500" dirty="0"/>
              <a:t> </a:t>
            </a:r>
            <a:r>
              <a:rPr lang="en-US" altLang="ko-KR" sz="1500" dirty="0"/>
              <a:t>: 2 </a:t>
            </a:r>
            <a:r>
              <a:rPr lang="ko-KR" altLang="en-US" sz="1500" dirty="0"/>
              <a:t>바이트 </a:t>
            </a:r>
            <a:r>
              <a:rPr lang="en-US" altLang="ko-KR" sz="1500" dirty="0"/>
              <a:t>n (0xABCD)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0727" y="5884530"/>
            <a:ext cx="47026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b="1" dirty="0"/>
              <a:t>☞</a:t>
            </a:r>
            <a:r>
              <a:rPr lang="en-US" altLang="ko-KR" sz="1500" b="1" dirty="0"/>
              <a:t> </a:t>
            </a:r>
            <a:r>
              <a:rPr lang="en-US" altLang="ko-KR" sz="1500" dirty="0"/>
              <a:t>payload : n * 24bytes (</a:t>
            </a:r>
            <a:r>
              <a:rPr lang="ko-KR" altLang="en-US" sz="1500" dirty="0"/>
              <a:t>값 하나가 </a:t>
            </a:r>
            <a:r>
              <a:rPr lang="en-US" altLang="ko-KR" sz="1500" dirty="0"/>
              <a:t>2</a:t>
            </a:r>
            <a:r>
              <a:rPr lang="ko-KR" altLang="en-US" sz="1500" dirty="0"/>
              <a:t>바이트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 Sensor1 </a:t>
            </a:r>
            <a:r>
              <a:rPr lang="ko-KR" altLang="en-US" sz="1500" dirty="0"/>
              <a:t>가속센서 </a:t>
            </a:r>
            <a:r>
              <a:rPr lang="en-US" altLang="ko-KR" sz="1500" dirty="0"/>
              <a:t>x*n y*n z*n gyro x*n ….. </a:t>
            </a:r>
          </a:p>
          <a:p>
            <a:r>
              <a:rPr lang="en-US" altLang="ko-KR" sz="1500" dirty="0"/>
              <a:t>       Sensor2 </a:t>
            </a:r>
            <a:r>
              <a:rPr lang="ko-KR" altLang="en-US" sz="1500" dirty="0"/>
              <a:t>가속센서 </a:t>
            </a:r>
            <a:r>
              <a:rPr lang="en-US" altLang="ko-KR" sz="1500" dirty="0"/>
              <a:t>x*n y*n z*n gyro x*n …..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445077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8032" y="5448935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DEC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24" grpId="0"/>
      <p:bldP spid="25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(predict value)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992" y="4709632"/>
                <a:ext cx="3897229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→ 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709632"/>
                <a:ext cx="3897229" cy="37555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09820"/>
            <a:ext cx="2727507" cy="225806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1475656" y="1821788"/>
            <a:ext cx="1152128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763688" y="2703439"/>
            <a:ext cx="2007427" cy="14946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331640" y="2037812"/>
            <a:ext cx="2520280" cy="20162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2109820"/>
            <a:ext cx="3096344" cy="258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1560" y="4709632"/>
                <a:ext cx="38972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점</m:t>
                    </m:r>
                  </m:oMath>
                </a14:m>
                <a:r>
                  <a:rPr lang="ko-KR" altLang="en-US" dirty="0"/>
                  <a:t>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/>
                  <a:t>부한 시간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09632"/>
                <a:ext cx="3897229" cy="923330"/>
              </a:xfrm>
              <a:prstGeom prst="rect">
                <a:avLst/>
              </a:prstGeom>
              <a:blipFill>
                <a:blip r:embed="rId6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9991" y="5241936"/>
                <a:ext cx="3897229" cy="1124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1" y="5241936"/>
                <a:ext cx="3897229" cy="112421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897460" y="1336122"/>
            <a:ext cx="1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Hypothesis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36096" y="1364495"/>
            <a:ext cx="172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Cost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3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1348683"/>
            <a:ext cx="172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Cost function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69945"/>
            <a:ext cx="3017239" cy="2877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4899368"/>
                <a:ext cx="4248472" cy="16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𝐬𝐢𝐦𝐩𝐥𝐞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899368"/>
                <a:ext cx="4248472" cy="1602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99592" y="1772816"/>
            <a:ext cx="3384376" cy="15841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83560" y="1348683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16016" y="1772816"/>
                <a:ext cx="4032448" cy="14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: learning rate</a:t>
                </a:r>
              </a:p>
              <a:p>
                <a:r>
                  <a:rPr lang="en-US" altLang="ko-KR" b="1" dirty="0"/>
                  <a:t>Cost function</a:t>
                </a:r>
                <a:r>
                  <a:rPr lang="ko-KR" altLang="en-US" b="1" dirty="0"/>
                  <a:t>을 미분하고 </a:t>
                </a:r>
                <a:r>
                  <a:rPr lang="en-US" altLang="ko-KR" b="1" dirty="0"/>
                  <a:t>W</a:t>
                </a:r>
                <a:r>
                  <a:rPr lang="ko-KR" altLang="en-US" b="1" dirty="0"/>
                  <a:t>를 갱신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72816"/>
                <a:ext cx="4032448" cy="1450012"/>
              </a:xfrm>
              <a:prstGeom prst="rect">
                <a:avLst/>
              </a:prstGeom>
              <a:blipFill>
                <a:blip r:embed="rId5"/>
                <a:stretch>
                  <a:fillRect l="-1362" r="-1059" b="-5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5004046" y="3212976"/>
            <a:ext cx="2808314" cy="1710711"/>
            <a:chOff x="4978708" y="3212976"/>
            <a:chExt cx="3614882" cy="2202039"/>
          </a:xfrm>
        </p:grpSpPr>
        <p:sp>
          <p:nvSpPr>
            <p:cNvPr id="23" name="자유형 22"/>
            <p:cNvSpPr/>
            <p:nvPr/>
          </p:nvSpPr>
          <p:spPr>
            <a:xfrm>
              <a:off x="5491884" y="3212976"/>
              <a:ext cx="2608508" cy="1409952"/>
            </a:xfrm>
            <a:custGeom>
              <a:avLst/>
              <a:gdLst>
                <a:gd name="connsiteX0" fmla="*/ 0 w 891152"/>
                <a:gd name="connsiteY0" fmla="*/ 0 h 558122"/>
                <a:gd name="connsiteX1" fmla="*/ 433952 w 891152"/>
                <a:gd name="connsiteY1" fmla="*/ 557939 h 558122"/>
                <a:gd name="connsiteX2" fmla="*/ 891152 w 891152"/>
                <a:gd name="connsiteY2" fmla="*/ 61993 h 55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152" h="558122">
                  <a:moveTo>
                    <a:pt x="0" y="0"/>
                  </a:moveTo>
                  <a:cubicBezTo>
                    <a:pt x="142713" y="273803"/>
                    <a:pt x="285427" y="547607"/>
                    <a:pt x="433952" y="557939"/>
                  </a:cubicBezTo>
                  <a:cubicBezTo>
                    <a:pt x="582477" y="568271"/>
                    <a:pt x="817535" y="139484"/>
                    <a:pt x="891152" y="619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292080" y="3254775"/>
              <a:ext cx="1944216" cy="2118441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6264188" y="3254775"/>
              <a:ext cx="2036008" cy="216024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78708" y="3843831"/>
              <a:ext cx="745420" cy="51502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기울기 음수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76355" y="3839300"/>
              <a:ext cx="817235" cy="51502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기울기 양수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72000" y="4797152"/>
                <a:ext cx="4248472" cy="197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1" dirty="0"/>
              </a:p>
              <a:p>
                <a:r>
                  <a:rPr lang="en-US" altLang="ko-KR" b="1" dirty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97152"/>
                <a:ext cx="4248472" cy="1977786"/>
              </a:xfrm>
              <a:prstGeom prst="rect">
                <a:avLst/>
              </a:prstGeom>
              <a:blipFill>
                <a:blip r:embed="rId6"/>
                <a:stretch>
                  <a:fillRect t="-188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09167"/>
            <a:ext cx="3781425" cy="3248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16832"/>
            <a:ext cx="3888432" cy="33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81128"/>
            <a:ext cx="3600400" cy="22156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3768" y="4798137"/>
            <a:ext cx="26642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이 진행함에 따라</a:t>
            </a:r>
            <a:endParaRPr lang="en-US" altLang="ko-KR" dirty="0"/>
          </a:p>
          <a:p>
            <a:r>
              <a:rPr lang="en-US" altLang="ko-KR" dirty="0"/>
              <a:t>Cost</a:t>
            </a:r>
            <a:r>
              <a:rPr lang="ko-KR" altLang="en-US" dirty="0"/>
              <a:t>는 </a:t>
            </a:r>
            <a:r>
              <a:rPr lang="en-US" altLang="ko-KR" dirty="0"/>
              <a:t>0, 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에 수렴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092" y="1601906"/>
            <a:ext cx="2280295" cy="46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64088" y="11967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Simple </a:t>
            </a:r>
            <a:r>
              <a:rPr lang="en-US" altLang="ko-KR" dirty="0" err="1"/>
              <a:t>LinearRegression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092" y="2232342"/>
            <a:ext cx="2449491" cy="2062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092" y="4462411"/>
            <a:ext cx="2449491" cy="205910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1215278"/>
            <a:ext cx="3312368" cy="3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6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4048" y="120080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91" y="1596861"/>
            <a:ext cx="2280295" cy="4683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4364119"/>
            <a:ext cx="3960440" cy="7321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7" y="5689487"/>
            <a:ext cx="2533269" cy="8373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91793" y="5107250"/>
            <a:ext cx="261631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Step</a:t>
            </a:r>
            <a:r>
              <a:rPr lang="ko-KR" altLang="en-US" sz="1500" dirty="0"/>
              <a:t>이 진행함에 따라</a:t>
            </a:r>
            <a:endParaRPr lang="en-US" altLang="ko-KR" sz="1500" dirty="0"/>
          </a:p>
          <a:p>
            <a:r>
              <a:rPr lang="en-US" altLang="ko-KR" sz="1500" dirty="0"/>
              <a:t>Cost :</a:t>
            </a:r>
            <a:r>
              <a:rPr lang="ko-KR" altLang="en-US" sz="1500" dirty="0"/>
              <a:t> </a:t>
            </a:r>
            <a:r>
              <a:rPr lang="en-US" altLang="ko-KR" sz="1500" dirty="0"/>
              <a:t>0, W :</a:t>
            </a:r>
            <a:r>
              <a:rPr lang="ko-KR" altLang="en-US" sz="1500" dirty="0"/>
              <a:t> </a:t>
            </a:r>
            <a:r>
              <a:rPr lang="en-US" altLang="ko-KR" sz="1500" dirty="0"/>
              <a:t>1, b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0</a:t>
            </a:r>
            <a:r>
              <a:rPr lang="ko-KR" altLang="en-US" sz="1500" dirty="0"/>
              <a:t> 수렴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091" y="2229562"/>
            <a:ext cx="2449492" cy="2063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092" y="4462411"/>
            <a:ext cx="2449492" cy="20623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7" y="1216107"/>
            <a:ext cx="2304257" cy="31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 (Cont.)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4048" y="120080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91" y="1596861"/>
            <a:ext cx="2280295" cy="4683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891793" y="5590401"/>
            <a:ext cx="261631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</a:t>
            </a:r>
            <a:r>
              <a:rPr lang="ko-KR" altLang="en-US" sz="1100" dirty="0"/>
              <a:t>이 진행함에 따라</a:t>
            </a:r>
            <a:endParaRPr lang="en-US" altLang="ko-KR" sz="1100" dirty="0"/>
          </a:p>
          <a:p>
            <a:r>
              <a:rPr lang="en-US" altLang="ko-KR" sz="1100" dirty="0"/>
              <a:t>Cost :</a:t>
            </a:r>
            <a:r>
              <a:rPr lang="ko-KR" altLang="en-US" sz="1100" dirty="0"/>
              <a:t> </a:t>
            </a:r>
            <a:r>
              <a:rPr lang="en-US" altLang="ko-KR" sz="1100" dirty="0"/>
              <a:t>52.8, W :</a:t>
            </a:r>
            <a:r>
              <a:rPr lang="ko-KR" altLang="en-US" sz="1100" dirty="0"/>
              <a:t> </a:t>
            </a:r>
            <a:r>
              <a:rPr lang="en-US" altLang="ko-KR" sz="1100" dirty="0"/>
              <a:t>10.1, b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-21.995</a:t>
            </a:r>
            <a:r>
              <a:rPr lang="ko-KR" altLang="en-US" sz="1100" dirty="0"/>
              <a:t> 수렴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091" y="2204864"/>
            <a:ext cx="2449493" cy="19450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7" y="6039290"/>
            <a:ext cx="2160241" cy="702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7" y="4797152"/>
            <a:ext cx="2304257" cy="7435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7" y="1253249"/>
            <a:ext cx="2244229" cy="35119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8277" y="4265203"/>
            <a:ext cx="2443307" cy="19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964</Words>
  <Application>Microsoft Office PowerPoint</Application>
  <PresentationFormat>화면 슬라이드 쇼(4:3)</PresentationFormat>
  <Paragraphs>393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HY견고딕</vt:lpstr>
      <vt:lpstr>맑은 고딕</vt:lpstr>
      <vt:lpstr>Arial</vt:lpstr>
      <vt:lpstr>Cambria Math</vt:lpstr>
      <vt:lpstr>Wingdings</vt:lpstr>
      <vt:lpstr>Office 테마</vt:lpstr>
      <vt:lpstr>Machine Learning</vt:lpstr>
      <vt:lpstr>PowerPoint 프레젠테이션</vt:lpstr>
      <vt:lpstr>Machine Learning Basic Concepts</vt:lpstr>
      <vt:lpstr>Linear Regression (predict value)</vt:lpstr>
      <vt:lpstr>Linear Regression (Cont.)</vt:lpstr>
      <vt:lpstr>Linear Regression (Cont.)</vt:lpstr>
      <vt:lpstr>Linear Regression (Cont.)</vt:lpstr>
      <vt:lpstr>Linear Regression (Cont.)</vt:lpstr>
      <vt:lpstr>Linear Regression (Cont.)</vt:lpstr>
      <vt:lpstr>Multi-Variable Linear Regression</vt:lpstr>
      <vt:lpstr>Multi-Variable Linear Regression (Conf.)</vt:lpstr>
      <vt:lpstr>Logistic Regression(classification)</vt:lpstr>
      <vt:lpstr>Logistic Regression(conf.)</vt:lpstr>
      <vt:lpstr>Logistic Regression(conf.)</vt:lpstr>
      <vt:lpstr>Logistic Regression(conf.)</vt:lpstr>
      <vt:lpstr>Logistic Regression(conf.)</vt:lpstr>
      <vt:lpstr>SoftMax Regression (Multi-Logistic Regression)</vt:lpstr>
      <vt:lpstr>SoftMax Regression (Multi-Logistic Regression)</vt:lpstr>
      <vt:lpstr>SoftMax Regression(conf.)</vt:lpstr>
      <vt:lpstr>SoftMax Regression(conf.)</vt:lpstr>
      <vt:lpstr>Cautions</vt:lpstr>
      <vt:lpstr>Cautions(cont.)</vt:lpstr>
      <vt:lpstr>Cautions(cont.)</vt:lpstr>
      <vt:lpstr>Trainig, validation and test sets</vt:lpstr>
      <vt:lpstr>SoftMax Test</vt:lpstr>
      <vt:lpstr>Neural Network</vt:lpstr>
      <vt:lpstr>Neural Network(cont.)</vt:lpstr>
      <vt:lpstr>Neural Network(cont.)</vt:lpstr>
      <vt:lpstr>Neural Network(cont.)</vt:lpstr>
      <vt:lpstr>Neural Network(cont.)</vt:lpstr>
      <vt:lpstr>Neural Network(cont.)</vt:lpstr>
      <vt:lpstr>Etc. (App)</vt:lpstr>
      <vt:lpstr>Etc. (cont.)</vt:lpstr>
      <vt:lpstr>Etc. (cont.)</vt:lpstr>
      <vt:lpstr>Etc. (cont.)</vt:lpstr>
      <vt:lpstr>Etc. (cont.)</vt:lpstr>
      <vt:lpstr>Etc. (cont.)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pusik</cp:lastModifiedBy>
  <cp:revision>365</cp:revision>
  <dcterms:created xsi:type="dcterms:W3CDTF">2012-12-30T15:18:19Z</dcterms:created>
  <dcterms:modified xsi:type="dcterms:W3CDTF">2016-08-12T01:35:29Z</dcterms:modified>
</cp:coreProperties>
</file>