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6" r:id="rId2"/>
    <p:sldId id="268" r:id="rId3"/>
    <p:sldId id="350" r:id="rId4"/>
    <p:sldId id="338" r:id="rId5"/>
    <p:sldId id="339" r:id="rId6"/>
    <p:sldId id="340" r:id="rId7"/>
    <p:sldId id="341" r:id="rId8"/>
    <p:sldId id="342" r:id="rId9"/>
    <p:sldId id="343" r:id="rId10"/>
    <p:sldId id="344" r:id="rId11"/>
    <p:sldId id="345" r:id="rId12"/>
    <p:sldId id="346" r:id="rId13"/>
    <p:sldId id="347" r:id="rId14"/>
    <p:sldId id="348" r:id="rId15"/>
    <p:sldId id="349" r:id="rId16"/>
    <p:sldId id="352" r:id="rId17"/>
    <p:sldId id="330" r:id="rId18"/>
    <p:sldId id="331" r:id="rId19"/>
    <p:sldId id="332" r:id="rId20"/>
    <p:sldId id="333" r:id="rId21"/>
    <p:sldId id="334" r:id="rId22"/>
    <p:sldId id="335" r:id="rId23"/>
    <p:sldId id="336" r:id="rId24"/>
    <p:sldId id="337" r:id="rId25"/>
    <p:sldId id="353" r:id="rId26"/>
    <p:sldId id="329" r:id="rId27"/>
    <p:sldId id="354" r:id="rId28"/>
    <p:sldId id="355" r:id="rId29"/>
    <p:sldId id="356" r:id="rId30"/>
    <p:sldId id="357" r:id="rId31"/>
    <p:sldId id="358" r:id="rId32"/>
    <p:sldId id="359" r:id="rId33"/>
    <p:sldId id="360" r:id="rId34"/>
    <p:sldId id="361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5" clrIdx="0">
    <p:extLst/>
  </p:cmAuthor>
  <p:cmAuthor id="2" name="이우재" initials="이" lastIdx="1" clrIdx="1">
    <p:extLst/>
  </p:cmAuthor>
  <p:cmAuthor id="3" name="이우재" initials="이 [2]" lastIdx="1" clrIdx="2">
    <p:extLst/>
  </p:cmAuthor>
  <p:cmAuthor id="4" name="이우재" initials="이 [3]" lastIdx="1" clrIdx="3">
    <p:extLst/>
  </p:cmAuthor>
  <p:cmAuthor id="5" name="이우재" initials="이 [4]" lastIdx="1" clrIdx="4">
    <p:extLst/>
  </p:cmAuthor>
  <p:cmAuthor id="6" name="이우재" initials="이 [5]" lastIdx="1" clrIdx="5">
    <p:extLst/>
  </p:cmAuthor>
  <p:cmAuthor id="7" name="이우재" initials="이 [6]" lastIdx="1" clrIdx="6">
    <p:extLst/>
  </p:cmAuthor>
  <p:cmAuthor id="8" name="이우재" initials="이 [7]" lastIdx="1" clrIdx="7">
    <p:extLst/>
  </p:cmAuthor>
  <p:cmAuthor id="9" name="이우재" initials="이 [8]" lastIdx="1" clrIdx="8">
    <p:extLst/>
  </p:cmAuthor>
  <p:cmAuthor id="10" name="이우재" initials="이 [9]" lastIdx="1" clrIdx="9">
    <p:extLst/>
  </p:cmAuthor>
  <p:cmAuthor id="11" name="이우재" initials="이 [10]" lastIdx="1" clrIdx="10">
    <p:extLst/>
  </p:cmAuthor>
  <p:cmAuthor id="12" name="이우재" initials="이 [11]" lastIdx="1" clrIdx="11">
    <p:extLst/>
  </p:cmAuthor>
  <p:cmAuthor id="13" name="이우재" initials="이 [12]" lastIdx="1" clrIdx="12">
    <p:extLst/>
  </p:cmAuthor>
  <p:cmAuthor id="14" name="이우재" initials="이 [13]" lastIdx="1" clrIdx="1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C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86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51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7-17T13:02:39.960" idx="1">
    <p:pos x="3553" y="1837"/>
    <p:text>표준 포맷을 따라 작성되야 하는 것이 중요하기 때문에 크게 중요하지는 않은 것 같습니다.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7-17T16:07:39.675" idx="3">
    <p:pos x="4393" y="1991"/>
    <p:text>컴포넌트에는 대표적으로 이벤트, 저널, 투두, 프리비지 정도가 있습니다. 각각의 컴포넌트들이 네이버 캘린더의 데이터와 어떻게 연계되는지 확인해 봐야할 것 같다. 우선은 다각 컴포넌트들을 다루는 방법을 익혀보았다.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7-17T16:06:52.115" idx="2">
    <p:pos x="3806" y="3316"/>
    <p:text>또 컴포넌트 안에 세부적인 프로퍼티를 설정해보았습니다. 프로퍼티 중 참가자를 설정할 수 있는데 참가자의 타입과 이름, 이메일 정보도 등록 가능합니다.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7-17T16:10:02.852" idx="4">
    <p:pos x="4509" y="1934"/>
    <p:text>서울 타임존을 적용해서 저번 프로토타입 마크업에 적용할 수 있도록 해보았습니다. 6.25에 간단한 이벤트가 추가 되는 정도로 구현하였습니다.</p:text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70E462-971A-4287-8B94-B522BEAA3935}" type="datetimeFigureOut">
              <a:rPr lang="ko-KR" altLang="en-US" smtClean="0"/>
              <a:t>2017-07-17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98ABE8-DDD2-424F-9A2A-7DDDDD71A5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5807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1FF33-AE04-4536-8952-270C777B90F7}" type="datetime1">
              <a:rPr lang="ko-KR" altLang="en-US" smtClean="0"/>
              <a:t>2017-07-17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2384C-CC61-4CA9-A5BE-3E2850D07C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402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3EFBD-DE20-4A2E-9D88-EC20075CE0FF}" type="datetime1">
              <a:rPr lang="ko-KR" altLang="en-US" smtClean="0"/>
              <a:t>2017-07-17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2384C-CC61-4CA9-A5BE-3E2850D07C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747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CA110-3307-4877-892B-2FB3A4B84375}" type="datetime1">
              <a:rPr lang="ko-KR" altLang="en-US" smtClean="0"/>
              <a:t>2017-07-17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2384C-CC61-4CA9-A5BE-3E2850D07C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3913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281AA-120A-4CB7-B930-90E2A5D7FC09}" type="datetime1">
              <a:rPr lang="ko-KR" altLang="en-US" smtClean="0"/>
              <a:t>2017-07-17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2384C-CC61-4CA9-A5BE-3E2850D07C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648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8D195-ADD4-4D83-9140-66D9FE157EEE}" type="datetime1">
              <a:rPr lang="ko-KR" altLang="en-US" smtClean="0"/>
              <a:t>2017-07-17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2384C-CC61-4CA9-A5BE-3E2850D07C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313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7F104-FC0C-459E-B507-87DAD2BDB97A}" type="datetime1">
              <a:rPr lang="ko-KR" altLang="en-US" smtClean="0"/>
              <a:t>2017-07-17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2384C-CC61-4CA9-A5BE-3E2850D07C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443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9E2CB-4C0A-41D5-9EB6-06A274B4FF7D}" type="datetime1">
              <a:rPr lang="ko-KR" altLang="en-US" smtClean="0"/>
              <a:t>2017-07-17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2384C-CC61-4CA9-A5BE-3E2850D07C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759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F3C4B-0F05-4547-872D-464CBE7CA892}" type="datetime1">
              <a:rPr lang="ko-KR" altLang="en-US" smtClean="0"/>
              <a:t>2017-07-17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2384C-CC61-4CA9-A5BE-3E2850D07C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8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32F8-2DE0-4B0C-A47E-70A7CF65768C}" type="datetime1">
              <a:rPr lang="ko-KR" altLang="en-US" smtClean="0"/>
              <a:t>2017-07-17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2384C-CC61-4CA9-A5BE-3E2850D07C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2754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D1EE3-7248-464A-BB0D-F08F48F624BA}" type="datetime1">
              <a:rPr lang="ko-KR" altLang="en-US" smtClean="0"/>
              <a:t>2017-07-17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2384C-CC61-4CA9-A5BE-3E2850D07C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7886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5BC77-3A69-4B9A-8E4E-B63F94957729}" type="datetime1">
              <a:rPr lang="ko-KR" altLang="en-US" smtClean="0"/>
              <a:t>2017-07-17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2384C-CC61-4CA9-A5BE-3E2850D07C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9436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A24C6-B021-40F9-87DB-B81D830BB1E6}" type="datetime1">
              <a:rPr lang="ko-KR" altLang="en-US" smtClean="0"/>
              <a:t>2017-07-17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2384C-CC61-4CA9-A5BE-3E2850D07C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8395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ngstadt/biweekly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1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2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2322047"/>
            <a:ext cx="9144000" cy="1670541"/>
          </a:xfrm>
          <a:prstGeom prst="rect">
            <a:avLst/>
          </a:prstGeom>
          <a:solidFill>
            <a:srgbClr val="2FC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211" y="0"/>
            <a:ext cx="2514600" cy="5486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2247947"/>
            <a:ext cx="9130811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0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iCalendar, biweekly, iCal4j</a:t>
            </a:r>
            <a:endParaRPr lang="en-US" altLang="ko-KR" sz="4000" b="1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28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리서치 </a:t>
            </a:r>
            <a:r>
              <a:rPr lang="en-US" altLang="ko-KR" sz="28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endParaRPr lang="ko-KR" altLang="en-US" sz="28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09914" y="5311285"/>
            <a:ext cx="19271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b="1" dirty="0" smtClean="0">
                <a:solidFill>
                  <a:srgbClr val="2FC066"/>
                </a:solidFill>
              </a:rPr>
              <a:t>개발 </a:t>
            </a:r>
            <a:r>
              <a:rPr lang="en-US" altLang="ko-KR" b="1" dirty="0" smtClean="0">
                <a:solidFill>
                  <a:srgbClr val="2FC066"/>
                </a:solidFill>
              </a:rPr>
              <a:t>3</a:t>
            </a:r>
            <a:r>
              <a:rPr lang="ko-KR" altLang="en-US" b="1" dirty="0" smtClean="0">
                <a:solidFill>
                  <a:srgbClr val="2FC066"/>
                </a:solidFill>
              </a:rPr>
              <a:t>랩 캘린더 팀</a:t>
            </a:r>
            <a:endParaRPr lang="en-US" altLang="ko-KR" b="1" dirty="0" smtClean="0">
              <a:solidFill>
                <a:srgbClr val="2FC066"/>
              </a:solidFill>
            </a:endParaRPr>
          </a:p>
          <a:p>
            <a:pPr algn="r"/>
            <a:r>
              <a:rPr lang="ko-KR" altLang="en-US" b="1" dirty="0" smtClean="0">
                <a:solidFill>
                  <a:srgbClr val="2FC066"/>
                </a:solidFill>
              </a:rPr>
              <a:t>인턴</a:t>
            </a:r>
            <a:endParaRPr lang="en-US" altLang="ko-KR" b="1" dirty="0" smtClean="0">
              <a:solidFill>
                <a:srgbClr val="2FC066"/>
              </a:solidFill>
            </a:endParaRPr>
          </a:p>
          <a:p>
            <a:pPr algn="r"/>
            <a:endParaRPr lang="en-US" altLang="ko-KR" b="1" dirty="0" smtClean="0">
              <a:solidFill>
                <a:srgbClr val="2FC066"/>
              </a:solidFill>
            </a:endParaRPr>
          </a:p>
          <a:p>
            <a:pPr algn="r"/>
            <a:r>
              <a:rPr lang="ko-KR" altLang="en-US" b="1" dirty="0" smtClean="0">
                <a:solidFill>
                  <a:srgbClr val="2FC066"/>
                </a:solidFill>
              </a:rPr>
              <a:t>이우재</a:t>
            </a:r>
            <a:r>
              <a:rPr lang="en-US" altLang="ko-KR" b="1" dirty="0" smtClean="0">
                <a:solidFill>
                  <a:srgbClr val="2FC066"/>
                </a:solidFill>
              </a:rPr>
              <a:t>, </a:t>
            </a:r>
            <a:r>
              <a:rPr lang="ko-KR" altLang="en-US" b="1" dirty="0" smtClean="0">
                <a:solidFill>
                  <a:srgbClr val="2FC066"/>
                </a:solidFill>
              </a:rPr>
              <a:t>안상영</a:t>
            </a:r>
            <a:endParaRPr lang="ko-KR" altLang="en-US" b="1" dirty="0">
              <a:solidFill>
                <a:srgbClr val="2FC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682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211" y="17584"/>
            <a:ext cx="2514600" cy="54864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626012"/>
            <a:ext cx="9144000" cy="578534"/>
          </a:xfrm>
          <a:prstGeom prst="rect">
            <a:avLst/>
          </a:prstGeom>
          <a:solidFill>
            <a:srgbClr val="2FC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18696" y="666844"/>
            <a:ext cx="6603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iCalendar</a:t>
            </a:r>
            <a:endParaRPr lang="ko-KR" altLang="en-US" sz="2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2384C-CC61-4CA9-A5BE-3E2850D07C4B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9645" y="163443"/>
            <a:ext cx="6603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2FC066"/>
                </a:solidFill>
              </a:rPr>
              <a:t>1. iCalendar</a:t>
            </a:r>
            <a:endParaRPr lang="en-US" altLang="ko-KR" sz="1600" b="1" dirty="0">
              <a:solidFill>
                <a:srgbClr val="00B05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31" y="1515710"/>
            <a:ext cx="6990773" cy="4840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37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211" y="17584"/>
            <a:ext cx="2514600" cy="54864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626012"/>
            <a:ext cx="9144000" cy="578534"/>
          </a:xfrm>
          <a:prstGeom prst="rect">
            <a:avLst/>
          </a:prstGeom>
          <a:solidFill>
            <a:srgbClr val="2FC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18696" y="666844"/>
            <a:ext cx="6603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iCalendar</a:t>
            </a:r>
            <a:endParaRPr lang="ko-KR" altLang="en-US" sz="2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2384C-CC61-4CA9-A5BE-3E2850D07C4B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9645" y="163443"/>
            <a:ext cx="6603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2FC066"/>
                </a:solidFill>
              </a:rPr>
              <a:t>1. iCalendar</a:t>
            </a:r>
            <a:endParaRPr lang="en-US" altLang="ko-KR" sz="1600" b="1" dirty="0">
              <a:solidFill>
                <a:srgbClr val="00B05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507" y="2233748"/>
            <a:ext cx="9588676" cy="298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62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211" y="17584"/>
            <a:ext cx="2514600" cy="54864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626012"/>
            <a:ext cx="9144000" cy="578534"/>
          </a:xfrm>
          <a:prstGeom prst="rect">
            <a:avLst/>
          </a:prstGeom>
          <a:solidFill>
            <a:srgbClr val="2FC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18696" y="666844"/>
            <a:ext cx="6603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iCalendar</a:t>
            </a:r>
            <a:endParaRPr lang="ko-KR" altLang="en-US" sz="2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2384C-CC61-4CA9-A5BE-3E2850D07C4B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9645" y="163443"/>
            <a:ext cx="6603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2FC066"/>
                </a:solidFill>
              </a:rPr>
              <a:t>1. iCalendar</a:t>
            </a:r>
            <a:endParaRPr lang="en-US" altLang="ko-KR" sz="1600" b="1" dirty="0">
              <a:solidFill>
                <a:srgbClr val="00B050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892" y="1691780"/>
            <a:ext cx="8300800" cy="4539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66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211" y="17584"/>
            <a:ext cx="2514600" cy="54864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626012"/>
            <a:ext cx="9144000" cy="578534"/>
          </a:xfrm>
          <a:prstGeom prst="rect">
            <a:avLst/>
          </a:prstGeom>
          <a:solidFill>
            <a:srgbClr val="2FC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18696" y="666844"/>
            <a:ext cx="6603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iCalendar</a:t>
            </a:r>
            <a:endParaRPr lang="ko-KR" altLang="en-US" sz="2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2384C-CC61-4CA9-A5BE-3E2850D07C4B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9645" y="163443"/>
            <a:ext cx="6603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2FC066"/>
                </a:solidFill>
              </a:rPr>
              <a:t>1. iCalendar</a:t>
            </a:r>
            <a:endParaRPr lang="en-US" altLang="ko-KR" sz="1600" b="1" dirty="0">
              <a:solidFill>
                <a:srgbClr val="00B05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"/>
          <a:stretch/>
        </p:blipFill>
        <p:spPr>
          <a:xfrm>
            <a:off x="1240972" y="2976778"/>
            <a:ext cx="9111344" cy="1805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76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211" y="17584"/>
            <a:ext cx="2514600" cy="54864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626012"/>
            <a:ext cx="9144000" cy="578534"/>
          </a:xfrm>
          <a:prstGeom prst="rect">
            <a:avLst/>
          </a:prstGeom>
          <a:solidFill>
            <a:srgbClr val="2FC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18696" y="666844"/>
            <a:ext cx="6603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iCalendar</a:t>
            </a:r>
            <a:endParaRPr lang="ko-KR" altLang="en-US" sz="2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2384C-CC61-4CA9-A5BE-3E2850D07C4B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9645" y="163443"/>
            <a:ext cx="6603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2FC066"/>
                </a:solidFill>
              </a:rPr>
              <a:t>1. iCalendar</a:t>
            </a:r>
            <a:endParaRPr lang="en-US" altLang="ko-KR" sz="1600" b="1" dirty="0">
              <a:solidFill>
                <a:srgbClr val="00B05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086" y="1380813"/>
            <a:ext cx="6962503" cy="5164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211" y="17584"/>
            <a:ext cx="2514600" cy="54864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626012"/>
            <a:ext cx="9144000" cy="578534"/>
          </a:xfrm>
          <a:prstGeom prst="rect">
            <a:avLst/>
          </a:prstGeom>
          <a:solidFill>
            <a:srgbClr val="2FC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18696" y="666844"/>
            <a:ext cx="6603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iCalendar</a:t>
            </a:r>
            <a:endParaRPr lang="ko-KR" altLang="en-US" sz="2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2384C-CC61-4CA9-A5BE-3E2850D07C4B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9645" y="163443"/>
            <a:ext cx="6603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2FC066"/>
                </a:solidFill>
              </a:rPr>
              <a:t>1. iCalendar</a:t>
            </a:r>
            <a:endParaRPr lang="en-US" altLang="ko-KR" sz="1600" b="1" dirty="0">
              <a:solidFill>
                <a:srgbClr val="00B05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48" y="2033943"/>
            <a:ext cx="8098972" cy="3240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93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653622"/>
            <a:ext cx="9144000" cy="3442063"/>
          </a:xfrm>
          <a:prstGeom prst="rect">
            <a:avLst/>
          </a:prstGeom>
          <a:solidFill>
            <a:srgbClr val="2FC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211" y="0"/>
            <a:ext cx="2514600" cy="54864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-176349" y="2705146"/>
            <a:ext cx="9130811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0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biweekly</a:t>
            </a:r>
            <a:endParaRPr lang="en-US" altLang="ko-KR" sz="4000" b="1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816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211" y="17584"/>
            <a:ext cx="2514600" cy="54864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626016"/>
            <a:ext cx="9144000" cy="578535"/>
          </a:xfrm>
          <a:prstGeom prst="rect">
            <a:avLst/>
          </a:prstGeom>
          <a:solidFill>
            <a:srgbClr val="2FC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18702" y="666847"/>
            <a:ext cx="6603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</a:t>
            </a:r>
            <a:r>
              <a:rPr lang="en-US" altLang="ko-KR" sz="24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iweekly</a:t>
            </a:r>
            <a:endParaRPr lang="ko-KR" altLang="en-US" sz="2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2384C-CC61-4CA9-A5BE-3E2850D07C4B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70459" y="1773936"/>
            <a:ext cx="5055615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간단하고 직관적인  </a:t>
            </a:r>
            <a:r>
              <a:rPr lang="en-US" altLang="ko-KR" dirty="0" err="1" smtClean="0"/>
              <a:t>api</a:t>
            </a:r>
            <a:r>
              <a:rPr lang="en-US" altLang="ko-KR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iCalendar, </a:t>
            </a:r>
            <a:r>
              <a:rPr lang="en-US" altLang="ko-KR" dirty="0" err="1" smtClean="0"/>
              <a:t>vCalendar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이전 버전</a:t>
            </a:r>
            <a:r>
              <a:rPr lang="en-US" altLang="ko-KR" dirty="0" smtClean="0"/>
              <a:t>) </a:t>
            </a:r>
            <a:r>
              <a:rPr lang="ko-KR" altLang="en-US" dirty="0" smtClean="0"/>
              <a:t>모든 포맷 만족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xml, </a:t>
            </a:r>
            <a:r>
              <a:rPr lang="en-US" altLang="ko-KR" dirty="0" err="1" smtClean="0"/>
              <a:t>json</a:t>
            </a:r>
            <a:r>
              <a:rPr lang="en-US" altLang="ko-KR" dirty="0" smtClean="0"/>
              <a:t> </a:t>
            </a:r>
            <a:r>
              <a:rPr lang="ko-KR" altLang="en-US" dirty="0" smtClean="0"/>
              <a:t>포맷 지원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일반 형식과는 차이 있음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모든 </a:t>
            </a:r>
            <a:r>
              <a:rPr lang="ko-KR" altLang="en-US" dirty="0" err="1" smtClean="0"/>
              <a:t>타임존</a:t>
            </a:r>
            <a:r>
              <a:rPr lang="ko-KR" altLang="en-US" dirty="0" smtClean="0"/>
              <a:t> 지원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외부 라이브러리에 </a:t>
            </a:r>
            <a:r>
              <a:rPr lang="en-US" altLang="ko-KR" dirty="0" smtClean="0"/>
              <a:t>dependency </a:t>
            </a:r>
            <a:r>
              <a:rPr lang="ko-KR" altLang="en-US" dirty="0" smtClean="0"/>
              <a:t>적음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freeBSD</a:t>
            </a:r>
            <a:r>
              <a:rPr lang="en-US" altLang="ko-KR" dirty="0" smtClean="0"/>
              <a:t> </a:t>
            </a:r>
            <a:r>
              <a:rPr lang="ko-KR" altLang="en-US" dirty="0" smtClean="0"/>
              <a:t>라이선스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Maven, </a:t>
            </a:r>
            <a:r>
              <a:rPr lang="en-US" altLang="ko-KR" dirty="0" err="1" smtClean="0"/>
              <a:t>Gradle</a:t>
            </a:r>
            <a:r>
              <a:rPr lang="ko-KR" altLang="en-US" dirty="0" smtClean="0"/>
              <a:t>로 빌드 가능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1652550" y="730617"/>
            <a:ext cx="3973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3"/>
              </a:rPr>
              <a:t>https://github.com/mangstadt/biweekly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071" y="3468121"/>
            <a:ext cx="3734124" cy="288823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9645" y="163443"/>
            <a:ext cx="6603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2FC066"/>
                </a:solidFill>
              </a:rPr>
              <a:t>2</a:t>
            </a:r>
            <a:r>
              <a:rPr lang="en-US" altLang="ko-KR" sz="1600" b="1" dirty="0" smtClean="0">
                <a:solidFill>
                  <a:srgbClr val="2FC066"/>
                </a:solidFill>
              </a:rPr>
              <a:t>. </a:t>
            </a:r>
            <a:r>
              <a:rPr lang="en-US" altLang="ko-KR" sz="1600" b="1" dirty="0" smtClean="0">
                <a:solidFill>
                  <a:srgbClr val="00B050"/>
                </a:solidFill>
              </a:rPr>
              <a:t>biweekly</a:t>
            </a:r>
            <a:endParaRPr lang="en-US" altLang="ko-KR" sz="16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624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211" y="17584"/>
            <a:ext cx="2514600" cy="54864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626016"/>
            <a:ext cx="9144000" cy="578535"/>
          </a:xfrm>
          <a:prstGeom prst="rect">
            <a:avLst/>
          </a:prstGeom>
          <a:solidFill>
            <a:srgbClr val="2FC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18702" y="666847"/>
            <a:ext cx="6603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</a:t>
            </a:r>
            <a:r>
              <a:rPr lang="en-US" altLang="ko-KR" sz="24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iweekly</a:t>
            </a:r>
            <a:endParaRPr lang="ko-KR" altLang="en-US" sz="2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9791" y="1264343"/>
            <a:ext cx="1813717" cy="540304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593" y="3545182"/>
            <a:ext cx="4149367" cy="2619145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2384C-CC61-4CA9-A5BE-3E2850D07C4B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31720" y="1751134"/>
            <a:ext cx="537698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정리된 레퍼런스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timezone</a:t>
            </a:r>
            <a:r>
              <a:rPr lang="ko-KR" altLang="en-US" dirty="0" smtClean="0"/>
              <a:t>이나 세부적인 </a:t>
            </a:r>
            <a:r>
              <a:rPr lang="en-US" altLang="ko-KR" dirty="0" smtClean="0"/>
              <a:t>property</a:t>
            </a:r>
            <a:r>
              <a:rPr lang="ko-KR" altLang="en-US" dirty="0" smtClean="0"/>
              <a:t> 설정하기 편리함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사용자 정의 컴포넌트 활용 </a:t>
            </a:r>
            <a:r>
              <a:rPr lang="ko-KR" altLang="en-US" dirty="0" smtClean="0"/>
              <a:t>가능 </a:t>
            </a:r>
            <a:endParaRPr lang="en-US" altLang="ko-KR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99645" y="163443"/>
            <a:ext cx="6603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2FC066"/>
                </a:solidFill>
              </a:rPr>
              <a:t>2</a:t>
            </a:r>
            <a:r>
              <a:rPr lang="en-US" altLang="ko-KR" sz="1600" b="1" dirty="0" smtClean="0">
                <a:solidFill>
                  <a:srgbClr val="2FC066"/>
                </a:solidFill>
              </a:rPr>
              <a:t>. </a:t>
            </a:r>
            <a:r>
              <a:rPr lang="en-US" altLang="ko-KR" sz="1600" b="1" dirty="0" smtClean="0">
                <a:solidFill>
                  <a:srgbClr val="00B050"/>
                </a:solidFill>
              </a:rPr>
              <a:t>biweekly</a:t>
            </a:r>
            <a:endParaRPr lang="en-US" altLang="ko-KR" sz="16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1462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211" y="17584"/>
            <a:ext cx="2514600" cy="54864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626016"/>
            <a:ext cx="9144000" cy="578535"/>
          </a:xfrm>
          <a:prstGeom prst="rect">
            <a:avLst/>
          </a:prstGeom>
          <a:solidFill>
            <a:srgbClr val="2FC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18702" y="666847"/>
            <a:ext cx="6603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</a:t>
            </a:r>
            <a:r>
              <a:rPr lang="en-US" altLang="ko-KR" sz="24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iweekly</a:t>
            </a:r>
            <a:endParaRPr lang="ko-KR" altLang="en-US" sz="2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2384C-CC61-4CA9-A5BE-3E2850D07C4B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26" y="2021166"/>
            <a:ext cx="7635902" cy="20194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115" y="4516447"/>
            <a:ext cx="7422523" cy="136409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50426" y="1569538"/>
            <a:ext cx="1479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g</a:t>
            </a:r>
            <a:r>
              <a:rPr lang="en-US" altLang="ko-KR" dirty="0" err="1" smtClean="0"/>
              <a:t>it</a:t>
            </a:r>
            <a:r>
              <a:rPr lang="en-US" altLang="ko-KR" dirty="0" smtClean="0"/>
              <a:t> statistic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9645" y="163443"/>
            <a:ext cx="6603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2FC066"/>
                </a:solidFill>
              </a:rPr>
              <a:t>2</a:t>
            </a:r>
            <a:r>
              <a:rPr lang="en-US" altLang="ko-KR" sz="1600" b="1" dirty="0" smtClean="0">
                <a:solidFill>
                  <a:srgbClr val="2FC066"/>
                </a:solidFill>
              </a:rPr>
              <a:t>. </a:t>
            </a:r>
            <a:r>
              <a:rPr lang="en-US" altLang="ko-KR" sz="1600" b="1" dirty="0" smtClean="0">
                <a:solidFill>
                  <a:srgbClr val="00B050"/>
                </a:solidFill>
              </a:rPr>
              <a:t>biweekly</a:t>
            </a:r>
            <a:endParaRPr lang="en-US" altLang="ko-KR" sz="16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30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211" y="17584"/>
            <a:ext cx="2514600" cy="5486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59820" y="2134340"/>
            <a:ext cx="230383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rgbClr val="00B050"/>
                </a:solidFill>
              </a:rPr>
              <a:t>1. </a:t>
            </a:r>
            <a:r>
              <a:rPr lang="en-US" altLang="ko-KR" sz="3200" b="1" dirty="0" smtClean="0">
                <a:solidFill>
                  <a:srgbClr val="00B050"/>
                </a:solidFill>
              </a:rPr>
              <a:t>iCalendar </a:t>
            </a:r>
          </a:p>
          <a:p>
            <a:r>
              <a:rPr lang="ko-KR" altLang="en-US" sz="3200" b="1" dirty="0" smtClean="0">
                <a:solidFill>
                  <a:srgbClr val="00B050"/>
                </a:solidFill>
              </a:rPr>
              <a:t> </a:t>
            </a:r>
            <a:endParaRPr lang="en-US" altLang="ko-KR" sz="3200" b="1" dirty="0" smtClean="0">
              <a:solidFill>
                <a:srgbClr val="00B050"/>
              </a:solidFill>
            </a:endParaRPr>
          </a:p>
          <a:p>
            <a:r>
              <a:rPr lang="en-US" altLang="ko-KR" sz="3200" b="1" dirty="0" smtClean="0">
                <a:solidFill>
                  <a:srgbClr val="00B050"/>
                </a:solidFill>
              </a:rPr>
              <a:t>2. </a:t>
            </a:r>
            <a:r>
              <a:rPr lang="en-US" altLang="ko-KR" sz="3200" b="1" dirty="0" smtClean="0">
                <a:solidFill>
                  <a:srgbClr val="00B050"/>
                </a:solidFill>
              </a:rPr>
              <a:t>biweekly</a:t>
            </a:r>
            <a:endParaRPr lang="en-US" altLang="ko-KR" sz="3200" b="1" dirty="0" smtClean="0">
              <a:solidFill>
                <a:srgbClr val="00B050"/>
              </a:solidFill>
            </a:endParaRPr>
          </a:p>
          <a:p>
            <a:endParaRPr lang="en-US" altLang="ko-KR" sz="3200" b="1" dirty="0" smtClean="0">
              <a:solidFill>
                <a:srgbClr val="00B050"/>
              </a:solidFill>
            </a:endParaRPr>
          </a:p>
          <a:p>
            <a:r>
              <a:rPr lang="en-US" altLang="ko-KR" sz="3200" b="1" dirty="0" smtClean="0">
                <a:solidFill>
                  <a:srgbClr val="00B050"/>
                </a:solidFill>
              </a:rPr>
              <a:t>3. </a:t>
            </a:r>
            <a:r>
              <a:rPr lang="en-US" altLang="ko-KR" sz="3200" b="1" dirty="0" smtClean="0">
                <a:solidFill>
                  <a:srgbClr val="00B050"/>
                </a:solidFill>
              </a:rPr>
              <a:t>iCal4j</a:t>
            </a:r>
          </a:p>
          <a:p>
            <a:endParaRPr lang="en-US" altLang="ko-KR" sz="3200" b="1" dirty="0">
              <a:solidFill>
                <a:srgbClr val="00B050"/>
              </a:solidFill>
            </a:endParaRPr>
          </a:p>
          <a:p>
            <a:r>
              <a:rPr lang="en-US" altLang="ko-KR" sz="3200" b="1" dirty="0" smtClean="0">
                <a:solidFill>
                  <a:srgbClr val="00B050"/>
                </a:solidFill>
              </a:rPr>
              <a:t>4. </a:t>
            </a:r>
            <a:r>
              <a:rPr lang="ko-KR" altLang="en-US" sz="3200" b="1" dirty="0" smtClean="0">
                <a:solidFill>
                  <a:srgbClr val="00B050"/>
                </a:solidFill>
              </a:rPr>
              <a:t>비교</a:t>
            </a:r>
            <a:endParaRPr lang="en-US" altLang="ko-KR" sz="3200" b="1" dirty="0" smtClean="0">
              <a:solidFill>
                <a:srgbClr val="00B050"/>
              </a:solidFill>
            </a:endParaRPr>
          </a:p>
          <a:p>
            <a:endParaRPr lang="en-US" altLang="ko-KR" sz="3200" b="1" dirty="0" smtClean="0">
              <a:solidFill>
                <a:srgbClr val="00B050"/>
              </a:solidFill>
            </a:endParaRPr>
          </a:p>
          <a:p>
            <a:endParaRPr lang="ko-KR" altLang="en-US" sz="3200" b="1" dirty="0">
              <a:solidFill>
                <a:srgbClr val="00B05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626012"/>
            <a:ext cx="9144000" cy="578534"/>
          </a:xfrm>
          <a:prstGeom prst="rect">
            <a:avLst/>
          </a:prstGeom>
          <a:solidFill>
            <a:srgbClr val="2FC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18696" y="666844"/>
            <a:ext cx="6603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목차</a:t>
            </a:r>
            <a:endParaRPr lang="ko-KR" altLang="en-US" sz="2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2384C-CC61-4CA9-A5BE-3E2850D07C4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03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211" y="17584"/>
            <a:ext cx="2514600" cy="54864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626016"/>
            <a:ext cx="9144000" cy="578535"/>
          </a:xfrm>
          <a:prstGeom prst="rect">
            <a:avLst/>
          </a:prstGeom>
          <a:solidFill>
            <a:srgbClr val="2FC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18702" y="666847"/>
            <a:ext cx="6603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</a:t>
            </a:r>
            <a:r>
              <a:rPr lang="en-US" altLang="ko-KR" sz="24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iweekly</a:t>
            </a:r>
            <a:endParaRPr lang="ko-KR" altLang="en-US" sz="2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2384C-CC61-4CA9-A5BE-3E2850D07C4B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44424" y="1567866"/>
            <a:ext cx="2445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Component handling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36" y="2145065"/>
            <a:ext cx="6017475" cy="323160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6140" y="4111036"/>
            <a:ext cx="5664671" cy="253127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080840" y="3741704"/>
            <a:ext cx="869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VTODO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156086" y="2024783"/>
            <a:ext cx="1259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VFREEBUSY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9645" y="163443"/>
            <a:ext cx="6603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2FC066"/>
                </a:solidFill>
              </a:rPr>
              <a:t>2</a:t>
            </a:r>
            <a:r>
              <a:rPr lang="en-US" altLang="ko-KR" sz="1600" b="1" dirty="0" smtClean="0">
                <a:solidFill>
                  <a:srgbClr val="2FC066"/>
                </a:solidFill>
              </a:rPr>
              <a:t>. </a:t>
            </a:r>
            <a:r>
              <a:rPr lang="en-US" altLang="ko-KR" sz="1600" b="1" dirty="0" smtClean="0">
                <a:solidFill>
                  <a:srgbClr val="00B050"/>
                </a:solidFill>
              </a:rPr>
              <a:t>biweekly</a:t>
            </a:r>
            <a:endParaRPr lang="en-US" altLang="ko-KR" sz="16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940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211" y="17584"/>
            <a:ext cx="2514600" cy="54864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626016"/>
            <a:ext cx="9144000" cy="578535"/>
          </a:xfrm>
          <a:prstGeom prst="rect">
            <a:avLst/>
          </a:prstGeom>
          <a:solidFill>
            <a:srgbClr val="2FC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18702" y="666847"/>
            <a:ext cx="6603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</a:t>
            </a:r>
            <a:r>
              <a:rPr lang="en-US" altLang="ko-KR" sz="24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iweekly</a:t>
            </a:r>
            <a:endParaRPr lang="ko-KR" altLang="en-US" sz="2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2384C-CC61-4CA9-A5BE-3E2850D07C4B}" type="slidenum">
              <a:rPr lang="ko-KR" altLang="en-US" smtClean="0"/>
              <a:t>21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07" y="2057400"/>
            <a:ext cx="5724314" cy="4481513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573024" y="3026665"/>
            <a:ext cx="2130552" cy="135331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573024" y="5020056"/>
            <a:ext cx="3395472" cy="76188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834640" y="3518655"/>
            <a:ext cx="2118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</a:t>
            </a:r>
            <a:r>
              <a:rPr lang="en-US" altLang="ko-KR" dirty="0" smtClean="0"/>
              <a:t>tart Time, end Time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196675" y="5216332"/>
            <a:ext cx="1564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Attendee </a:t>
            </a:r>
            <a:r>
              <a:rPr lang="ko-KR" altLang="en-US" dirty="0" smtClean="0"/>
              <a:t>추가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44424" y="1567866"/>
            <a:ext cx="21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Property handling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9645" y="163443"/>
            <a:ext cx="6603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2FC066"/>
                </a:solidFill>
              </a:rPr>
              <a:t>2</a:t>
            </a:r>
            <a:r>
              <a:rPr lang="en-US" altLang="ko-KR" sz="1600" b="1" dirty="0" smtClean="0">
                <a:solidFill>
                  <a:srgbClr val="2FC066"/>
                </a:solidFill>
              </a:rPr>
              <a:t>. </a:t>
            </a:r>
            <a:r>
              <a:rPr lang="en-US" altLang="ko-KR" sz="1600" b="1" dirty="0" smtClean="0">
                <a:solidFill>
                  <a:srgbClr val="00B050"/>
                </a:solidFill>
              </a:rPr>
              <a:t>biweekly</a:t>
            </a:r>
            <a:endParaRPr lang="en-US" altLang="ko-KR" sz="16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12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211" y="17584"/>
            <a:ext cx="2514600" cy="54864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626016"/>
            <a:ext cx="9144000" cy="578535"/>
          </a:xfrm>
          <a:prstGeom prst="rect">
            <a:avLst/>
          </a:prstGeom>
          <a:solidFill>
            <a:srgbClr val="2FC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18702" y="666847"/>
            <a:ext cx="6603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Biweekly – </a:t>
            </a:r>
            <a:r>
              <a:rPr lang="ko-KR" altLang="en-US" sz="24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프로토타입에 적용</a:t>
            </a:r>
            <a:endParaRPr lang="ko-KR" altLang="en-US" sz="2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49" y="1890823"/>
            <a:ext cx="6698303" cy="471209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88674" y="1475572"/>
            <a:ext cx="1681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/add request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143000" y="2944368"/>
            <a:ext cx="3264408" cy="100584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877824" y="4425696"/>
            <a:ext cx="3438144" cy="10058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611883" y="3262622"/>
            <a:ext cx="1147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Time zone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503743" y="4743950"/>
            <a:ext cx="705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</a:t>
            </a:r>
            <a:r>
              <a:rPr lang="en-US" altLang="ko-KR" dirty="0" smtClean="0"/>
              <a:t>vent</a:t>
            </a:r>
            <a:endParaRPr lang="ko-KR" altLang="en-US" dirty="0"/>
          </a:p>
        </p:txBody>
      </p:sp>
      <p:sp>
        <p:nvSpPr>
          <p:cNvPr id="12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9645" y="163443"/>
            <a:ext cx="6603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2FC066"/>
                </a:solidFill>
              </a:rPr>
              <a:t>2</a:t>
            </a:r>
            <a:r>
              <a:rPr lang="en-US" altLang="ko-KR" sz="1600" b="1" dirty="0" smtClean="0">
                <a:solidFill>
                  <a:srgbClr val="2FC066"/>
                </a:solidFill>
              </a:rPr>
              <a:t>. </a:t>
            </a:r>
            <a:r>
              <a:rPr lang="en-US" altLang="ko-KR" sz="1600" b="1" dirty="0" smtClean="0">
                <a:solidFill>
                  <a:srgbClr val="00B050"/>
                </a:solidFill>
              </a:rPr>
              <a:t>biweekly</a:t>
            </a:r>
            <a:endParaRPr lang="en-US" altLang="ko-KR" sz="16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951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211" y="17584"/>
            <a:ext cx="2514600" cy="54864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626016"/>
            <a:ext cx="9144000" cy="578535"/>
          </a:xfrm>
          <a:prstGeom prst="rect">
            <a:avLst/>
          </a:prstGeom>
          <a:solidFill>
            <a:srgbClr val="2FC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18702" y="666847"/>
            <a:ext cx="6603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Biweekly </a:t>
            </a:r>
            <a:r>
              <a:rPr lang="en-US" altLang="ko-KR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프로토타입에 </a:t>
            </a:r>
            <a:r>
              <a:rPr lang="ko-KR" altLang="en-US" sz="24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적용</a:t>
            </a:r>
            <a:endParaRPr lang="ko-KR" altLang="en-US" sz="2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2384C-CC61-4CA9-A5BE-3E2850D07C4B}" type="slidenum">
              <a:rPr lang="ko-KR" altLang="en-US" smtClean="0"/>
              <a:t>23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706" y="2228382"/>
            <a:ext cx="3093988" cy="349026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77824" y="1781973"/>
            <a:ext cx="1070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/index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785" y="2378534"/>
            <a:ext cx="3810330" cy="390177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524468" y="1781973"/>
            <a:ext cx="1547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iCalData.ics</a:t>
            </a:r>
            <a:endParaRPr lang="ko-KR" altLang="en-US" dirty="0"/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3420213" y="3858768"/>
            <a:ext cx="161813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5039580" y="4389120"/>
            <a:ext cx="2560847" cy="8686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039580" y="2980944"/>
            <a:ext cx="3081528" cy="135042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702095" y="2611612"/>
            <a:ext cx="1147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Time zone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213566" y="5314180"/>
            <a:ext cx="705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</a:t>
            </a:r>
            <a:r>
              <a:rPr lang="en-US" altLang="ko-KR" dirty="0" smtClean="0"/>
              <a:t>vent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9645" y="163443"/>
            <a:ext cx="6603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2FC066"/>
                </a:solidFill>
              </a:rPr>
              <a:t>2</a:t>
            </a:r>
            <a:r>
              <a:rPr lang="en-US" altLang="ko-KR" sz="1600" b="1" dirty="0" smtClean="0">
                <a:solidFill>
                  <a:srgbClr val="2FC066"/>
                </a:solidFill>
              </a:rPr>
              <a:t>. </a:t>
            </a:r>
            <a:r>
              <a:rPr lang="en-US" altLang="ko-KR" sz="1600" b="1" dirty="0" smtClean="0">
                <a:solidFill>
                  <a:srgbClr val="00B050"/>
                </a:solidFill>
              </a:rPr>
              <a:t>biweekly</a:t>
            </a:r>
            <a:endParaRPr lang="en-US" altLang="ko-KR" sz="16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978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211" y="17584"/>
            <a:ext cx="2514600" cy="54864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626016"/>
            <a:ext cx="9144000" cy="578535"/>
          </a:xfrm>
          <a:prstGeom prst="rect">
            <a:avLst/>
          </a:prstGeom>
          <a:solidFill>
            <a:srgbClr val="2FC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18702" y="666847"/>
            <a:ext cx="6603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Biweekly </a:t>
            </a:r>
            <a:r>
              <a:rPr lang="en-US" altLang="ko-KR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프로토타입에 </a:t>
            </a:r>
            <a:r>
              <a:rPr lang="ko-KR" altLang="en-US" sz="24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적용</a:t>
            </a:r>
            <a:endParaRPr lang="ko-KR" altLang="en-US" sz="2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2384C-CC61-4CA9-A5BE-3E2850D07C4B}" type="slidenum">
              <a:rPr lang="ko-KR" altLang="en-US" smtClean="0"/>
              <a:t>24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06" y="1913960"/>
            <a:ext cx="9102494" cy="4366352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41506" y="2368296"/>
            <a:ext cx="1037486" cy="61264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41248" y="2014365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추가된 이벤트 반영</a:t>
            </a:r>
            <a:endParaRPr lang="en-US" altLang="ko-KR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252984" y="1468068"/>
            <a:ext cx="1472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/month_6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9645" y="163443"/>
            <a:ext cx="6603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2FC066"/>
                </a:solidFill>
              </a:rPr>
              <a:t>2</a:t>
            </a:r>
            <a:r>
              <a:rPr lang="en-US" altLang="ko-KR" sz="1600" b="1" dirty="0" smtClean="0">
                <a:solidFill>
                  <a:srgbClr val="2FC066"/>
                </a:solidFill>
              </a:rPr>
              <a:t>. </a:t>
            </a:r>
            <a:r>
              <a:rPr lang="en-US" altLang="ko-KR" sz="1600" b="1" dirty="0" smtClean="0">
                <a:solidFill>
                  <a:srgbClr val="00B050"/>
                </a:solidFill>
              </a:rPr>
              <a:t>biweekly</a:t>
            </a:r>
            <a:endParaRPr lang="en-US" altLang="ko-KR" sz="16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547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653622"/>
            <a:ext cx="9144000" cy="3442063"/>
          </a:xfrm>
          <a:prstGeom prst="rect">
            <a:avLst/>
          </a:prstGeom>
          <a:solidFill>
            <a:srgbClr val="2FC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211" y="0"/>
            <a:ext cx="2514600" cy="54864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-137160" y="2737804"/>
            <a:ext cx="9130811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0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iCal4j</a:t>
            </a:r>
            <a:endParaRPr lang="en-US" altLang="ko-KR" sz="4000" b="1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1699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211" y="17584"/>
            <a:ext cx="2514600" cy="54864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626012"/>
            <a:ext cx="9144000" cy="578534"/>
          </a:xfrm>
          <a:prstGeom prst="rect">
            <a:avLst/>
          </a:prstGeom>
          <a:solidFill>
            <a:srgbClr val="2FC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18696" y="666844"/>
            <a:ext cx="6603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iCal4j</a:t>
            </a:r>
            <a:endParaRPr lang="ko-KR" altLang="en-US" sz="2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2384C-CC61-4CA9-A5BE-3E2850D07C4B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9645" y="163443"/>
            <a:ext cx="6603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2FC066"/>
                </a:solidFill>
              </a:rPr>
              <a:t>3. </a:t>
            </a:r>
            <a:r>
              <a:rPr lang="en-US" altLang="ko-KR" sz="1600" b="1" dirty="0" smtClean="0">
                <a:solidFill>
                  <a:srgbClr val="00B050"/>
                </a:solidFill>
              </a:rPr>
              <a:t>iCal4j</a:t>
            </a:r>
            <a:endParaRPr lang="en-US" altLang="ko-KR" sz="1600" b="1" dirty="0">
              <a:solidFill>
                <a:srgbClr val="00B05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164" y="1467231"/>
            <a:ext cx="7901671" cy="48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52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211" y="17584"/>
            <a:ext cx="2514600" cy="54864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626012"/>
            <a:ext cx="9144000" cy="578534"/>
          </a:xfrm>
          <a:prstGeom prst="rect">
            <a:avLst/>
          </a:prstGeom>
          <a:solidFill>
            <a:srgbClr val="2FC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18696" y="666844"/>
            <a:ext cx="6603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iCal4j</a:t>
            </a:r>
            <a:endParaRPr lang="ko-KR" altLang="en-US" sz="2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2384C-CC61-4CA9-A5BE-3E2850D07C4B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9645" y="163443"/>
            <a:ext cx="6603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2FC066"/>
                </a:solidFill>
              </a:rPr>
              <a:t>3. </a:t>
            </a:r>
            <a:r>
              <a:rPr lang="en-US" altLang="ko-KR" sz="1600" b="1" dirty="0" smtClean="0">
                <a:solidFill>
                  <a:srgbClr val="00B050"/>
                </a:solidFill>
              </a:rPr>
              <a:t>iCal4j</a:t>
            </a:r>
            <a:endParaRPr lang="en-US" altLang="ko-KR" sz="1600" b="1" dirty="0">
              <a:solidFill>
                <a:srgbClr val="00B05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770" y="1728107"/>
            <a:ext cx="7688580" cy="4472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26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211" y="17584"/>
            <a:ext cx="2514600" cy="54864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626012"/>
            <a:ext cx="9144000" cy="578534"/>
          </a:xfrm>
          <a:prstGeom prst="rect">
            <a:avLst/>
          </a:prstGeom>
          <a:solidFill>
            <a:srgbClr val="2FC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18696" y="666844"/>
            <a:ext cx="6603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iCal4j</a:t>
            </a:r>
            <a:endParaRPr lang="ko-KR" altLang="en-US" sz="2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2384C-CC61-4CA9-A5BE-3E2850D07C4B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9645" y="163443"/>
            <a:ext cx="6603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2FC066"/>
                </a:solidFill>
              </a:rPr>
              <a:t>3. </a:t>
            </a:r>
            <a:r>
              <a:rPr lang="en-US" altLang="ko-KR" sz="1600" b="1" dirty="0" smtClean="0">
                <a:solidFill>
                  <a:srgbClr val="00B050"/>
                </a:solidFill>
              </a:rPr>
              <a:t>iCal4j</a:t>
            </a:r>
            <a:endParaRPr lang="en-US" altLang="ko-KR" sz="1600" b="1" dirty="0">
              <a:solidFill>
                <a:srgbClr val="00B05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70" y="1728652"/>
            <a:ext cx="7840980" cy="3870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611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211" y="17584"/>
            <a:ext cx="2514600" cy="54864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626012"/>
            <a:ext cx="9144000" cy="578534"/>
          </a:xfrm>
          <a:prstGeom prst="rect">
            <a:avLst/>
          </a:prstGeom>
          <a:solidFill>
            <a:srgbClr val="2FC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18696" y="666844"/>
            <a:ext cx="6603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iCal4j</a:t>
            </a:r>
            <a:endParaRPr lang="ko-KR" altLang="en-US" sz="2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2384C-CC61-4CA9-A5BE-3E2850D07C4B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9645" y="163443"/>
            <a:ext cx="6603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2FC066"/>
                </a:solidFill>
              </a:rPr>
              <a:t>3. </a:t>
            </a:r>
            <a:r>
              <a:rPr lang="en-US" altLang="ko-KR" sz="1600" b="1" dirty="0" smtClean="0">
                <a:solidFill>
                  <a:srgbClr val="00B050"/>
                </a:solidFill>
              </a:rPr>
              <a:t>iCal4j</a:t>
            </a:r>
            <a:endParaRPr lang="en-US" altLang="ko-KR" sz="1600" b="1" dirty="0">
              <a:solidFill>
                <a:srgbClr val="00B05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223" y="1328561"/>
            <a:ext cx="5475727" cy="5359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11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653622"/>
            <a:ext cx="9144000" cy="3442063"/>
          </a:xfrm>
          <a:prstGeom prst="rect">
            <a:avLst/>
          </a:prstGeom>
          <a:solidFill>
            <a:srgbClr val="2FC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211" y="0"/>
            <a:ext cx="2514600" cy="5486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-156754" y="2737803"/>
            <a:ext cx="9130811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0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iCalendar</a:t>
            </a:r>
            <a:endParaRPr lang="en-US" altLang="ko-KR" sz="4000" b="1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077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211" y="17584"/>
            <a:ext cx="2514600" cy="54864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626012"/>
            <a:ext cx="9144000" cy="578534"/>
          </a:xfrm>
          <a:prstGeom prst="rect">
            <a:avLst/>
          </a:prstGeom>
          <a:solidFill>
            <a:srgbClr val="2FC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18696" y="666844"/>
            <a:ext cx="6603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iCal4j</a:t>
            </a:r>
            <a:endParaRPr lang="ko-KR" altLang="en-US" sz="2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2384C-CC61-4CA9-A5BE-3E2850D07C4B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9645" y="163443"/>
            <a:ext cx="6603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2FC066"/>
                </a:solidFill>
              </a:rPr>
              <a:t>3. </a:t>
            </a:r>
            <a:r>
              <a:rPr lang="en-US" altLang="ko-KR" sz="1600" b="1" dirty="0" smtClean="0">
                <a:solidFill>
                  <a:srgbClr val="00B050"/>
                </a:solidFill>
              </a:rPr>
              <a:t>iCal4j</a:t>
            </a:r>
            <a:endParaRPr lang="en-US" altLang="ko-KR" sz="1600" b="1" dirty="0">
              <a:solidFill>
                <a:srgbClr val="00B05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12" y="2332648"/>
            <a:ext cx="783336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69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211" y="17584"/>
            <a:ext cx="2514600" cy="54864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626012"/>
            <a:ext cx="9144000" cy="578534"/>
          </a:xfrm>
          <a:prstGeom prst="rect">
            <a:avLst/>
          </a:prstGeom>
          <a:solidFill>
            <a:srgbClr val="2FC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18696" y="666844"/>
            <a:ext cx="6603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iCal4j</a:t>
            </a:r>
            <a:endParaRPr lang="ko-KR" altLang="en-US" sz="2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2384C-CC61-4CA9-A5BE-3E2850D07C4B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9645" y="163443"/>
            <a:ext cx="6603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2FC066"/>
                </a:solidFill>
              </a:rPr>
              <a:t>3. </a:t>
            </a:r>
            <a:r>
              <a:rPr lang="en-US" altLang="ko-KR" sz="1600" b="1" dirty="0" smtClean="0">
                <a:solidFill>
                  <a:srgbClr val="00B050"/>
                </a:solidFill>
              </a:rPr>
              <a:t>iCal4j</a:t>
            </a:r>
            <a:endParaRPr lang="en-US" altLang="ko-KR" sz="1600" b="1" dirty="0">
              <a:solidFill>
                <a:srgbClr val="00B05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820" y="1389364"/>
            <a:ext cx="6199414" cy="5276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18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211" y="17584"/>
            <a:ext cx="2514600" cy="54864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626012"/>
            <a:ext cx="9144000" cy="578534"/>
          </a:xfrm>
          <a:prstGeom prst="rect">
            <a:avLst/>
          </a:prstGeom>
          <a:solidFill>
            <a:srgbClr val="2FC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18696" y="666844"/>
            <a:ext cx="6603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iCal4j</a:t>
            </a:r>
            <a:endParaRPr lang="ko-KR" altLang="en-US" sz="2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2384C-CC61-4CA9-A5BE-3E2850D07C4B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9645" y="163443"/>
            <a:ext cx="6603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2FC066"/>
                </a:solidFill>
              </a:rPr>
              <a:t>3. </a:t>
            </a:r>
            <a:r>
              <a:rPr lang="en-US" altLang="ko-KR" sz="1600" b="1" dirty="0" smtClean="0">
                <a:solidFill>
                  <a:srgbClr val="00B050"/>
                </a:solidFill>
              </a:rPr>
              <a:t>iCal4j</a:t>
            </a:r>
            <a:endParaRPr lang="en-US" altLang="ko-KR" sz="1600" b="1" dirty="0">
              <a:solidFill>
                <a:srgbClr val="00B05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866" y="1529367"/>
            <a:ext cx="7271657" cy="495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19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211" y="17584"/>
            <a:ext cx="2514600" cy="54864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626012"/>
            <a:ext cx="9144000" cy="578534"/>
          </a:xfrm>
          <a:prstGeom prst="rect">
            <a:avLst/>
          </a:prstGeom>
          <a:solidFill>
            <a:srgbClr val="2FC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18696" y="666844"/>
            <a:ext cx="6603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iCal4j</a:t>
            </a:r>
            <a:endParaRPr lang="ko-KR" altLang="en-US" sz="2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2384C-CC61-4CA9-A5BE-3E2850D07C4B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9645" y="163443"/>
            <a:ext cx="6603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2FC066"/>
                </a:solidFill>
              </a:rPr>
              <a:t>3. </a:t>
            </a:r>
            <a:r>
              <a:rPr lang="en-US" altLang="ko-KR" sz="1600" b="1" dirty="0" smtClean="0">
                <a:solidFill>
                  <a:srgbClr val="00B050"/>
                </a:solidFill>
              </a:rPr>
              <a:t>iCal4j</a:t>
            </a:r>
            <a:endParaRPr lang="en-US" altLang="ko-KR" sz="1600" b="1" dirty="0">
              <a:solidFill>
                <a:srgbClr val="00B05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278" y="1442622"/>
            <a:ext cx="6765053" cy="5533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9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211" y="17584"/>
            <a:ext cx="2514600" cy="54864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626012"/>
            <a:ext cx="9144000" cy="578534"/>
          </a:xfrm>
          <a:prstGeom prst="rect">
            <a:avLst/>
          </a:prstGeom>
          <a:solidFill>
            <a:srgbClr val="2FC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18696" y="666844"/>
            <a:ext cx="6603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iCal4j</a:t>
            </a:r>
            <a:endParaRPr lang="ko-KR" altLang="en-US" sz="2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2384C-CC61-4CA9-A5BE-3E2850D07C4B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9645" y="163443"/>
            <a:ext cx="6603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2FC066"/>
                </a:solidFill>
              </a:rPr>
              <a:t>3. </a:t>
            </a:r>
            <a:r>
              <a:rPr lang="en-US" altLang="ko-KR" sz="1600" b="1" dirty="0" smtClean="0">
                <a:solidFill>
                  <a:srgbClr val="00B050"/>
                </a:solidFill>
              </a:rPr>
              <a:t>iCal4j</a:t>
            </a:r>
            <a:endParaRPr lang="en-US" altLang="ko-KR" sz="1600" b="1" dirty="0">
              <a:solidFill>
                <a:srgbClr val="00B05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509" y="1324818"/>
            <a:ext cx="6084701" cy="553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3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211" y="17584"/>
            <a:ext cx="2514600" cy="54864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626012"/>
            <a:ext cx="9144000" cy="578534"/>
          </a:xfrm>
          <a:prstGeom prst="rect">
            <a:avLst/>
          </a:prstGeom>
          <a:solidFill>
            <a:srgbClr val="2FC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18696" y="666844"/>
            <a:ext cx="6603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iCalendar</a:t>
            </a:r>
            <a:endParaRPr lang="ko-KR" altLang="en-US" sz="2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2384C-CC61-4CA9-A5BE-3E2850D07C4B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9645" y="163443"/>
            <a:ext cx="6603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2FC066"/>
                </a:solidFill>
              </a:rPr>
              <a:t>1. iCalendar</a:t>
            </a:r>
            <a:endParaRPr lang="en-US" altLang="ko-KR" sz="1600" b="1" dirty="0">
              <a:solidFill>
                <a:srgbClr val="00B050"/>
              </a:solidFill>
            </a:endParaRPr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45" y="2527669"/>
            <a:ext cx="7890092" cy="2220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26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211" y="17584"/>
            <a:ext cx="2514600" cy="54864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626012"/>
            <a:ext cx="9144000" cy="578534"/>
          </a:xfrm>
          <a:prstGeom prst="rect">
            <a:avLst/>
          </a:prstGeom>
          <a:solidFill>
            <a:srgbClr val="2FC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18696" y="666844"/>
            <a:ext cx="6603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iCalendar</a:t>
            </a:r>
            <a:endParaRPr lang="ko-KR" altLang="en-US" sz="2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2384C-CC61-4CA9-A5BE-3E2850D07C4B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9645" y="163443"/>
            <a:ext cx="6603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2FC066"/>
                </a:solidFill>
              </a:rPr>
              <a:t>1. iCalendar</a:t>
            </a:r>
            <a:endParaRPr lang="en-US" altLang="ko-KR" sz="1600" b="1" dirty="0">
              <a:solidFill>
                <a:srgbClr val="00B05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278" y="1517892"/>
            <a:ext cx="6495526" cy="5125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78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211" y="17584"/>
            <a:ext cx="2514600" cy="54864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626012"/>
            <a:ext cx="9144000" cy="578534"/>
          </a:xfrm>
          <a:prstGeom prst="rect">
            <a:avLst/>
          </a:prstGeom>
          <a:solidFill>
            <a:srgbClr val="2FC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18696" y="666844"/>
            <a:ext cx="6603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iCalendar</a:t>
            </a:r>
            <a:endParaRPr lang="ko-KR" altLang="en-US" sz="2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2384C-CC61-4CA9-A5BE-3E2850D07C4B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9645" y="163443"/>
            <a:ext cx="6603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2FC066"/>
                </a:solidFill>
              </a:rPr>
              <a:t>1. iCalendar</a:t>
            </a:r>
            <a:endParaRPr lang="en-US" altLang="ko-KR" sz="1600" b="1" dirty="0">
              <a:solidFill>
                <a:srgbClr val="00B05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52" y="1506591"/>
            <a:ext cx="6568597" cy="414721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4565" y="4914808"/>
            <a:ext cx="2849669" cy="194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29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211" y="17584"/>
            <a:ext cx="2514600" cy="54864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626012"/>
            <a:ext cx="9144000" cy="578534"/>
          </a:xfrm>
          <a:prstGeom prst="rect">
            <a:avLst/>
          </a:prstGeom>
          <a:solidFill>
            <a:srgbClr val="2FC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18696" y="666844"/>
            <a:ext cx="6603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iCalendar</a:t>
            </a:r>
            <a:endParaRPr lang="ko-KR" altLang="en-US" sz="2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2384C-CC61-4CA9-A5BE-3E2850D07C4B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9645" y="163443"/>
            <a:ext cx="6603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2FC066"/>
                </a:solidFill>
              </a:rPr>
              <a:t>1. iCalendar</a:t>
            </a:r>
            <a:endParaRPr lang="en-US" altLang="ko-KR" sz="1600" b="1" dirty="0">
              <a:solidFill>
                <a:srgbClr val="00B05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23" y="1423556"/>
            <a:ext cx="7307153" cy="525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90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211" y="17584"/>
            <a:ext cx="2514600" cy="54864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626012"/>
            <a:ext cx="9144000" cy="578534"/>
          </a:xfrm>
          <a:prstGeom prst="rect">
            <a:avLst/>
          </a:prstGeom>
          <a:solidFill>
            <a:srgbClr val="2FC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18696" y="666844"/>
            <a:ext cx="6603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iCalendar</a:t>
            </a:r>
            <a:endParaRPr lang="ko-KR" altLang="en-US" sz="2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2384C-CC61-4CA9-A5BE-3E2850D07C4B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9645" y="163443"/>
            <a:ext cx="6603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2FC066"/>
                </a:solidFill>
              </a:rPr>
              <a:t>1. iCalendar</a:t>
            </a:r>
            <a:endParaRPr lang="en-US" altLang="ko-KR" sz="1600" b="1" dirty="0">
              <a:solidFill>
                <a:srgbClr val="00B05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046" y="1328561"/>
            <a:ext cx="6923314" cy="135089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046" y="2751815"/>
            <a:ext cx="5033223" cy="387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03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211" y="17584"/>
            <a:ext cx="2514600" cy="54864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626012"/>
            <a:ext cx="9144000" cy="578534"/>
          </a:xfrm>
          <a:prstGeom prst="rect">
            <a:avLst/>
          </a:prstGeom>
          <a:solidFill>
            <a:srgbClr val="2FC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18696" y="666844"/>
            <a:ext cx="6603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iCalendar</a:t>
            </a:r>
            <a:endParaRPr lang="ko-KR" altLang="en-US" sz="2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2384C-CC61-4CA9-A5BE-3E2850D07C4B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9645" y="163443"/>
            <a:ext cx="6603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2FC066"/>
                </a:solidFill>
              </a:rPr>
              <a:t>1. iCalendar</a:t>
            </a:r>
            <a:endParaRPr lang="en-US" altLang="ko-KR" sz="1600" b="1" dirty="0">
              <a:solidFill>
                <a:srgbClr val="00B05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43" y="1433677"/>
            <a:ext cx="6183589" cy="137468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43" y="2884396"/>
            <a:ext cx="5381552" cy="378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8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Calibri Light"/>
        <a:ea typeface="나눔바른고딕"/>
        <a:cs typeface=""/>
      </a:majorFont>
      <a:minorFont>
        <a:latin typeface="Calibri"/>
        <a:ea typeface="나눔바른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2373</TotalTime>
  <Words>275</Words>
  <Application>Microsoft Office PowerPoint</Application>
  <PresentationFormat>화면 슬라이드 쇼(4:3)</PresentationFormat>
  <Paragraphs>140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1" baseType="lpstr">
      <vt:lpstr>나눔고딕</vt:lpstr>
      <vt:lpstr>나눔바른고딕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103</cp:revision>
  <dcterms:created xsi:type="dcterms:W3CDTF">2017-07-04T02:13:37Z</dcterms:created>
  <dcterms:modified xsi:type="dcterms:W3CDTF">2017-07-17T08:08:33Z</dcterms:modified>
</cp:coreProperties>
</file>