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303" r:id="rId15"/>
    <p:sldId id="304" r:id="rId16"/>
    <p:sldId id="305" r:id="rId17"/>
    <p:sldId id="306" r:id="rId18"/>
    <p:sldId id="317" r:id="rId19"/>
    <p:sldId id="307" r:id="rId20"/>
    <p:sldId id="311" r:id="rId21"/>
    <p:sldId id="308" r:id="rId22"/>
    <p:sldId id="315" r:id="rId23"/>
    <p:sldId id="310" r:id="rId24"/>
    <p:sldId id="309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5" clrIdx="0">
    <p:extLst/>
  </p:cmAuthor>
  <p:cmAuthor id="2" name="이우재" initials="이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이우재" initials="이 [2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이우재" initials="이 [3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이우재" initials="이 [4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이우재" initials="이 [5]" lastIdx="1" clrIdx="5">
    <p:extLst>
      <p:ext uri="{19B8F6BF-5375-455C-9EA6-DF929625EA0E}">
        <p15:presenceInfo xmlns:p15="http://schemas.microsoft.com/office/powerpoint/2012/main" userId="" providerId=""/>
      </p:ext>
    </p:extLst>
  </p:cmAuthor>
  <p:cmAuthor id="7" name="이우재" initials="이 [6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8" name="이우재" initials="이 [7]" lastIdx="1" clrIdx="7">
    <p:extLst>
      <p:ext uri="{19B8F6BF-5375-455C-9EA6-DF929625EA0E}">
        <p15:presenceInfo xmlns:p15="http://schemas.microsoft.com/office/powerpoint/2012/main" userId="" providerId=""/>
      </p:ext>
    </p:extLst>
  </p:cmAuthor>
  <p:cmAuthor id="9" name="이우재" initials="이 [8]" lastIdx="1" clrIdx="8">
    <p:extLst>
      <p:ext uri="{19B8F6BF-5375-455C-9EA6-DF929625EA0E}">
        <p15:presenceInfo xmlns:p15="http://schemas.microsoft.com/office/powerpoint/2012/main" userId="" providerId=""/>
      </p:ext>
    </p:extLst>
  </p:cmAuthor>
  <p:cmAuthor id="10" name="이우재" initials="이 [9]" lastIdx="1" clrIdx="9">
    <p:extLst>
      <p:ext uri="{19B8F6BF-5375-455C-9EA6-DF929625EA0E}">
        <p15:presenceInfo xmlns:p15="http://schemas.microsoft.com/office/powerpoint/2012/main" userId="" providerId=""/>
      </p:ext>
    </p:extLst>
  </p:cmAuthor>
  <p:cmAuthor id="11" name="이우재" initials="이 [10]" lastIdx="1" clrIdx="10">
    <p:extLst>
      <p:ext uri="{19B8F6BF-5375-455C-9EA6-DF929625EA0E}">
        <p15:presenceInfo xmlns:p15="http://schemas.microsoft.com/office/powerpoint/2012/main" userId="" providerId=""/>
      </p:ext>
    </p:extLst>
  </p:cmAuthor>
  <p:cmAuthor id="12" name="이우재" initials="이 [11]" lastIdx="1" clrIdx="11">
    <p:extLst>
      <p:ext uri="{19B8F6BF-5375-455C-9EA6-DF929625EA0E}">
        <p15:presenceInfo xmlns:p15="http://schemas.microsoft.com/office/powerpoint/2012/main" userId="" providerId=""/>
      </p:ext>
    </p:extLst>
  </p:cmAuthor>
  <p:cmAuthor id="13" name="이우재" initials="이 [12]" lastIdx="1" clrIdx="12">
    <p:extLst>
      <p:ext uri="{19B8F6BF-5375-455C-9EA6-DF929625EA0E}">
        <p15:presenceInfo xmlns:p15="http://schemas.microsoft.com/office/powerpoint/2012/main" userId="" providerId=""/>
      </p:ext>
    </p:extLst>
  </p:cmAuthor>
  <p:cmAuthor id="14" name="이우재" initials="이 [13]" lastIdx="1" clrIdx="1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660"/>
  </p:normalViewPr>
  <p:slideViewPr>
    <p:cSldViewPr snapToGrid="0">
      <p:cViewPr>
        <p:scale>
          <a:sx n="111" d="100"/>
          <a:sy n="111" d="100"/>
        </p:scale>
        <p:origin x="7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21:13:49.563" idx="1">
    <p:pos x="2962" y="482"/>
    <p:text>우선 기능별로 구현한 코드들을 보여드리면서 설명드리겠습니다. 첫번째로 메인페이지에서 인쇄버튼을 누르면 프리뷰창이 뜨게 되는데 그떄 프리뷰 창에 나오는 미리보기 이미지를 생성하는 과정을 도식화했습니다. 인쇄를 누르면 해당 페이지의 html파일 경로를 불러와 가로 및 세로 이미지를 생성합니다. 그리고 프리뷰 창에 가로 이미지를 기본값으로 보여주게 됩니다. 현재는 프로토타입을 보여드리기 위해 임시로 변환된 두개의 이미지 파일은 사용자가 현재 머물고있는 메인페이지를 변환시킨것입니다.ㄴ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6:24:23.322" idx="5">
    <p:pos x="3097" y="1335"/>
    <p:text>또한 request방식에 대한 의문점이있습니다. /preview  페이지에서 인쇄나 저장 버튼 클릭시 /convert/... url에 path variable을 붙여 request하고 converting 작업이 시작된다. 그 후 각 /print, /save url 페이지(hidden iframe)가 로드 되면 인쇄, 저장 윈도우가 팝업된다. 이렇게 path variable을 url에 붙이는 방식은 옵션이 늘어날때마다 길어지게 되므로 비효율적일 거라 생각합니다.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5:42:33.028" idx="2">
    <p:pos x="4657" y="1838"/>
    <p:text>구글캘린더의 경우 미리보기가 image? html? 옵션에 따른 변환 시간이 전혀 없음</p:text>
    <p:extLst>
      <p:ext uri="{C676402C-5697-4E1C-873F-D02D1690AC5C}">
        <p15:threadingInfo xmlns:p15="http://schemas.microsoft.com/office/powerpoint/2012/main" timeZoneBias="-540"/>
      </p:ext>
    </p:extLst>
  </p:cm>
  <p:cm authorId="1" dt="2017-07-12T15:45:53.340" idx="3">
    <p:pos x="1875" y="1025"/>
    <p:text>옵션 설정시 js 통한 convert url 통해 해당 설정에 맞는 페이지를 image로 변화하여 미리보기에 표시해야하나?</p:text>
    <p:extLst>
      <p:ext uri="{C676402C-5697-4E1C-873F-D02D1690AC5C}">
        <p15:threadingInfo xmlns:p15="http://schemas.microsoft.com/office/powerpoint/2012/main" timeZoneBias="-540"/>
      </p:ext>
    </p:extLst>
  </p:cm>
  <p:cm authorId="14" dt="2017-07-12T22:05:28.861" idx="1">
    <p:pos x="10" y="10"/>
    <p:text>네 이것은 아까 말씀드렸듯이 구글 캘린더의 경우는 미리보기 이미지가 인쇄범위설정이 변경될떄마다 동적으로 변하는데 굉장히 빠릅니다. 저희는 아직 이렇게는 구현을 못했고 메인페이지에서 프리뷰창으로 넘어올때 해당 월이 변환되어 표시되는 정도로 우선 진행했습니다. 또 날짜 범위의 경우도 현재는 월단위로 만 가능한데 일단위로 쪼개서 가능하게 해야합니다.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2T21:19:16.821" idx="1">
    <p:pos x="10" y="10"/>
    <p:text>코드를 보시면 request 파라미터로 해당 월을 받아 불러올 html파일 경로를 설정해줍니다. 그리고 converter객체를 통해 가로이미지와 세로이미지로 변환시켜 생성해놓습니다.    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7-12T21:26:10.762" idx="1">
    <p:pos x="10" y="10"/>
    <p:text>converter 클래스의 이미지 변환 메소드를 살펴보면 wkhtmltopdf를 커맨드 명령어에 포함시키고 기본값을 설정해준다음 프로세스 빌더를 통해 실행시킵니다.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7-12T21:29:33.255" idx="1">
    <p:pos x="10" y="10"/>
    <p:text>두번쨰로는 인쇄하기와 저장하기 기능입니다. 두가지 기능 모두 같은 방식으로 돌아가는데, 사용자가 설정한 옵션에 맞게 month_result.pdf라는 임시 pdf파일로 변환시켜놓습니다. 그 후에 인쇄창이나 저장윈도우를 띄워주고 사용자가 처리할 수 있게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7-07-12T21:40:43.106" idx="1">
    <p:pos x="10" y="10"/>
    <p:text>preview 화면에서 저장 버튼을 누르면 iframe을 생성하여 convert url과 뒤에 파라미터를 붙여 request를 보내게 됩니다. 이떄 ajax로 호출하여 convert 페이지가 로드되지 않고 현재 프리뷰창에서 변환을 실행하여 임시 pdf파일을 만듭니다. 그 후 파일을 불러와 다운로드 창을 뜨게 합니다. 이때 download속성을 넣은 링크를 클릭하도록 하여 창이 뜨는 방식을 썼습니다.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7-12T21:34:26.80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7" dt="2017-07-12T21:35:52.466" idx="1">
    <p:pos x="146" y="146"/>
    <p:text>convert url을 통해 pathvariable로 인쇄 기간, 방향, 인쇄를 할지 저장을 하지에 대한 타입을 받게 됩니다. 그 후 converter 객체의 pdf변환 메소드를 호출하게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7-07-12T21:37:29.747" idx="1">
    <p:pos x="10" y="10"/>
    <p:text>makepdf라는 pdf변환 메소드에는 인쇄범위와 방향 인자를 받아서 인쇄범위에 해당하는 다수의 html을 변환할 수 있게끔 커맨드 명령어를 만듭니다. 또 orientation변수를 방향 결정에 이용합니다. 그러면 결과로 month_result라는 임시 pdf파일이 생성됩니다. 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7-07-12T21:49:26.543" idx="1">
    <p:pos x="10" y="10"/>
    <p:text>마지막으로 현재 문제점들과 추후에 개발할 사항들을 설명드리겠습니다. 우선 가장 큰 문제는 변환 속도입니다. 인쇄범위 따른 속도 10장까지 해보았는데 차이가 없었습니다. 그러나 소요시간이 약 3초정도 걸리고 아까 보셨다시피 다운로드 창이나 인쇄하기 창이 뜨는데 지연시간이 존재합니다. 이것이 새로 프로세스를 만들어내어 변환함으로 인해서 속도가 저하되는 것 같습니다.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5:42:33.028" idx="2">
    <p:pos x="3155" y="124"/>
    <p:text>구글캘린더의 경우 미리보기가 image? html? 옵션에 따른 변환 시간이 전혀 없음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7-12T15:45:53.340" idx="3">
    <p:pos x="2960" y="123"/>
    <p:text>옵션 설정시 js 통한 convert url 통해 해당 설정에 맞는 페이지를 image로 변화하여 미리보기에 표시해야하나?</p:text>
    <p:extLst mod="1">
      <p:ext uri="{C676402C-5697-4E1C-873F-D02D1690AC5C}">
        <p15:threadingInfo xmlns:p15="http://schemas.microsoft.com/office/powerpoint/2012/main" timeZoneBias="-540"/>
      </p:ext>
    </p:extLst>
  </p:cm>
  <p:cm authorId="13" dt="2017-07-12T21:53:21.131" idx="1">
    <p:pos x="10" y="10"/>
    <p:text>이 문제점들은 프리뷰의 이미지를 생성할떄와 저장혹은 인쇄할떄 pdf파일을 만들어낼 때 시간이 지체됩니다. 구글 캘린더의 경우 미리보기가 캘린더에 입력된 사용자 데이터와 인쇄옵션설정에 따라 동적으로 바뀌는데 소요되는 시간이 거의 없습니다. 따라서 현재 저희가 하고있는 방식, 즉 옵션설정이 바뀔때마다 이미지를 생성하는 것이 맞는 방식인지 궁금합니다.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E462-971A-4287-8B94-B522BEAA3935}" type="datetimeFigureOut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BE8-DDD2-424F-9A2A-7DDDDD71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E395-ACE5-4E7A-8896-706BE942C62F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EB9-1DAA-4FB2-940F-B8C83F3EDA21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FC9B-C292-475A-96E3-4977D2791C4E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0963-6337-42B1-B791-251B052D0A82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EAA8-324B-4E25-80C3-8EDDAAF87CD7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C29B-851A-4194-9C06-84C946F3CBE7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BBA-6645-4673-BEF7-4415A75CA863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B1AB-E8F5-41AB-9619-34A7C4F25907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0333-28E4-4B8C-A648-AEDB078680DA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6E95-E9D8-452F-AA79-0DBA75F742B2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FA80-A853-4E66-A18D-A290B4C04EEE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B10C-CC46-4541-B3DF-41ADAD89D059}" type="datetime1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8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comments" Target="../comments/commen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comments" Target="../comments/comment1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488" y="2247947"/>
            <a:ext cx="6603023" cy="158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 기능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Prototype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중간발표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914" y="5311285"/>
            <a:ext cx="192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개발 </a:t>
            </a:r>
            <a:r>
              <a:rPr lang="en-US" altLang="ko-KR" b="1" dirty="0" smtClean="0">
                <a:solidFill>
                  <a:srgbClr val="2FC066"/>
                </a:solidFill>
              </a:rPr>
              <a:t>3</a:t>
            </a:r>
            <a:r>
              <a:rPr lang="ko-KR" altLang="en-US" b="1" dirty="0" smtClean="0">
                <a:solidFill>
                  <a:srgbClr val="2FC066"/>
                </a:solidFill>
              </a:rPr>
              <a:t>랩 캘린더 팀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인턴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이우재</a:t>
            </a:r>
            <a:r>
              <a:rPr lang="en-US" altLang="ko-KR" b="1" dirty="0" smtClean="0">
                <a:solidFill>
                  <a:srgbClr val="2FC066"/>
                </a:solidFill>
              </a:rPr>
              <a:t>, </a:t>
            </a:r>
            <a:r>
              <a:rPr lang="ko-KR" altLang="en-US" b="1" dirty="0" smtClean="0">
                <a:solidFill>
                  <a:srgbClr val="2FC066"/>
                </a:solidFill>
              </a:rPr>
              <a:t>안상영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25" y="1745656"/>
            <a:ext cx="785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+mj-ea"/>
                <a:ea typeface="+mj-ea"/>
              </a:rPr>
              <a:t>* </a:t>
            </a:r>
            <a:r>
              <a:rPr lang="ko-KR" altLang="en-US" b="1" dirty="0" smtClean="0">
                <a:latin typeface="+mj-ea"/>
                <a:ea typeface="+mj-ea"/>
              </a:rPr>
              <a:t>왜 </a:t>
            </a: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ko-KR" altLang="en-US" b="1" dirty="0" smtClean="0">
                <a:latin typeface="+mj-ea"/>
                <a:ea typeface="+mj-ea"/>
              </a:rPr>
              <a:t>을 버렸는가</a:t>
            </a:r>
            <a:r>
              <a:rPr lang="en-US" altLang="ko-KR" b="1" dirty="0" smtClean="0">
                <a:latin typeface="+mj-ea"/>
                <a:ea typeface="+mj-ea"/>
              </a:rPr>
              <a:t>? 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299" y="3179655"/>
            <a:ext cx="41670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b="1" dirty="0" smtClean="0">
                <a:latin typeface="+mj-ea"/>
                <a:ea typeface="+mj-ea"/>
              </a:rPr>
              <a:t>Html to image </a:t>
            </a:r>
            <a:r>
              <a:rPr lang="ko-KR" altLang="en-US" b="1" dirty="0" smtClean="0">
                <a:latin typeface="+mj-ea"/>
                <a:ea typeface="+mj-ea"/>
              </a:rPr>
              <a:t>불가능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1400" b="1" dirty="0" smtClean="0">
                <a:latin typeface="+mj-ea"/>
                <a:ea typeface="+mj-ea"/>
              </a:rPr>
              <a:t>추가적인 </a:t>
            </a:r>
            <a:r>
              <a:rPr lang="en-US" altLang="ko-KR" sz="1400" b="1" dirty="0" smtClean="0">
                <a:latin typeface="+mj-ea"/>
                <a:ea typeface="+mj-ea"/>
              </a:rPr>
              <a:t>html to image library </a:t>
            </a:r>
            <a:r>
              <a:rPr lang="ko-KR" altLang="en-US" sz="1400" b="1" dirty="0" smtClean="0">
                <a:latin typeface="+mj-ea"/>
                <a:ea typeface="+mj-ea"/>
              </a:rPr>
              <a:t>사용해야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b="1" dirty="0" smtClean="0">
                <a:latin typeface="+mj-ea"/>
              </a:rPr>
              <a:t>떨어지는 렌더링 성능</a:t>
            </a:r>
            <a:endParaRPr lang="en-US" altLang="ko-KR" b="1" dirty="0" smtClean="0">
              <a:latin typeface="+mj-ea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+mj-ea"/>
              </a:rPr>
              <a:t>=&gt; CSS3</a:t>
            </a:r>
            <a:r>
              <a:rPr lang="ko-KR" altLang="en-US" sz="1400" b="1" dirty="0" smtClean="0">
                <a:latin typeface="+mj-ea"/>
              </a:rPr>
              <a:t>의 일부</a:t>
            </a:r>
            <a:r>
              <a:rPr lang="en-US" altLang="ko-KR" sz="1400" b="1" dirty="0" smtClean="0">
                <a:latin typeface="+mj-ea"/>
              </a:rPr>
              <a:t> </a:t>
            </a:r>
            <a:r>
              <a:rPr lang="ko-KR" altLang="en-US" sz="1400" b="1" dirty="0" smtClean="0">
                <a:latin typeface="+mj-ea"/>
              </a:rPr>
              <a:t>스펙 지원</a:t>
            </a:r>
            <a:r>
              <a:rPr lang="en-US" altLang="ko-KR" sz="1400" b="1" dirty="0" smtClean="0">
                <a:latin typeface="+mj-ea"/>
              </a:rPr>
              <a:t> </a:t>
            </a:r>
            <a:endParaRPr lang="ko-KR" altLang="ko-KR" b="1" dirty="0" smtClean="0">
              <a:latin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48765" y="2540397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문제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5327" y="259841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해결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4937" y="3808316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공부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다른 대안 리서치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88505" y="674835"/>
            <a:ext cx="785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j-ea"/>
                <a:ea typeface="+mj-ea"/>
              </a:rPr>
              <a:t>여기는 </a:t>
            </a:r>
            <a:r>
              <a:rPr lang="ko-KR" altLang="en-US" b="1" dirty="0" err="1" smtClean="0">
                <a:latin typeface="+mj-ea"/>
                <a:ea typeface="+mj-ea"/>
              </a:rPr>
              <a:t>고칠게요</a:t>
            </a:r>
            <a:endParaRPr lang="ko-KR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7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0817" y="1477785"/>
            <a:ext cx="443865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latin typeface="+mj-ea"/>
                <a:ea typeface="+mj-ea"/>
              </a:rPr>
              <a:t>Wkhtmltopdf</a:t>
            </a:r>
            <a:endParaRPr lang="en-US" altLang="ko-KR" b="1" dirty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latin typeface="+mj-ea"/>
                <a:ea typeface="+mj-ea"/>
              </a:rPr>
              <a:t>Qt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 smtClean="0">
                <a:latin typeface="+mj-ea"/>
                <a:ea typeface="+mj-ea"/>
              </a:rPr>
              <a:t>Webkit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렌더링 엔진을 사용해 </a:t>
            </a:r>
            <a:r>
              <a:rPr lang="en-US" altLang="ko-KR" sz="1400" b="1" dirty="0" smtClean="0">
                <a:latin typeface="+mj-ea"/>
                <a:ea typeface="+mj-ea"/>
              </a:rPr>
              <a:t>html</a:t>
            </a:r>
            <a:r>
              <a:rPr lang="ko-KR" altLang="en-US" sz="1400" b="1" dirty="0" smtClean="0">
                <a:latin typeface="+mj-ea"/>
                <a:ea typeface="+mj-ea"/>
              </a:rPr>
              <a:t>을 </a:t>
            </a:r>
            <a:r>
              <a:rPr lang="en-US" altLang="ko-KR" sz="1400" b="1" dirty="0" smtClean="0">
                <a:latin typeface="+mj-ea"/>
                <a:ea typeface="+mj-ea"/>
              </a:rPr>
              <a:t>PDF</a:t>
            </a:r>
            <a:r>
              <a:rPr lang="ko-KR" altLang="en-US" sz="1400" b="1" dirty="0" smtClean="0">
                <a:latin typeface="+mj-ea"/>
                <a:ea typeface="+mj-ea"/>
              </a:rPr>
              <a:t>와 </a:t>
            </a:r>
            <a:r>
              <a:rPr lang="en-US" altLang="ko-KR" sz="1400" b="1" dirty="0" smtClean="0">
                <a:latin typeface="+mj-ea"/>
                <a:ea typeface="+mj-ea"/>
              </a:rPr>
              <a:t>Image </a:t>
            </a:r>
            <a:r>
              <a:rPr lang="ko-KR" altLang="en-US" sz="1400" b="1" dirty="0" smtClean="0">
                <a:latin typeface="+mj-ea"/>
                <a:ea typeface="+mj-ea"/>
              </a:rPr>
              <a:t>포맷으로 변환시켜주는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오픈소스</a:t>
            </a:r>
            <a:r>
              <a:rPr lang="en-US" altLang="ko-KR" sz="1400" b="1" dirty="0" smtClean="0">
                <a:latin typeface="+mj-ea"/>
                <a:ea typeface="+mj-ea"/>
              </a:rPr>
              <a:t>(LGPLv3) </a:t>
            </a:r>
            <a:r>
              <a:rPr lang="ko-KR" altLang="en-US" sz="1400" b="1" dirty="0" smtClean="0">
                <a:latin typeface="+mj-ea"/>
                <a:ea typeface="+mj-ea"/>
              </a:rPr>
              <a:t>커맨드 라인 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+mj-ea"/>
                <a:ea typeface="+mj-ea"/>
              </a:rPr>
              <a:t>*</a:t>
            </a:r>
            <a:r>
              <a:rPr lang="en-US" altLang="ko-KR" sz="1400" b="1" dirty="0" smtClean="0">
                <a:latin typeface="+mj-ea"/>
                <a:ea typeface="+mj-ea"/>
              </a:rPr>
              <a:t> LGPLv3 </a:t>
            </a:r>
            <a:r>
              <a:rPr lang="ko-KR" altLang="en-US" sz="1400" b="1" dirty="0" smtClean="0">
                <a:latin typeface="+mj-ea"/>
                <a:ea typeface="+mj-ea"/>
              </a:rPr>
              <a:t>라이센스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/>
              <a:t>누구나 복사 및 배포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변경은 불허</a:t>
            </a:r>
            <a:endParaRPr lang="en-US" altLang="ko-KR" sz="1400" dirty="0" smtClean="0"/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4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Image </a:t>
            </a:r>
            <a:r>
              <a:rPr lang="ko-KR" altLang="en-US" sz="1400" b="1" dirty="0" smtClean="0"/>
              <a:t>전환 가능</a:t>
            </a:r>
            <a:endParaRPr lang="en-US" altLang="ko-KR" sz="1400" b="1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Option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인쇄방향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…)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강력한 </a:t>
            </a:r>
            <a:r>
              <a:rPr lang="en-US" altLang="ko-KR" sz="1400" b="1" dirty="0" smtClean="0"/>
              <a:t>CSS </a:t>
            </a:r>
            <a:r>
              <a:rPr lang="ko-KR" altLang="en-US" sz="1400" b="1" dirty="0" smtClean="0"/>
              <a:t>렌더링 </a:t>
            </a:r>
            <a:endParaRPr lang="en-US" altLang="ko-KR" sz="1400" b="1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Reference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Pay</a:t>
            </a:r>
            <a:r>
              <a:rPr lang="ko-KR" altLang="en-US" sz="1400" b="1" dirty="0" smtClean="0"/>
              <a:t>팀에서도 사용</a:t>
            </a:r>
            <a:endParaRPr lang="en-US" altLang="ko-KR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71" y="1545508"/>
            <a:ext cx="3858580" cy="2018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1" y="3614105"/>
            <a:ext cx="3832860" cy="310134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시연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16935" y="2780498"/>
            <a:ext cx="191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08817" y="5454020"/>
            <a:ext cx="1614399" cy="108903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84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102092" y="185904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9"/>
          <p:cNvCxnSpPr/>
          <p:nvPr/>
        </p:nvCxnSpPr>
        <p:spPr>
          <a:xfrm flipV="1">
            <a:off x="4100240" y="221040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76877" y="188893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93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06049" y="525697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906410" y="4229088"/>
            <a:ext cx="7708" cy="2551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6736318" y="345601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5957236" y="281652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7642258" y="294219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4353039" y="344649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47333" y="265995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3625715" y="65430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118606" y="62300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4295490" y="242308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295490" y="270750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302086" y="298380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996702" y="311156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6269130" y="250637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957236" y="251999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5085811" y="321510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030225" y="1561553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36" name="그룹 135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58" name="모서리가 둥근 직사각형 157"/>
          <p:cNvSpPr/>
          <p:nvPr/>
        </p:nvSpPr>
        <p:spPr>
          <a:xfrm>
            <a:off x="6039826" y="5541201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print()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039826" y="6091225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69474" y="4749384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 call</a:t>
            </a:r>
            <a:endParaRPr kumimoji="1" lang="ko-KR" altLang="en-US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6717069" y="3883749"/>
            <a:ext cx="0" cy="135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H="1">
            <a:off x="3696621" y="6201981"/>
            <a:ext cx="2069018" cy="14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57334" y="1264334"/>
            <a:ext cx="2817655" cy="823027"/>
            <a:chOff x="370350" y="1363537"/>
            <a:chExt cx="2817655" cy="823027"/>
          </a:xfrm>
        </p:grpSpPr>
        <p:grpSp>
          <p:nvGrpSpPr>
            <p:cNvPr id="53" name="그룹 52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56800" y="5412360"/>
            <a:ext cx="2689748" cy="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01552" y="1429664"/>
            <a:ext cx="8540896" cy="479643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42072" y="2623161"/>
            <a:ext cx="8059856" cy="3347069"/>
            <a:chOff x="455494" y="2249781"/>
            <a:chExt cx="8059856" cy="3347069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94" y="2249781"/>
              <a:ext cx="8059856" cy="3347069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620773" y="4160777"/>
              <a:ext cx="7780021" cy="10504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7999" y="3749084"/>
              <a:ext cx="244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가로 및 세로 이미지 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6583" y="1594693"/>
            <a:ext cx="1512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“/preview”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controller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01552" y="1429664"/>
            <a:ext cx="8540896" cy="479643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78398" y="1665173"/>
            <a:ext cx="7658194" cy="4322978"/>
            <a:chOff x="-337478" y="1651657"/>
            <a:chExt cx="7658194" cy="43229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816" y="1654095"/>
              <a:ext cx="6057900" cy="4320540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641224" y="2522508"/>
              <a:ext cx="3441529" cy="166770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17321" y="3118783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37429" y="4346204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실행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3596641" y="4518660"/>
              <a:ext cx="1196570" cy="1524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-337478" y="1651657"/>
              <a:ext cx="15123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 smtClean="0">
                  <a:solidFill>
                    <a:srgbClr val="FFFF00"/>
                  </a:solidFill>
                </a:rPr>
                <a:t>Wkhtmltopdf</a:t>
              </a:r>
              <a:endParaRPr lang="en-US" altLang="ko-KR" dirty="0" smtClean="0">
                <a:solidFill>
                  <a:srgbClr val="FFFF00"/>
                </a:solidFill>
              </a:endParaRPr>
            </a:p>
            <a:p>
              <a:pPr algn="r"/>
              <a:r>
                <a:rPr lang="en-US" altLang="ko-KR" dirty="0" smtClean="0">
                  <a:solidFill>
                    <a:srgbClr val="FFFF00"/>
                  </a:solidFill>
                </a:rPr>
                <a:t>Converter</a:t>
              </a:r>
            </a:p>
            <a:p>
              <a:pPr algn="r"/>
              <a:r>
                <a:rPr lang="en-US" altLang="ko-KR" dirty="0" smtClean="0">
                  <a:solidFill>
                    <a:srgbClr val="FFFF00"/>
                  </a:solidFill>
                </a:rPr>
                <a:t>Code example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0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7334" y="1264334"/>
            <a:ext cx="2817655" cy="823027"/>
            <a:chOff x="370350" y="1363537"/>
            <a:chExt cx="2817655" cy="823027"/>
          </a:xfrm>
        </p:grpSpPr>
        <p:grpSp>
          <p:nvGrpSpPr>
            <p:cNvPr id="53" name="그룹 52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96597" y="215904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0901" y="216177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097381" y="5847670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92669" y="4855970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print()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809"/>
            <a:ext cx="9144000" cy="4286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 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73823" y="1586505"/>
            <a:ext cx="720802" cy="33336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93" y="1573822"/>
            <a:ext cx="13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/preview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8823" y="5089089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Dialog Box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6446" y="4852766"/>
            <a:ext cx="3981691" cy="841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493" y="2963119"/>
            <a:ext cx="8731185" cy="474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20882" y="2454147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콜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convert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82282" y="5323424"/>
            <a:ext cx="1703721" cy="953557"/>
            <a:chOff x="1082282" y="4290314"/>
            <a:chExt cx="1703721" cy="953557"/>
          </a:xfrm>
        </p:grpSpPr>
        <p:sp>
          <p:nvSpPr>
            <p:cNvPr id="119" name="직사각형 11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01552" y="1429664"/>
            <a:ext cx="8540896" cy="500923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76820" y="1497742"/>
            <a:ext cx="151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FF00"/>
                </a:solidFill>
              </a:rPr>
              <a:t>Convert</a:t>
            </a:r>
          </a:p>
          <a:p>
            <a:pPr algn="r"/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en-US" altLang="ko-KR" dirty="0" smtClean="0">
                <a:solidFill>
                  <a:srgbClr val="FFFF00"/>
                </a:solidFill>
              </a:rPr>
              <a:t>ontroller</a:t>
            </a:r>
            <a:endParaRPr lang="en-US" altLang="ko-KR" dirty="0">
              <a:solidFill>
                <a:srgbClr val="FFFF00"/>
              </a:solidFill>
            </a:endParaRPr>
          </a:p>
          <a:p>
            <a:pPr algn="r"/>
            <a:r>
              <a:rPr lang="en-US" altLang="ko-KR" dirty="0" smtClean="0">
                <a:solidFill>
                  <a:srgbClr val="FFFF00"/>
                </a:solidFill>
              </a:rPr>
              <a:t>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26" y="1559490"/>
            <a:ext cx="6664730" cy="415912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954261" y="4917982"/>
            <a:ext cx="27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Wkhtmltopdf</a:t>
            </a:r>
            <a:r>
              <a:rPr lang="en-US" altLang="ko-KR" dirty="0" smtClean="0">
                <a:solidFill>
                  <a:srgbClr val="FF0000"/>
                </a:solidFill>
              </a:rPr>
              <a:t> converter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6118519" y="4221839"/>
            <a:ext cx="630258" cy="58220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48776" y="2508395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인쇄 기간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인쇄 방향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인쇄 및 저장 타입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6594906" y="1940090"/>
            <a:ext cx="366331" cy="48610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144" y="1932117"/>
            <a:ext cx="30524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1. </a:t>
            </a:r>
            <a:r>
              <a:rPr lang="ko-KR" altLang="en-US" b="1" dirty="0" smtClean="0">
                <a:solidFill>
                  <a:srgbClr val="00B050"/>
                </a:solidFill>
              </a:rPr>
              <a:t>현재 인쇄 기능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2. </a:t>
            </a:r>
            <a:r>
              <a:rPr lang="ko-KR" altLang="en-US" b="1" dirty="0" smtClean="0">
                <a:solidFill>
                  <a:srgbClr val="00B050"/>
                </a:solidFill>
              </a:rPr>
              <a:t>경쟁 제품 비교 </a:t>
            </a:r>
            <a:r>
              <a:rPr lang="en-US" altLang="ko-KR" b="1" dirty="0" smtClean="0">
                <a:solidFill>
                  <a:srgbClr val="00B050"/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구글 캘린더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3. </a:t>
            </a:r>
            <a:r>
              <a:rPr lang="ko-KR" altLang="en-US" b="1" dirty="0" smtClean="0">
                <a:solidFill>
                  <a:srgbClr val="00B050"/>
                </a:solidFill>
              </a:rPr>
              <a:t>요구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4. </a:t>
            </a:r>
            <a:r>
              <a:rPr lang="ko-KR" altLang="en-US" b="1" dirty="0" smtClean="0">
                <a:solidFill>
                  <a:srgbClr val="00B050"/>
                </a:solidFill>
              </a:rPr>
              <a:t>기술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5.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b="1" dirty="0" smtClean="0">
                <a:solidFill>
                  <a:srgbClr val="00B050"/>
                </a:solidFill>
              </a:rPr>
              <a:t> 시연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6. </a:t>
            </a:r>
            <a:r>
              <a:rPr lang="ko-KR" altLang="en-US" b="1" dirty="0" smtClean="0">
                <a:solidFill>
                  <a:srgbClr val="00B050"/>
                </a:solidFill>
              </a:rPr>
              <a:t>구현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7. </a:t>
            </a:r>
            <a:r>
              <a:rPr lang="ko-KR" altLang="en-US" b="1" dirty="0" smtClean="0">
                <a:solidFill>
                  <a:srgbClr val="00B050"/>
                </a:solidFill>
              </a:rPr>
              <a:t>문제점 및 추후 개발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01552" y="1429663"/>
            <a:ext cx="8540896" cy="4926687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3" y="1924125"/>
            <a:ext cx="7914827" cy="41581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86911" y="373119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인쇄 방향 결정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0523" y="1534604"/>
            <a:ext cx="50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다수의 </a:t>
            </a:r>
            <a:r>
              <a:rPr lang="en-US" altLang="ko-KR" dirty="0" smtClean="0">
                <a:solidFill>
                  <a:srgbClr val="FFFF00"/>
                </a:solidFill>
              </a:rPr>
              <a:t>html </a:t>
            </a:r>
            <a:r>
              <a:rPr lang="ko-KR" altLang="en-US" dirty="0" smtClean="0">
                <a:solidFill>
                  <a:srgbClr val="FFFF00"/>
                </a:solidFill>
              </a:rPr>
              <a:t>파일 전환</a:t>
            </a:r>
            <a:r>
              <a:rPr lang="en-US" altLang="ko-KR" dirty="0" smtClean="0">
                <a:solidFill>
                  <a:srgbClr val="FFFF00"/>
                </a:solidFill>
              </a:rPr>
              <a:t> 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11363" y="2829639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4228832" y="3013267"/>
            <a:ext cx="1382531" cy="9080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59406" y="2712284"/>
            <a:ext cx="3361289" cy="946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50185" y="3334432"/>
            <a:ext cx="424239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FF00"/>
                </a:solidFill>
              </a:rPr>
              <a:t>Wkhtmltopdf</a:t>
            </a:r>
            <a:r>
              <a:rPr lang="en-US" altLang="ko-KR" sz="1200" i="1" dirty="0" smtClean="0">
                <a:solidFill>
                  <a:srgbClr val="FFFF00"/>
                </a:solidFill>
              </a:rPr>
              <a:t> month_7.html month_8.html month_result.pdf</a:t>
            </a:r>
            <a:endParaRPr lang="ko-KR" altLang="en-US" sz="1200" i="1" dirty="0">
              <a:solidFill>
                <a:srgbClr val="FFFF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80943" y="4136271"/>
            <a:ext cx="7106395" cy="645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4601982" y="3957630"/>
            <a:ext cx="1984929" cy="46924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142" y="1966016"/>
            <a:ext cx="5328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소요시간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 3200(</a:t>
            </a:r>
            <a:r>
              <a:rPr lang="en-US" altLang="ko-KR" sz="1600" dirty="0" err="1" smtClean="0"/>
              <a:t>ms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인쇄 범위에 따른 속도는 큰 차이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Processbuilder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Runtime</a:t>
            </a:r>
            <a:r>
              <a:rPr lang="ko-KR" altLang="en-US" sz="1600" dirty="0" smtClean="0"/>
              <a:t>으로 프로세스 실행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2564" y="1568069"/>
            <a:ext cx="15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변환 속도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6" y="3144791"/>
            <a:ext cx="6029325" cy="31433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3144791"/>
            <a:ext cx="4440115" cy="300103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04447" y="4897315"/>
            <a:ext cx="4097214" cy="104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3111" y="5802084"/>
            <a:ext cx="4097214" cy="465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문제점에 대한 진단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102092" y="185904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4100240" y="221040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576877" y="188893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306049" y="525697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1906410" y="4229088"/>
            <a:ext cx="7708" cy="2551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6736318" y="345601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5" name="직선 화살표 연결선 104"/>
          <p:cNvCxnSpPr>
            <a:stCxn id="114" idx="3"/>
          </p:cNvCxnSpPr>
          <p:nvPr/>
        </p:nvCxnSpPr>
        <p:spPr>
          <a:xfrm flipV="1">
            <a:off x="5957236" y="281652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7642258" y="294219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4353039" y="344649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747333" y="265995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3625715" y="65430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118606" y="62300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4295490" y="242308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295490" y="270750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302086" y="298380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5996702" y="311156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6269130" y="250637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5957236" y="251999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5085811" y="321510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4030225" y="1561553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0" name="타원 9"/>
          <p:cNvSpPr/>
          <p:nvPr/>
        </p:nvSpPr>
        <p:spPr>
          <a:xfrm>
            <a:off x="143858" y="3100486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6021296" y="1786622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050219" y="3741964"/>
            <a:ext cx="229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1422" y="4961330"/>
            <a:ext cx="269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908817" y="5454020"/>
            <a:ext cx="1614399" cy="108903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3625715" y="65430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4118606" y="62300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6039826" y="5541201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print()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039826" y="6091225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69474" y="4749384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 call</a:t>
            </a:r>
            <a:endParaRPr kumimoji="1" lang="ko-KR" altLang="en-US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6717069" y="3883749"/>
            <a:ext cx="0" cy="135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H="1">
            <a:off x="3696621" y="6201981"/>
            <a:ext cx="2069018" cy="14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564" y="1568069"/>
            <a:ext cx="200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Request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160" y="1987522"/>
            <a:ext cx="621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request</a:t>
            </a:r>
            <a:r>
              <a:rPr lang="ko-KR" altLang="en-US" sz="1600" dirty="0" smtClean="0"/>
              <a:t>하여 </a:t>
            </a:r>
            <a:r>
              <a:rPr lang="en-US" altLang="ko-KR" sz="1600" dirty="0" smtClean="0"/>
              <a:t>Path variable </a:t>
            </a:r>
            <a:r>
              <a:rPr lang="ko-KR" altLang="en-US" sz="1600" dirty="0" smtClean="0"/>
              <a:t>통해 </a:t>
            </a:r>
            <a:r>
              <a:rPr lang="en-US" altLang="ko-KR" sz="1600" dirty="0" smtClean="0"/>
              <a:t>convert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468859" y="281978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467007" y="317114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43644" y="284967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3085" y="441675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>
            <a:stCxn id="24" idx="3"/>
          </p:cNvCxnSpPr>
          <p:nvPr/>
        </p:nvCxnSpPr>
        <p:spPr>
          <a:xfrm flipV="1">
            <a:off x="4324003" y="377726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960860" y="390293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719806" y="440723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14100" y="362069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62257" y="338382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62257" y="366824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8853" y="394454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63469" y="407230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635897" y="346711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324003" y="348073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452578" y="417584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477856" y="540656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470149" y="581905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657021" y="5449726"/>
            <a:ext cx="860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33021" y="590309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452447" y="4824226"/>
            <a:ext cx="5564" cy="12425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681148" y="6066735"/>
            <a:ext cx="772076" cy="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1929076" y="623155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702593" y="637972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3195484" y="606673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897576" y="2656165"/>
            <a:ext cx="1811359" cy="67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16085" y="2385352"/>
            <a:ext cx="269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Path variable</a:t>
            </a:r>
            <a:r>
              <a:rPr lang="ko-KR" altLang="en-US" sz="1600" dirty="0" smtClean="0">
                <a:solidFill>
                  <a:srgbClr val="FF0000"/>
                </a:solidFill>
              </a:rPr>
              <a:t>에 따라 변환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81592" y="2517638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개발 사항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3" y="1568070"/>
            <a:ext cx="26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프리뷰 이미지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272" y="1989462"/>
            <a:ext cx="7509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페이지의 </a:t>
            </a:r>
            <a:r>
              <a:rPr lang="en-US" altLang="ko-KR" sz="1600" dirty="0" smtClean="0"/>
              <a:t>http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을 사용하여 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 이미지를 생성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프리뷰의 </a:t>
            </a:r>
            <a:r>
              <a:rPr lang="ko-KR" altLang="en-US" sz="1600" dirty="0" err="1" smtClean="0"/>
              <a:t>미리보기</a:t>
            </a:r>
            <a:r>
              <a:rPr lang="ko-KR" altLang="en-US" sz="1600" dirty="0" smtClean="0"/>
              <a:t> 이미지는 현재 페이지에 한정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동적으로 인쇄 범위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옵션에  맞는 이미지를 빠르게 보여줘야함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like </a:t>
            </a:r>
            <a:r>
              <a:rPr lang="ko-KR" altLang="en-US" sz="1600" dirty="0" smtClean="0"/>
              <a:t>구글 캘린더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40" y="3266878"/>
            <a:ext cx="3271135" cy="30104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3144127"/>
            <a:ext cx="4756979" cy="325599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8407" y="3648808"/>
            <a:ext cx="1960685" cy="1204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35152" y="4135395"/>
            <a:ext cx="821808" cy="4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339254" y="5969978"/>
            <a:ext cx="1776046" cy="307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227277" y="5416063"/>
            <a:ext cx="1" cy="55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85800" y="5240215"/>
            <a:ext cx="668216" cy="175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42565" y="2681438"/>
            <a:ext cx="351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피드백 부탁드립니다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04559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FC066"/>
                </a:solidFill>
              </a:rPr>
              <a:t>1. </a:t>
            </a:r>
            <a:r>
              <a:rPr lang="ko-KR" altLang="en-US" sz="2400" b="1" dirty="0">
                <a:solidFill>
                  <a:srgbClr val="2FC066"/>
                </a:solidFill>
              </a:rPr>
              <a:t>현재 </a:t>
            </a:r>
            <a:r>
              <a:rPr lang="ko-KR" altLang="en-US" sz="24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2400" b="1" dirty="0">
                <a:solidFill>
                  <a:srgbClr val="2FC066"/>
                </a:solidFill>
              </a:rPr>
              <a:t>기능</a:t>
            </a:r>
            <a:r>
              <a:rPr lang="en-US" altLang="ko-KR" sz="24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Flash -&gt;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브라우저의 기본 값이 아님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8" y="1691748"/>
            <a:ext cx="7701624" cy="35089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고정된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" y="1791131"/>
            <a:ext cx="4851927" cy="4266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50" y="3543300"/>
            <a:ext cx="160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match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743083" y="2484630"/>
            <a:ext cx="1959586" cy="10069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114801" y="4129885"/>
            <a:ext cx="2587868" cy="175216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고정된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1207" y="5705475"/>
            <a:ext cx="135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5"/>
          <a:stretch/>
        </p:blipFill>
        <p:spPr>
          <a:xfrm>
            <a:off x="1208566" y="1986202"/>
            <a:ext cx="5985620" cy="308247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4292111" y="4519979"/>
            <a:ext cx="51289" cy="107119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7946" y="353106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옵션에 따른 프리뷰 이미지가 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빠른</a:t>
            </a:r>
            <a:r>
              <a:rPr lang="ko-KR" altLang="en-US" sz="2400" b="1" dirty="0" smtClean="0">
                <a:latin typeface="+mj-ea"/>
                <a:ea typeface="+mj-ea"/>
              </a:rPr>
              <a:t> 속도로 변경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다른 이름으로 저장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2" y="1543050"/>
            <a:ext cx="3720420" cy="48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2508" y="3653165"/>
            <a:ext cx="93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343525" y="4133850"/>
            <a:ext cx="1938218" cy="204787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1"/>
            <a:ext cx="9144000" cy="21076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9321" y="1449009"/>
            <a:ext cx="698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Out of Flash +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ea"/>
                <a:ea typeface="+mj-ea"/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프리뷰 이미지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+ PDF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3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요구 사항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0124" y="2944862"/>
            <a:ext cx="78581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ko-KR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html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을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image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및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변환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하는 라이브러리 사용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옵션에 따른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반응형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프리뷰 이미지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(like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구글 캘린더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날짜 범위에 따른 다수의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html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파일을 하나의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변환하여 인쇄 구현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4. 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저장기능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구현</a:t>
            </a:r>
            <a:endParaRPr lang="ko-KR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724" y="1328561"/>
            <a:ext cx="785812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Spring boot 1.5.4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둘 다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spring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경험이 없기에 빠른 개발을 위해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-spring 4.2.1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공식 문서의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가 주로 </a:t>
            </a:r>
            <a:r>
              <a:rPr lang="en-US" altLang="ko-KR" sz="1400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를 통해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작성되어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3</a:t>
            </a:r>
            <a:r>
              <a:rPr lang="en-US" altLang="ko-KR" b="1" dirty="0">
                <a:solidFill>
                  <a:srgbClr val="333333"/>
                </a:solidFill>
                <a:latin typeface="나눔바른고딕"/>
              </a:rPr>
              <a:t>. </a:t>
            </a: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Maven 4.0.0</a:t>
            </a:r>
            <a:endParaRPr lang="en-US" altLang="ko-KR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</a:rPr>
              <a:t>- 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</a:rPr>
              <a:t>가 많고 대중적인 것처럼 보여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Jquery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 2.1.1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나눔바른고딕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나눔바른고딕"/>
              </a:rPr>
              <a:t>자바스크립트를 빠르고 편리하게 작성하기 위해 </a:t>
            </a:r>
            <a:r>
              <a:rPr lang="ko-KR" altLang="en-US" sz="1400" b="1" dirty="0">
                <a:solidFill>
                  <a:srgbClr val="333333"/>
                </a:solidFill>
                <a:latin typeface="나눔바른고딕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Spring Boot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thymeleaf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Maven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2125</TotalTime>
  <Words>895</Words>
  <Application>Microsoft Macintosh PowerPoint</Application>
  <PresentationFormat>화면 슬라이드 쇼(4:3)</PresentationFormat>
  <Paragraphs>331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나눔고딕</vt:lpstr>
      <vt:lpstr>나눔바른고딕</vt:lpstr>
      <vt:lpstr>맑은 고딕</vt:lpstr>
      <vt:lpstr>Calibri</vt:lpstr>
      <vt:lpstr>Calibri Light</vt:lpstr>
      <vt:lpstr>Symbol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이우재</cp:lastModifiedBy>
  <cp:revision>90</cp:revision>
  <dcterms:created xsi:type="dcterms:W3CDTF">2017-07-04T02:13:37Z</dcterms:created>
  <dcterms:modified xsi:type="dcterms:W3CDTF">2017-07-12T16:10:12Z</dcterms:modified>
</cp:coreProperties>
</file>