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8" r:id="rId3"/>
    <p:sldId id="350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2" r:id="rId17"/>
    <p:sldId id="330" r:id="rId18"/>
    <p:sldId id="331" r:id="rId19"/>
    <p:sldId id="332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53" r:id="rId30"/>
    <p:sldId id="329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7" clrIdx="0">
    <p:extLst/>
  </p:cmAuthor>
  <p:cmAuthor id="2" name="이우재" initials="이" lastIdx="18" clrIdx="1">
    <p:extLst/>
  </p:cmAuthor>
  <p:cmAuthor id="3" name="이우재" initials="이 [2]" lastIdx="1" clrIdx="2">
    <p:extLst/>
  </p:cmAuthor>
  <p:cmAuthor id="4" name="이우재" initials="이 [3]" lastIdx="1" clrIdx="3">
    <p:extLst/>
  </p:cmAuthor>
  <p:cmAuthor id="5" name="이우재" initials="이 [4]" lastIdx="1" clrIdx="4">
    <p:extLst/>
  </p:cmAuthor>
  <p:cmAuthor id="6" name="이우재" initials="이 [5]" lastIdx="1" clrIdx="5">
    <p:extLst/>
  </p:cmAuthor>
  <p:cmAuthor id="7" name="이우재" initials="이 [6]" lastIdx="1" clrIdx="6">
    <p:extLst/>
  </p:cmAuthor>
  <p:cmAuthor id="8" name="이우재" initials="이 [7]" lastIdx="1" clrIdx="7">
    <p:extLst/>
  </p:cmAuthor>
  <p:cmAuthor id="9" name="이우재" initials="이 [8]" lastIdx="1" clrIdx="8">
    <p:extLst/>
  </p:cmAuthor>
  <p:cmAuthor id="10" name="이우재" initials="이 [9]" lastIdx="1" clrIdx="9">
    <p:extLst/>
  </p:cmAuthor>
  <p:cmAuthor id="11" name="이우재" initials="이 [10]" lastIdx="1" clrIdx="10">
    <p:extLst/>
  </p:cmAuthor>
  <p:cmAuthor id="12" name="이우재" initials="이 [11]" lastIdx="1" clrIdx="11">
    <p:extLst/>
  </p:cmAuthor>
  <p:cmAuthor id="13" name="이우재" initials="이 [12]" lastIdx="1" clrIdx="12">
    <p:extLst/>
  </p:cmAuthor>
  <p:cmAuthor id="14" name="이우재" initials="이 [13]" lastIdx="1" clrIdx="1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0:36:38.917" idx="2">
    <p:pos x="1124" y="1668"/>
    <p:text>캘린더나 스케줄링 앱에서 표준으로 사용되고 있는 포맷입니다.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1:04:52.675" idx="12">
    <p:pos x="10" y="10"/>
    <p:text>기본적으로 음력과 같이 쓰일 수 없습니다.(음력 사용가능한 캘린더가 꽤 있음 - 기본 기능들과 호환성은 떨어짐 ) todo와 journal의 경우 사용에 문제가 있어보입니다.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1:05:59.951" idx="13">
    <p:pos x="10" y="10"/>
    <p:text>이제 icalendar를 다룰때 필요한 라이브러리인 biweekly와 ical4j에 대해 학습한 내용을 말씀드리겠습니다.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3:02:39.960" idx="1">
    <p:pos x="3553" y="1837"/>
    <p:text>표준 포맷을 따라 작성되야 하는 것이 중요하기 때문에 크게 중요하지는 않은 것 같습니다.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1:07:50.132" idx="14">
    <p:pos x="3648" y="1453"/>
    <p:text>ical4j보다는 세부적인 프로퍼티를 설정하기가 더 수월했던 것 같습니다. 그리고 아까 말씀드렸듯이 확장된 포맷을 사용하기 위해 x prefix를 붙여 가능합니다.
timezone같은 경우 캘린더 내의 모든 컴포넌트들에 공통으로 적용시키기도 가능하고 프로퍼티에서 조정하여 각 컴포너틑별로 다르게 타임존 설정도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07:39.675" idx="3">
    <p:pos x="4393" y="1991"/>
    <p:text>바이위클리로 아이캘린더의 몇개의 컴포넌트들을 다루어 보았는데요 컴포넌트에는 대표적으로 이벤트, 투두, 프리비지 정도가 있습니다. 각각의 컴포넌트들이 네이버 캘린더의 데이터와 어떻게 연계되는지 확인해 봐야할 것 같다. 우선은 컴포넌트들을 다루는 방법을 익혀보았다. 생성된 컴포넌트들은 ics파일에 VCALENDAR내부에 저장도되록 하였습니다.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06:52.115" idx="2">
    <p:pos x="3806" y="3316"/>
    <p:text>또 이벤트 컴포넌트 안에 세부적인 프로퍼티를 설정해보았습니다. 프로퍼티 중 참가자를 설정하는 어텐디 프로퍼티가 있습니다. 이를 이용해서 참가자의 참여타입과 이름, 이메일 정보도 등록 가능합니다.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1:14:48.431" idx="15">
    <p:pos x="10" y="10"/>
    <p:text>위에서 포맷을 다루어 보면서 만든 샘플 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1:15:23.295" idx="16">
    <p:pos x="10" y="10"/>
    <p:text>그리고 저번에 보신 프로토타입과 이번에 학습한 바이위클리를 활용해 일정 데이터를 적용해보았습니다.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10:02.852" idx="4">
    <p:pos x="4509" y="1934"/>
    <p:text>서울 타임존을 적용해서 저번 프로토타입 마크업에 적용할 수 있도록 해보았습니다. 제목과 날짜를 입력하면 간단한 이벤트가 추가 되는 정도로 구현하였습니다.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1:18:10.639" idx="17">
    <p:pos x="10" y="10"/>
    <p:text>인덱스페이지에서 내용, 날짜정보를 입력해 ics파일 캘린더내부에 타임존과 이벤트로 저장되게 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0:37:46.756" idx="4">
    <p:pos x="1802" y="1309"/>
    <p:text>기본적으로 ics확장자로 저장되는 텍스트파일입니다.  mime 마임타입- 웹을 통해 여러형식의 파일을 전달하는데 쓰이는 매커니즘(타입/서브타입)
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1:19:42.248" idx="18">
    <p:pos x="10" y="10"/>
    <p:text>그리고 월뷰 페이지로 들어가게 되면 저장된 이벤트 데이터를 불러와 리스트에 담아 페이지에 넘겨주고 해당 날짜정보에 맞는 날짜에 각가의 이벤트를 표시하게 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20:47.794" idx="6">
    <p:pos x="1266" y="960"/>
    <p:text>추가된 이벤트는 월뷰에 있는 해당 날짜에 표시됩니다. 그리고 프리뷰 이미지나 인쇄, 저장 기능 사용시 적용된 정보를 포함해  html을 렌더링하여 이미지나 pdf로 변환 되도록 했습니다.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28:47.307" idx="7">
    <p:pos x="3356" y="1903"/>
    <p:text>방금 말씀드린대로 다시 구성한 프로토타입을 보여드리겠습니다. 이벤트 등록 -&gt; 표시 확인 -&gt; 렌더링 결과 -&gt; 옵션설정시 동적으로 바뀜(느리지만)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0:44:16.535" idx="5">
    <p:pos x="4029" y="1021"/>
    <p:text>기본적인 포맷이고 비긴 브이캘린더로 시작해서 엔드로 끝을 정해서 하나의 캘린더 정보를 나타낸다 그 사이에는 이벤트, 투두, 저널 등 다양한 컴포넌트들이 올수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0:46:06.859" idx="6">
    <p:pos x="10" y="10"/>
    <p:text>브이이벤트는 기본적인 일정을 나타낼때 쓰입니다. 프리 비지의 상태를 표시할 수 있는데 이벤트가 설정되면 비지를 디폴트값으로 가지게 됩니다. 데이트스타트, 엔드로 특정시간을 정할 수 있고 안할 수 도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0:48:18.940" idx="7">
    <p:pos x="10" y="10"/>
    <p:text>해야 할일을 명시합니다. 마감시간과 알람같은 정보를 입력할 수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0:55:46.989" idx="8">
    <p:pos x="10" y="10"/>
    <p:text>일지를 적는 항목이고 날짜에 장문의 설명 텍스트를 넣을 수 있습니다. 대부분의 앱이 사용하지 않는다고 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0:56:56.752" idx="9">
    <p:pos x="10" y="10"/>
    <p:text>해당 시간에 약속이 있는지 없는지에 대한 요청과 요청에 대한 응답 또는 바쁜 시간의 집합을 나타냅니다.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1:00:56.561" idx="10">
    <p:pos x="10" y="10"/>
    <p:text>알게된 기타 사항 중에 이벤트 추가시 다른 이벤트들과 구별가능한 id를 생성하고 기존에 존재하는 이벤트가 변경될 때 uid가 갱신됩니다. 또 같은 id를 가진 이벤트가 추가될때는 기존에 그 아이디를 가지고 있던 이벤트의 아이디가 변경됩니다.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7T21:04:25.645" idx="11">
    <p:pos x="4921" y="870"/>
    <p:text>아이캘린더는 사용자 정의로 컴포넌트를 확장할 수가 있는데 확장시에는 앞에 X-를 붙여 지원하게끔 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0E462-971A-4287-8B94-B522BEAA3935}" type="datetimeFigureOut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ABE8-DDD2-424F-9A2A-7DDDDD71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0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901F-D21C-4891-ADA9-C61EC2D853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6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FF33-AE04-4536-8952-270C777B90F7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EFBD-DE20-4A2E-9D88-EC20075CE0FF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A110-3307-4877-892B-2FB3A4B84375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81AA-120A-4CB7-B930-90E2A5D7FC09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D195-ADD4-4D83-9140-66D9FE157EEE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F104-FC0C-459E-B507-87DAD2BDB97A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E2CB-4C0A-41D5-9EB6-06A274B4FF7D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C4B-0F05-4547-872D-464CBE7CA892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32F8-2DE0-4B0C-A47E-70A7CF65768C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1EE3-7248-464A-BB0D-F08F48F624BA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BC77-3A69-4B9A-8E4E-B63F94957729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24C6-B021-40F9-87DB-B81D830BB1E6}" type="datetime1">
              <a:rPr lang="ko-KR" altLang="en-US" smtClean="0"/>
              <a:t>2017. 7. 17.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comments" Target="../comments/comment7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comments" Target="../comments/comment8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comments" Target="../comments/comment9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comments" Target="../comments/comment10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comments" Target="../comments/commen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gstadt/biweekly" TargetMode="External"/><Relationship Id="rId4" Type="http://schemas.openxmlformats.org/officeDocument/2006/relationships/image" Target="../media/image17.PNG"/><Relationship Id="rId5" Type="http://schemas.openxmlformats.org/officeDocument/2006/relationships/comments" Target="../comments/comment1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comments" Target="../comments/comment1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comments" Target="../comments/comment14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comments" Target="../comments/comment15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5.PNG"/><Relationship Id="rId5" Type="http://schemas.openxmlformats.org/officeDocument/2006/relationships/comments" Target="../comments/comment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comments" Target="../comments/commen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comments" Target="../comments/comment18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comments" Target="../comments/comment19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comments" Target="../comments/comment20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omments" Target="../comments/comment2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comments" Target="../comments/commen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7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8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comments" Target="../comments/comment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comments" Target="../comments/comment5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comments" Target="../comments/comment6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22047"/>
            <a:ext cx="9144000" cy="1670541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47947"/>
            <a:ext cx="91308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iCalendar, biweekly, iCal4j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리서치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9914" y="5311285"/>
            <a:ext cx="1927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개발 </a:t>
            </a:r>
            <a:r>
              <a:rPr lang="en-US" altLang="ko-KR" b="1" dirty="0" smtClean="0">
                <a:solidFill>
                  <a:srgbClr val="2FC066"/>
                </a:solidFill>
              </a:rPr>
              <a:t>3</a:t>
            </a:r>
            <a:r>
              <a:rPr lang="ko-KR" altLang="en-US" b="1" dirty="0" smtClean="0">
                <a:solidFill>
                  <a:srgbClr val="2FC066"/>
                </a:solidFill>
              </a:rPr>
              <a:t>랩 캘린더 팀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인턴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이우재</a:t>
            </a:r>
            <a:r>
              <a:rPr lang="en-US" altLang="ko-KR" b="1" dirty="0" smtClean="0">
                <a:solidFill>
                  <a:srgbClr val="2FC066"/>
                </a:solidFill>
              </a:rPr>
              <a:t>, </a:t>
            </a:r>
            <a:r>
              <a:rPr lang="ko-KR" altLang="en-US" b="1" dirty="0" smtClean="0">
                <a:solidFill>
                  <a:srgbClr val="2FC066"/>
                </a:solidFill>
              </a:rPr>
              <a:t>안상영</a:t>
            </a:r>
            <a:endParaRPr lang="ko-KR" altLang="en-US" b="1" dirty="0">
              <a:solidFill>
                <a:srgbClr val="2FC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" y="1515710"/>
            <a:ext cx="6990773" cy="48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7" y="2233748"/>
            <a:ext cx="9588676" cy="29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2" y="1691780"/>
            <a:ext cx="8300800" cy="45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/>
          <a:stretch/>
        </p:blipFill>
        <p:spPr>
          <a:xfrm>
            <a:off x="1240972" y="2976778"/>
            <a:ext cx="9111344" cy="18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380813"/>
            <a:ext cx="6962503" cy="51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" y="2033943"/>
            <a:ext cx="8098972" cy="32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53622"/>
            <a:ext cx="9144000" cy="34420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76349" y="2705146"/>
            <a:ext cx="913081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</a:t>
            </a:r>
          </a:p>
        </p:txBody>
      </p:sp>
    </p:spTree>
    <p:extLst>
      <p:ext uri="{BB962C8B-B14F-4D97-AF65-F5344CB8AC3E}">
        <p14:creationId xmlns:p14="http://schemas.microsoft.com/office/powerpoint/2010/main" val="42581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0459" y="1773936"/>
            <a:ext cx="50556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간단하고 직관적인 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iCalendar, </a:t>
            </a:r>
            <a:r>
              <a:rPr lang="en-US" altLang="ko-KR" dirty="0" err="1" smtClean="0"/>
              <a:t>vCalendar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 버전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모든 포맷 만족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xml,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 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 형식과는 차이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타임존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라이브러리에 </a:t>
            </a:r>
            <a:r>
              <a:rPr lang="en-US" altLang="ko-KR" dirty="0" smtClean="0"/>
              <a:t>dependency </a:t>
            </a:r>
            <a:r>
              <a:rPr lang="ko-KR" altLang="en-US" dirty="0" smtClean="0"/>
              <a:t>적음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freeBSD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라이선스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Maven, </a:t>
            </a:r>
            <a:r>
              <a:rPr lang="en-US" altLang="ko-KR" dirty="0" err="1" smtClean="0"/>
              <a:t>Gradle</a:t>
            </a:r>
            <a:r>
              <a:rPr lang="ko-KR" altLang="en-US" dirty="0" smtClean="0"/>
              <a:t>로 빌드 가능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52550" y="730617"/>
            <a:ext cx="397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https://github.com/mangstadt/biweekly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71" y="3468121"/>
            <a:ext cx="3734124" cy="28882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91" y="1264343"/>
            <a:ext cx="1813717" cy="54030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93" y="3545182"/>
            <a:ext cx="4149367" cy="261914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1720" y="1751134"/>
            <a:ext cx="5376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정리된 레퍼런스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timezone</a:t>
            </a:r>
            <a:r>
              <a:rPr lang="ko-KR" altLang="en-US" dirty="0" smtClean="0"/>
              <a:t>이나 세부적인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 설정하기 편리함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정의 컴포넌트 활용 </a:t>
            </a:r>
            <a:r>
              <a:rPr lang="ko-KR" altLang="en-US" dirty="0" smtClean="0"/>
              <a:t>가능 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6" y="2021166"/>
            <a:ext cx="7635902" cy="2019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15" y="4516447"/>
            <a:ext cx="7422523" cy="1364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426" y="1569538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statistic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0460" y="2591540"/>
            <a:ext cx="230383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1. iCalendar </a:t>
            </a:r>
          </a:p>
          <a:p>
            <a:r>
              <a:rPr lang="ko-KR" altLang="en-US" sz="3200" b="1" dirty="0" smtClean="0">
                <a:solidFill>
                  <a:srgbClr val="00B050"/>
                </a:solidFill>
              </a:rPr>
              <a:t> </a:t>
            </a:r>
            <a:endParaRPr lang="en-US" altLang="ko-KR" sz="3200" b="1" dirty="0" smtClean="0">
              <a:solidFill>
                <a:srgbClr val="00B050"/>
              </a:solidFill>
            </a:endParaRPr>
          </a:p>
          <a:p>
            <a:r>
              <a:rPr lang="en-US" altLang="ko-KR" sz="3200" b="1" dirty="0" smtClean="0">
                <a:solidFill>
                  <a:srgbClr val="00B050"/>
                </a:solidFill>
              </a:rPr>
              <a:t>2. biweekly</a:t>
            </a:r>
          </a:p>
          <a:p>
            <a:endParaRPr lang="en-US" altLang="ko-KR" sz="3200" b="1" dirty="0" smtClean="0">
              <a:solidFill>
                <a:srgbClr val="00B050"/>
              </a:solidFill>
            </a:endParaRPr>
          </a:p>
          <a:p>
            <a:r>
              <a:rPr lang="en-US" altLang="ko-KR" sz="3200" b="1" dirty="0" smtClean="0">
                <a:solidFill>
                  <a:srgbClr val="00B050"/>
                </a:solidFill>
              </a:rPr>
              <a:t>3.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iCal4j</a:t>
            </a:r>
          </a:p>
          <a:p>
            <a:endParaRPr lang="en-US" altLang="ko-KR" sz="3200" b="1" dirty="0" smtClean="0">
              <a:solidFill>
                <a:srgbClr val="00B050"/>
              </a:solidFill>
            </a:endParaRPr>
          </a:p>
          <a:p>
            <a:endParaRPr lang="en-US" altLang="ko-KR" sz="3200" b="1" dirty="0" smtClean="0">
              <a:solidFill>
                <a:srgbClr val="00B050"/>
              </a:solidFill>
            </a:endParaRPr>
          </a:p>
          <a:p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4424" y="1567866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Component handling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6" y="2145065"/>
            <a:ext cx="6017475" cy="3231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40" y="4111036"/>
            <a:ext cx="5664671" cy="2531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0840" y="3741704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VTODO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6086" y="2024783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VFREEBUSY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86000" y="2560320"/>
            <a:ext cx="4330211" cy="192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7" y="2057400"/>
            <a:ext cx="5724314" cy="448151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73024" y="3026665"/>
            <a:ext cx="2130552" cy="1353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3024" y="5020056"/>
            <a:ext cx="3395472" cy="761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34640" y="3518655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tart Time, end Time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6675" y="5216332"/>
            <a:ext cx="156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Attendee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4424" y="1567866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Property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0" y="1831505"/>
            <a:ext cx="4466799" cy="47470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5583679" y="2791842"/>
            <a:ext cx="5155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583679" y="4325569"/>
            <a:ext cx="5155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630696" y="5839842"/>
            <a:ext cx="5155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60724" y="2607176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VTODO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60724" y="56551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VEVENT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0724" y="4140903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VFREEBUSY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5715" y="138434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Handling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423" y="438202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ko-KR" altLang="en-US" sz="24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97820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58022" y="3472151"/>
            <a:ext cx="405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프로토타입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+ Biweekly </a:t>
            </a:r>
          </a:p>
        </p:txBody>
      </p:sp>
    </p:spTree>
    <p:extLst>
      <p:ext uri="{BB962C8B-B14F-4D97-AF65-F5344CB8AC3E}">
        <p14:creationId xmlns:p14="http://schemas.microsoft.com/office/powerpoint/2010/main" val="21016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–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9" y="1890823"/>
            <a:ext cx="6698303" cy="4712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74" y="1475572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/add &lt;- request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43000" y="2944368"/>
            <a:ext cx="3264408" cy="10058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77824" y="4425696"/>
            <a:ext cx="3438144" cy="1005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1883" y="3262622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zone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3743" y="4743950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Event setting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40000" y="2275840"/>
            <a:ext cx="4848352" cy="3149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09360" y="1844904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저장경로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93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6" y="2228382"/>
            <a:ext cx="3093988" cy="3490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824" y="1781973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/index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85" y="2378534"/>
            <a:ext cx="3810330" cy="39017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24468" y="1781973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iCalData.ics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20213" y="3858768"/>
            <a:ext cx="16181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39580" y="4389120"/>
            <a:ext cx="2560847" cy="86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9580" y="2980944"/>
            <a:ext cx="3081528" cy="13504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02095" y="2611612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zone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13566" y="531418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4" y="2115925"/>
            <a:ext cx="8175403" cy="40749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674" y="1475572"/>
            <a:ext cx="141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/</a:t>
            </a:r>
            <a:r>
              <a:rPr lang="en-US" altLang="ko-KR" smtClean="0"/>
              <a:t>mont</a:t>
            </a:r>
            <a:r>
              <a:rPr lang="en-US" altLang="ko-KR"/>
              <a:t>h</a:t>
            </a:r>
            <a:r>
              <a:rPr lang="en-US" altLang="ko-KR" smtClean="0"/>
              <a:t>_6 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8137" y="4250987"/>
            <a:ext cx="3920246" cy="1225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30757" y="4679163"/>
            <a:ext cx="11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events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0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950"/>
            <a:ext cx="9144000" cy="43785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506" y="2368296"/>
            <a:ext cx="1037486" cy="612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1248" y="201436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추가된 이벤트 반영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2984" y="1468068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/month_6 </a:t>
            </a:r>
          </a:p>
        </p:txBody>
      </p:sp>
    </p:spTree>
    <p:extLst>
      <p:ext uri="{BB962C8B-B14F-4D97-AF65-F5344CB8AC3E}">
        <p14:creationId xmlns:p14="http://schemas.microsoft.com/office/powerpoint/2010/main" val="1040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423" y="438202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개선된 </a:t>
            </a:r>
            <a:r>
              <a:rPr lang="ko-KR" altLang="en-US" sz="2400" b="1" dirty="0" err="1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endParaRPr lang="ko-KR" altLang="en-US" sz="24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97820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6934" y="3261454"/>
            <a:ext cx="191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프로토타입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53622"/>
            <a:ext cx="9144000" cy="34420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37160" y="2737804"/>
            <a:ext cx="913081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</a:p>
        </p:txBody>
      </p:sp>
    </p:spTree>
    <p:extLst>
      <p:ext uri="{BB962C8B-B14F-4D97-AF65-F5344CB8AC3E}">
        <p14:creationId xmlns:p14="http://schemas.microsoft.com/office/powerpoint/2010/main" val="25116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53622"/>
            <a:ext cx="9144000" cy="34420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56754" y="2737803"/>
            <a:ext cx="913081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</a:p>
        </p:txBody>
      </p:sp>
    </p:spTree>
    <p:extLst>
      <p:ext uri="{BB962C8B-B14F-4D97-AF65-F5344CB8AC3E}">
        <p14:creationId xmlns:p14="http://schemas.microsoft.com/office/powerpoint/2010/main" val="21907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4" y="1467231"/>
            <a:ext cx="7901671" cy="48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" y="1728107"/>
            <a:ext cx="7688580" cy="4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1728652"/>
            <a:ext cx="7840980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3" y="1328561"/>
            <a:ext cx="5475727" cy="53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2" y="2332648"/>
            <a:ext cx="78333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389364"/>
            <a:ext cx="6199414" cy="52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6" y="1529367"/>
            <a:ext cx="7271657" cy="49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8" y="1442622"/>
            <a:ext cx="6765053" cy="55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09" y="1324818"/>
            <a:ext cx="6084701" cy="55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5" y="2527669"/>
            <a:ext cx="7890092" cy="22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8" y="1517892"/>
            <a:ext cx="6495526" cy="512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2" y="1506591"/>
            <a:ext cx="6568597" cy="4147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65" y="4914808"/>
            <a:ext cx="2849669" cy="19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3" y="1423556"/>
            <a:ext cx="7307153" cy="52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6" y="1328561"/>
            <a:ext cx="6923314" cy="1350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6" y="2751815"/>
            <a:ext cx="5033223" cy="38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3" y="1433677"/>
            <a:ext cx="6183589" cy="1374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3" y="2884396"/>
            <a:ext cx="5381552" cy="37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</TotalTime>
  <Words>282</Words>
  <Application>Microsoft Macintosh PowerPoint</Application>
  <PresentationFormat>화면 슬라이드 쇼(4:3)</PresentationFormat>
  <Paragraphs>147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나눔고딕</vt:lpstr>
      <vt:lpstr>나눔바른고딕</vt:lpstr>
      <vt:lpstr>맑은 고딕</vt:lpstr>
      <vt:lpstr>Calibri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이우재</cp:lastModifiedBy>
  <cp:revision>115</cp:revision>
  <dcterms:created xsi:type="dcterms:W3CDTF">2017-07-04T02:13:37Z</dcterms:created>
  <dcterms:modified xsi:type="dcterms:W3CDTF">2017-07-17T12:46:20Z</dcterms:modified>
</cp:coreProperties>
</file>