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303" r:id="rId15"/>
    <p:sldId id="304" r:id="rId16"/>
    <p:sldId id="305" r:id="rId17"/>
    <p:sldId id="306" r:id="rId18"/>
    <p:sldId id="307" r:id="rId19"/>
    <p:sldId id="311" r:id="rId20"/>
    <p:sldId id="312" r:id="rId21"/>
    <p:sldId id="317" r:id="rId22"/>
    <p:sldId id="318" r:id="rId23"/>
    <p:sldId id="308" r:id="rId24"/>
    <p:sldId id="315" r:id="rId25"/>
    <p:sldId id="310" r:id="rId26"/>
    <p:sldId id="309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5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5:42:33.028" idx="2">
    <p:pos x="3155" y="124"/>
    <p:text>구글캘린더의 경우 미리보기가 image? html? 옵션에 따른 변환 시간이 전혀 없음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7-12T15:45:53.340" idx="3">
    <p:pos x="2960" y="123"/>
    <p:text>옵션 설정시 js 통한 convert url 통해 해당 설정에 맞는 페이지를 image로 변화하여 미리보기에 표시해야하나?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6:24:23.322" idx="5">
    <p:pos x="3097" y="1335"/>
    <p:text>/preview url 페이지에서 인쇄나 저장 버튼 클릭시 /convert/...에 path variable을 붙여 request하고 converting 작업이 시작된다. 그 후 각 /print, /save url 페이지(hidden iframe)가 로드 되면 인쇄, 저장 윈도우가 팝업된다. 이렇게 두번의 url을 거치면서 변환하는 것이 괜찬은 방식인지..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5:42:33.028" idx="2">
    <p:pos x="4657" y="1838"/>
    <p:text>구글캘린더의 경우 미리보기가 image? html? 옵션에 따른 변환 시간이 전혀 없음</p:text>
    <p:extLst>
      <p:ext uri="{C676402C-5697-4E1C-873F-D02D1690AC5C}">
        <p15:threadingInfo xmlns:p15="http://schemas.microsoft.com/office/powerpoint/2012/main" timeZoneBias="-540"/>
      </p:ext>
    </p:extLst>
  </p:cm>
  <p:cm authorId="1" dt="2017-07-12T15:45:53.340" idx="3">
    <p:pos x="1875" y="1025"/>
    <p:text>옵션 설정시 js 통한 convert url 통해 해당 설정에 맞는 페이지를 image로 변화하여 미리보기에 표시해야하나?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E462-971A-4287-8B94-B522BEAA393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BE8-DDD2-424F-9A2A-7DDDDD71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E395-ACE5-4E7A-8896-706BE942C62F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EB9-1DAA-4FB2-940F-B8C83F3EDA21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FC9B-C292-475A-96E3-4977D2791C4E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0963-6337-42B1-B791-251B052D0A82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EAA8-324B-4E25-80C3-8EDDAAF87CD7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C29B-851A-4194-9C06-84C946F3CBE7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BBA-6645-4673-BEF7-4415A75CA863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B1AB-E8F5-41AB-9619-34A7C4F25907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0333-28E4-4B8C-A648-AEDB078680DA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6E95-E9D8-452F-AA79-0DBA75F742B2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FA80-A853-4E66-A18D-A290B4C04EEE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B10C-CC46-4541-B3DF-41ADAD89D059}" type="datetime1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488" y="2247947"/>
            <a:ext cx="6603023" cy="158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 기능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Prototype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중간발표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914" y="5311285"/>
            <a:ext cx="192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개발 </a:t>
            </a:r>
            <a:r>
              <a:rPr lang="en-US" altLang="ko-KR" b="1" dirty="0" smtClean="0">
                <a:solidFill>
                  <a:srgbClr val="2FC066"/>
                </a:solidFill>
              </a:rPr>
              <a:t>3</a:t>
            </a:r>
            <a:r>
              <a:rPr lang="ko-KR" altLang="en-US" b="1" dirty="0" smtClean="0">
                <a:solidFill>
                  <a:srgbClr val="2FC066"/>
                </a:solidFill>
              </a:rPr>
              <a:t>랩 캘린더 팀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인턴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이우재</a:t>
            </a:r>
            <a:r>
              <a:rPr lang="en-US" altLang="ko-KR" b="1" dirty="0" smtClean="0">
                <a:solidFill>
                  <a:srgbClr val="2FC066"/>
                </a:solidFill>
              </a:rPr>
              <a:t>, </a:t>
            </a:r>
            <a:r>
              <a:rPr lang="ko-KR" altLang="en-US" b="1" dirty="0" smtClean="0">
                <a:solidFill>
                  <a:srgbClr val="2FC066"/>
                </a:solidFill>
              </a:rPr>
              <a:t>안상영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25" y="1745656"/>
            <a:ext cx="785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+mj-ea"/>
                <a:ea typeface="+mj-ea"/>
              </a:rPr>
              <a:t>* </a:t>
            </a:r>
            <a:r>
              <a:rPr lang="ko-KR" altLang="en-US" b="1" dirty="0" smtClean="0">
                <a:latin typeface="+mj-ea"/>
                <a:ea typeface="+mj-ea"/>
              </a:rPr>
              <a:t>왜 </a:t>
            </a: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ko-KR" altLang="en-US" b="1" dirty="0" smtClean="0">
                <a:latin typeface="+mj-ea"/>
                <a:ea typeface="+mj-ea"/>
              </a:rPr>
              <a:t>을 버렸는가</a:t>
            </a:r>
            <a:r>
              <a:rPr lang="en-US" altLang="ko-KR" b="1" dirty="0" smtClean="0">
                <a:latin typeface="+mj-ea"/>
                <a:ea typeface="+mj-ea"/>
              </a:rPr>
              <a:t>? 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299" y="3179655"/>
            <a:ext cx="41670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b="1" dirty="0" smtClean="0">
                <a:latin typeface="+mj-ea"/>
                <a:ea typeface="+mj-ea"/>
              </a:rPr>
              <a:t>Html to image </a:t>
            </a:r>
            <a:r>
              <a:rPr lang="ko-KR" altLang="en-US" b="1" dirty="0" smtClean="0">
                <a:latin typeface="+mj-ea"/>
                <a:ea typeface="+mj-ea"/>
              </a:rPr>
              <a:t>불가능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1400" b="1" dirty="0" smtClean="0">
                <a:latin typeface="+mj-ea"/>
                <a:ea typeface="+mj-ea"/>
              </a:rPr>
              <a:t>추가적인 </a:t>
            </a:r>
            <a:r>
              <a:rPr lang="en-US" altLang="ko-KR" sz="1400" b="1" dirty="0" smtClean="0">
                <a:latin typeface="+mj-ea"/>
                <a:ea typeface="+mj-ea"/>
              </a:rPr>
              <a:t>html to image library </a:t>
            </a:r>
            <a:r>
              <a:rPr lang="ko-KR" altLang="en-US" sz="1400" b="1" dirty="0" smtClean="0">
                <a:latin typeface="+mj-ea"/>
                <a:ea typeface="+mj-ea"/>
              </a:rPr>
              <a:t>사용해야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b="1" dirty="0" smtClean="0">
                <a:latin typeface="+mj-ea"/>
              </a:rPr>
              <a:t>떨어지는 렌더링 성능</a:t>
            </a:r>
            <a:endParaRPr lang="en-US" altLang="ko-KR" b="1" dirty="0" smtClean="0">
              <a:latin typeface="+mj-ea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+mj-ea"/>
              </a:rPr>
              <a:t>=&gt; CSS3</a:t>
            </a:r>
            <a:r>
              <a:rPr lang="ko-KR" altLang="en-US" sz="1400" b="1" dirty="0" smtClean="0">
                <a:latin typeface="+mj-ea"/>
              </a:rPr>
              <a:t>의 일부</a:t>
            </a:r>
            <a:r>
              <a:rPr lang="en-US" altLang="ko-KR" sz="1400" b="1" dirty="0" smtClean="0">
                <a:latin typeface="+mj-ea"/>
              </a:rPr>
              <a:t> </a:t>
            </a:r>
            <a:r>
              <a:rPr lang="ko-KR" altLang="en-US" sz="1400" b="1" dirty="0" smtClean="0">
                <a:latin typeface="+mj-ea"/>
              </a:rPr>
              <a:t>스펙 지원</a:t>
            </a:r>
            <a:r>
              <a:rPr lang="en-US" altLang="ko-KR" sz="1400" b="1" dirty="0" smtClean="0">
                <a:latin typeface="+mj-ea"/>
              </a:rPr>
              <a:t> </a:t>
            </a:r>
            <a:endParaRPr lang="ko-KR" altLang="ko-KR" b="1" dirty="0" smtClean="0">
              <a:latin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48765" y="2540397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문제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5327" y="259841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해결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4937" y="3808316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공부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다른 대안 리서치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88505" y="674835"/>
            <a:ext cx="785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j-ea"/>
                <a:ea typeface="+mj-ea"/>
              </a:rPr>
              <a:t>여기는 </a:t>
            </a:r>
            <a:r>
              <a:rPr lang="ko-KR" altLang="en-US" b="1" dirty="0" err="1" smtClean="0">
                <a:latin typeface="+mj-ea"/>
                <a:ea typeface="+mj-ea"/>
              </a:rPr>
              <a:t>고칠게요</a:t>
            </a:r>
            <a:endParaRPr lang="ko-KR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7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0817" y="1477785"/>
            <a:ext cx="443865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latin typeface="+mj-ea"/>
                <a:ea typeface="+mj-ea"/>
              </a:rPr>
              <a:t>Wkhtmltopdf</a:t>
            </a:r>
            <a:endParaRPr lang="en-US" altLang="ko-KR" b="1" dirty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latin typeface="+mj-ea"/>
                <a:ea typeface="+mj-ea"/>
              </a:rPr>
              <a:t>Qt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 smtClean="0">
                <a:latin typeface="+mj-ea"/>
                <a:ea typeface="+mj-ea"/>
              </a:rPr>
              <a:t>Webkit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렌더링 엔진을 사용해 </a:t>
            </a:r>
            <a:r>
              <a:rPr lang="en-US" altLang="ko-KR" sz="1400" b="1" dirty="0" smtClean="0">
                <a:latin typeface="+mj-ea"/>
                <a:ea typeface="+mj-ea"/>
              </a:rPr>
              <a:t>html</a:t>
            </a:r>
            <a:r>
              <a:rPr lang="ko-KR" altLang="en-US" sz="1400" b="1" dirty="0" smtClean="0">
                <a:latin typeface="+mj-ea"/>
                <a:ea typeface="+mj-ea"/>
              </a:rPr>
              <a:t>을 </a:t>
            </a:r>
            <a:r>
              <a:rPr lang="en-US" altLang="ko-KR" sz="1400" b="1" dirty="0" smtClean="0">
                <a:latin typeface="+mj-ea"/>
                <a:ea typeface="+mj-ea"/>
              </a:rPr>
              <a:t>PDF</a:t>
            </a:r>
            <a:r>
              <a:rPr lang="ko-KR" altLang="en-US" sz="1400" b="1" dirty="0" smtClean="0">
                <a:latin typeface="+mj-ea"/>
                <a:ea typeface="+mj-ea"/>
              </a:rPr>
              <a:t>와 </a:t>
            </a:r>
            <a:r>
              <a:rPr lang="en-US" altLang="ko-KR" sz="1400" b="1" dirty="0" smtClean="0">
                <a:latin typeface="+mj-ea"/>
                <a:ea typeface="+mj-ea"/>
              </a:rPr>
              <a:t>Image </a:t>
            </a:r>
            <a:r>
              <a:rPr lang="ko-KR" altLang="en-US" sz="1400" b="1" dirty="0" smtClean="0">
                <a:latin typeface="+mj-ea"/>
                <a:ea typeface="+mj-ea"/>
              </a:rPr>
              <a:t>포맷으로 변환시켜주는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오픈소스</a:t>
            </a:r>
            <a:r>
              <a:rPr lang="en-US" altLang="ko-KR" sz="1400" b="1" dirty="0" smtClean="0">
                <a:latin typeface="+mj-ea"/>
                <a:ea typeface="+mj-ea"/>
              </a:rPr>
              <a:t>(LGPLv3) </a:t>
            </a:r>
            <a:r>
              <a:rPr lang="ko-KR" altLang="en-US" sz="1400" b="1" dirty="0" smtClean="0">
                <a:latin typeface="+mj-ea"/>
                <a:ea typeface="+mj-ea"/>
              </a:rPr>
              <a:t>커맨드 라인 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+mj-ea"/>
                <a:ea typeface="+mj-ea"/>
              </a:rPr>
              <a:t>*</a:t>
            </a:r>
            <a:r>
              <a:rPr lang="en-US" altLang="ko-KR" sz="1400" b="1" dirty="0" smtClean="0">
                <a:latin typeface="+mj-ea"/>
                <a:ea typeface="+mj-ea"/>
              </a:rPr>
              <a:t> LGPLv3 </a:t>
            </a:r>
            <a:r>
              <a:rPr lang="ko-KR" altLang="en-US" sz="1400" b="1" dirty="0" smtClean="0">
                <a:latin typeface="+mj-ea"/>
                <a:ea typeface="+mj-ea"/>
              </a:rPr>
              <a:t>라이센스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/>
              <a:t>누구나 복사 및 배포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변경은 불허</a:t>
            </a:r>
            <a:endParaRPr lang="en-US" altLang="ko-KR" sz="1400" dirty="0" smtClean="0"/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4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Image </a:t>
            </a:r>
            <a:r>
              <a:rPr lang="ko-KR" altLang="en-US" sz="1400" b="1" dirty="0" smtClean="0"/>
              <a:t>전환 가능</a:t>
            </a:r>
            <a:endParaRPr lang="en-US" altLang="ko-KR" sz="1400" b="1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Option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인쇄방향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…)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강력한 </a:t>
            </a:r>
            <a:r>
              <a:rPr lang="en-US" altLang="ko-KR" sz="1400" b="1" dirty="0" smtClean="0"/>
              <a:t>CSS </a:t>
            </a:r>
            <a:r>
              <a:rPr lang="ko-KR" altLang="en-US" sz="1400" b="1" dirty="0" smtClean="0"/>
              <a:t>렌더링 </a:t>
            </a:r>
            <a:endParaRPr lang="en-US" altLang="ko-KR" sz="1400" b="1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Reference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Pay</a:t>
            </a:r>
            <a:r>
              <a:rPr lang="ko-KR" altLang="en-US" sz="1400" b="1" dirty="0" smtClean="0"/>
              <a:t>팀에서도 사용</a:t>
            </a:r>
            <a:endParaRPr lang="en-US" altLang="ko-KR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71" y="1545508"/>
            <a:ext cx="3858580" cy="2018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1" y="3614105"/>
            <a:ext cx="3832860" cy="310134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시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연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16935" y="2780498"/>
            <a:ext cx="191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344070" y="2333327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3342218" y="2684683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818855" y="2363211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06049" y="525697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906410" y="4229088"/>
            <a:ext cx="7708" cy="2551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978296" y="3930294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367258" y="4216242"/>
            <a:ext cx="13875" cy="2013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12" idx="3"/>
          </p:cNvCxnSpPr>
          <p:nvPr/>
        </p:nvCxnSpPr>
        <p:spPr>
          <a:xfrm flipV="1">
            <a:off x="5199214" y="32908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884236" y="3416474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595017" y="3920770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89311" y="3134230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3604270" y="6230065"/>
            <a:ext cx="772076" cy="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3625715" y="65430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4118606" y="62300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537468" y="2897363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537468" y="31817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544064" y="3458079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5238680" y="3585847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5511108" y="2980650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199214" y="2994274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V="1">
            <a:off x="4327789" y="3689378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>
            <a:off x="6903445" y="4214643"/>
            <a:ext cx="7523" cy="11819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6662279" y="5396572"/>
            <a:ext cx="4823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72203" y="203583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855763" y="4919793"/>
            <a:ext cx="1703721" cy="953557"/>
            <a:chOff x="1082282" y="4290314"/>
            <a:chExt cx="1703721" cy="953557"/>
          </a:xfrm>
        </p:grpSpPr>
        <p:sp>
          <p:nvSpPr>
            <p:cNvPr id="169" name="직사각형 16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0" name="직선 연결선 16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직사각형 170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print()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7276592" y="4893741"/>
            <a:ext cx="1703721" cy="953557"/>
            <a:chOff x="1082282" y="4290314"/>
            <a:chExt cx="1703721" cy="953557"/>
          </a:xfrm>
        </p:grpSpPr>
        <p:sp>
          <p:nvSpPr>
            <p:cNvPr id="176" name="직사각형 175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7" name="직선 연결선 176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직사각형 177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86" name="그룹 185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92" name="직사각형 191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사각형 192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89" name="그룹 188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90" name="직사각형 189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40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7334" y="1264334"/>
            <a:ext cx="2817655" cy="823027"/>
            <a:chOff x="370350" y="1363537"/>
            <a:chExt cx="2817655" cy="823027"/>
          </a:xfrm>
        </p:grpSpPr>
        <p:grpSp>
          <p:nvGrpSpPr>
            <p:cNvPr id="53" name="그룹 52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</a:t>
            </a:r>
            <a:r>
              <a:rPr lang="ko-KR" altLang="en-US" sz="1400" dirty="0" smtClean="0">
                <a:solidFill>
                  <a:srgbClr val="FF0000"/>
                </a:solidFill>
              </a:rPr>
              <a:t>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56800" y="5412360"/>
            <a:ext cx="2689748" cy="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</a:t>
            </a:r>
            <a:r>
              <a:rPr lang="ko-KR" altLang="en-US" sz="1400" dirty="0" smtClean="0">
                <a:solidFill>
                  <a:srgbClr val="FF0000"/>
                </a:solidFill>
              </a:rPr>
              <a:t>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01552" y="1429664"/>
            <a:ext cx="8540896" cy="479643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42072" y="2623161"/>
            <a:ext cx="8059856" cy="3347069"/>
            <a:chOff x="455494" y="2249781"/>
            <a:chExt cx="8059856" cy="3347069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94" y="2249781"/>
              <a:ext cx="8059856" cy="3347069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620773" y="4160777"/>
              <a:ext cx="7780021" cy="10504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7999" y="3749084"/>
              <a:ext cx="244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가로 및 세로 이미지 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6583" y="1594693"/>
            <a:ext cx="1512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“/preview”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controller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</a:t>
            </a:r>
            <a:r>
              <a:rPr lang="ko-KR" altLang="en-US" sz="1400" dirty="0" smtClean="0">
                <a:solidFill>
                  <a:srgbClr val="FF0000"/>
                </a:solidFill>
              </a:rPr>
              <a:t>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01552" y="1429664"/>
            <a:ext cx="8540896" cy="479643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78398" y="1665173"/>
            <a:ext cx="7658194" cy="4322978"/>
            <a:chOff x="-337478" y="1651657"/>
            <a:chExt cx="7658194" cy="43229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816" y="1654095"/>
              <a:ext cx="6057900" cy="4320540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641224" y="2522508"/>
              <a:ext cx="3441529" cy="166770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17321" y="3118783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37429" y="4346204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실행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3596641" y="4518660"/>
              <a:ext cx="1196570" cy="1524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-337478" y="1651657"/>
              <a:ext cx="15123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 smtClean="0">
                  <a:solidFill>
                    <a:srgbClr val="FFFF00"/>
                  </a:solidFill>
                </a:rPr>
                <a:t>Wkhtmltopdf</a:t>
              </a:r>
              <a:endParaRPr lang="en-US" altLang="ko-KR" dirty="0" smtClean="0">
                <a:solidFill>
                  <a:srgbClr val="FFFF00"/>
                </a:solidFill>
              </a:endParaRPr>
            </a:p>
            <a:p>
              <a:pPr algn="r"/>
              <a:r>
                <a:rPr lang="en-US" altLang="ko-KR" dirty="0" smtClean="0">
                  <a:solidFill>
                    <a:srgbClr val="FFFF00"/>
                  </a:solidFill>
                </a:rPr>
                <a:t>Converter</a:t>
              </a:r>
            </a:p>
            <a:p>
              <a:pPr algn="r"/>
              <a:r>
                <a:rPr lang="en-US" altLang="ko-KR" dirty="0" smtClean="0">
                  <a:solidFill>
                    <a:srgbClr val="FFFF00"/>
                  </a:solidFill>
                </a:rPr>
                <a:t>Code example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0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7334" y="1264334"/>
            <a:ext cx="2817655" cy="823027"/>
            <a:chOff x="370350" y="1363537"/>
            <a:chExt cx="2817655" cy="823027"/>
          </a:xfrm>
        </p:grpSpPr>
        <p:grpSp>
          <p:nvGrpSpPr>
            <p:cNvPr id="53" name="그룹 52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96597" y="215904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0901" y="216177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82282" y="5323424"/>
            <a:ext cx="1703721" cy="953557"/>
            <a:chOff x="1082282" y="4290314"/>
            <a:chExt cx="1703721" cy="953557"/>
          </a:xfrm>
        </p:grpSpPr>
        <p:sp>
          <p:nvSpPr>
            <p:cNvPr id="119" name="직사각형 11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82282" y="5323424"/>
            <a:ext cx="1703721" cy="953557"/>
            <a:chOff x="1082282" y="4290314"/>
            <a:chExt cx="1703721" cy="953557"/>
          </a:xfrm>
        </p:grpSpPr>
        <p:sp>
          <p:nvSpPr>
            <p:cNvPr id="119" name="직사각형 11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01552" y="1429664"/>
            <a:ext cx="8540896" cy="500923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42" y="1489209"/>
            <a:ext cx="6580360" cy="45249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830421" y="3807802"/>
            <a:ext cx="27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Wkhtmltopdf</a:t>
            </a:r>
            <a:r>
              <a:rPr lang="en-US" altLang="ko-KR" dirty="0" smtClean="0">
                <a:solidFill>
                  <a:srgbClr val="FF0000"/>
                </a:solidFill>
              </a:rPr>
              <a:t> converter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5376" y="4835598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Type</a:t>
            </a:r>
            <a:r>
              <a:rPr lang="ko-KR" altLang="en-US" dirty="0" smtClean="0">
                <a:solidFill>
                  <a:srgbClr val="FF0000"/>
                </a:solidFill>
              </a:rPr>
              <a:t>에 따라 </a:t>
            </a:r>
            <a:r>
              <a:rPr lang="ko-KR" altLang="en-US" dirty="0" smtClean="0">
                <a:solidFill>
                  <a:srgbClr val="FF0000"/>
                </a:solidFill>
              </a:rPr>
              <a:t>인쇄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4191953" y="4070302"/>
            <a:ext cx="1616252" cy="3346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6820" y="1497742"/>
            <a:ext cx="151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FF00"/>
                </a:solidFill>
              </a:rPr>
              <a:t>Convert</a:t>
            </a:r>
          </a:p>
          <a:p>
            <a:pPr algn="r"/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en-US" altLang="ko-KR" dirty="0" smtClean="0">
                <a:solidFill>
                  <a:srgbClr val="FFFF00"/>
                </a:solidFill>
              </a:rPr>
              <a:t>ontroller</a:t>
            </a:r>
            <a:endParaRPr lang="en-US" altLang="ko-KR" dirty="0">
              <a:solidFill>
                <a:srgbClr val="FFFF00"/>
              </a:solidFill>
            </a:endParaRPr>
          </a:p>
          <a:p>
            <a:pPr algn="r"/>
            <a:r>
              <a:rPr lang="en-US" altLang="ko-KR" dirty="0" smtClean="0">
                <a:solidFill>
                  <a:srgbClr val="FFFF00"/>
                </a:solidFill>
              </a:rPr>
              <a:t>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5497454" y="5204930"/>
            <a:ext cx="310751" cy="28382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71381" y="250973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인쇄 기간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인쇄 방향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인쇄 및 저장 타입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6594906" y="1940090"/>
            <a:ext cx="366331" cy="48610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01552" y="1429663"/>
            <a:ext cx="8540896" cy="4926687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3" y="1924125"/>
            <a:ext cx="7914827" cy="41581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86911" y="373119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인쇄 방향 결정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0523" y="1534604"/>
            <a:ext cx="50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다수의 </a:t>
            </a:r>
            <a:r>
              <a:rPr lang="en-US" altLang="ko-KR" dirty="0" smtClean="0">
                <a:solidFill>
                  <a:srgbClr val="FFFF00"/>
                </a:solidFill>
              </a:rPr>
              <a:t>html </a:t>
            </a:r>
            <a:r>
              <a:rPr lang="ko-KR" altLang="en-US" dirty="0" smtClean="0">
                <a:solidFill>
                  <a:srgbClr val="FFFF00"/>
                </a:solidFill>
              </a:rPr>
              <a:t>파일 전환</a:t>
            </a:r>
            <a:r>
              <a:rPr lang="en-US" altLang="ko-KR" dirty="0" smtClean="0">
                <a:solidFill>
                  <a:srgbClr val="FFFF00"/>
                </a:solidFill>
              </a:rPr>
              <a:t> 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11363" y="2829639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4228832" y="3013267"/>
            <a:ext cx="1382531" cy="9080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59406" y="2712284"/>
            <a:ext cx="3361289" cy="946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50185" y="3334432"/>
            <a:ext cx="424239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FF00"/>
                </a:solidFill>
              </a:rPr>
              <a:t>Wkhtmltopdf</a:t>
            </a:r>
            <a:r>
              <a:rPr lang="en-US" altLang="ko-KR" sz="1200" i="1" dirty="0" smtClean="0">
                <a:solidFill>
                  <a:srgbClr val="FFFF00"/>
                </a:solidFill>
              </a:rPr>
              <a:t> month_7.html month_8.html month_result.pdf</a:t>
            </a:r>
            <a:endParaRPr lang="ko-KR" altLang="en-US" sz="1200" i="1" dirty="0">
              <a:solidFill>
                <a:srgbClr val="FFFF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80943" y="4136271"/>
            <a:ext cx="7106395" cy="645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4601982" y="3957630"/>
            <a:ext cx="1984929" cy="46924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144" y="1932117"/>
            <a:ext cx="30524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1. </a:t>
            </a:r>
            <a:r>
              <a:rPr lang="ko-KR" altLang="en-US" b="1" dirty="0" smtClean="0">
                <a:solidFill>
                  <a:srgbClr val="00B050"/>
                </a:solidFill>
              </a:rPr>
              <a:t>현재 인쇄 기능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2. </a:t>
            </a:r>
            <a:r>
              <a:rPr lang="ko-KR" altLang="en-US" b="1" dirty="0" smtClean="0">
                <a:solidFill>
                  <a:srgbClr val="00B050"/>
                </a:solidFill>
              </a:rPr>
              <a:t>경쟁 제품 비교 </a:t>
            </a:r>
            <a:r>
              <a:rPr lang="en-US" altLang="ko-KR" b="1" dirty="0" smtClean="0">
                <a:solidFill>
                  <a:srgbClr val="00B050"/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구글 캘린더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3. </a:t>
            </a:r>
            <a:r>
              <a:rPr lang="ko-KR" altLang="en-US" b="1" dirty="0" smtClean="0">
                <a:solidFill>
                  <a:srgbClr val="00B050"/>
                </a:solidFill>
              </a:rPr>
              <a:t>요구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4. </a:t>
            </a:r>
            <a:r>
              <a:rPr lang="ko-KR" altLang="en-US" b="1" dirty="0" smtClean="0">
                <a:solidFill>
                  <a:srgbClr val="00B050"/>
                </a:solidFill>
              </a:rPr>
              <a:t>기술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5.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b="1" dirty="0" smtClean="0">
                <a:solidFill>
                  <a:srgbClr val="00B050"/>
                </a:solidFill>
              </a:rPr>
              <a:t> 시연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6. </a:t>
            </a:r>
            <a:r>
              <a:rPr lang="ko-KR" altLang="en-US" b="1" dirty="0" smtClean="0">
                <a:solidFill>
                  <a:srgbClr val="00B050"/>
                </a:solidFill>
              </a:rPr>
              <a:t>구현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7. </a:t>
            </a:r>
            <a:r>
              <a:rPr lang="ko-KR" altLang="en-US" b="1" dirty="0" smtClean="0">
                <a:solidFill>
                  <a:srgbClr val="00B050"/>
                </a:solidFill>
              </a:rPr>
              <a:t>문제점 및 추후 개발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01552" y="1429663"/>
            <a:ext cx="8540896" cy="4926687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3" y="1924125"/>
            <a:ext cx="7914827" cy="41581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86911" y="373119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인쇄 방향 결정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0523" y="1534604"/>
            <a:ext cx="50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다수의 </a:t>
            </a:r>
            <a:r>
              <a:rPr lang="en-US" altLang="ko-KR" dirty="0" smtClean="0">
                <a:solidFill>
                  <a:srgbClr val="FFFF00"/>
                </a:solidFill>
              </a:rPr>
              <a:t>html </a:t>
            </a:r>
            <a:r>
              <a:rPr lang="ko-KR" altLang="en-US" dirty="0" smtClean="0">
                <a:solidFill>
                  <a:srgbClr val="FFFF00"/>
                </a:solidFill>
              </a:rPr>
              <a:t>파일 전환</a:t>
            </a:r>
            <a:r>
              <a:rPr lang="en-US" altLang="ko-KR" dirty="0" smtClean="0">
                <a:solidFill>
                  <a:srgbClr val="FFFF00"/>
                </a:solidFill>
              </a:rPr>
              <a:t> Code example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11363" y="2829639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4228832" y="3013267"/>
            <a:ext cx="1382531" cy="9080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59406" y="2712284"/>
            <a:ext cx="3361289" cy="946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50185" y="3334432"/>
            <a:ext cx="424239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FF00"/>
                </a:solidFill>
              </a:rPr>
              <a:t>Wkhtmltopdf</a:t>
            </a:r>
            <a:r>
              <a:rPr lang="en-US" altLang="ko-KR" sz="1200" i="1" dirty="0" smtClean="0">
                <a:solidFill>
                  <a:srgbClr val="FFFF00"/>
                </a:solidFill>
              </a:rPr>
              <a:t> month_7.html month_8.html month_result.pdf</a:t>
            </a:r>
            <a:endParaRPr lang="ko-KR" altLang="en-US" sz="1200" i="1" dirty="0">
              <a:solidFill>
                <a:srgbClr val="FFFF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80943" y="4136271"/>
            <a:ext cx="7106395" cy="645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4601982" y="3957630"/>
            <a:ext cx="1984929" cy="46924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 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3" y="2117831"/>
            <a:ext cx="8911318" cy="371958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573823" y="1586505"/>
            <a:ext cx="720802" cy="33336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93" y="1573822"/>
            <a:ext cx="13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/preview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04285" y="4888523"/>
            <a:ext cx="1169377" cy="474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69678" y="5614648"/>
            <a:ext cx="120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 - 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 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436" y="14984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6436" y="1498428"/>
            <a:ext cx="110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Save.js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6" y="2038249"/>
            <a:ext cx="5372534" cy="3837523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180492" y="3596026"/>
            <a:ext cx="3010709" cy="443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92710" y="363335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변환된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 경로 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9642" y="4892919"/>
            <a:ext cx="4221408" cy="801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92710" y="5108817"/>
            <a:ext cx="21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Dialog Box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142" y="1966016"/>
            <a:ext cx="5328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소요시간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 3200(</a:t>
            </a:r>
            <a:r>
              <a:rPr lang="en-US" altLang="ko-KR" sz="1600" dirty="0" err="1" smtClean="0"/>
              <a:t>ms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인쇄 범위에 따른 속도는 큰 차이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Processbuilder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Runtime</a:t>
            </a:r>
            <a:r>
              <a:rPr lang="ko-KR" altLang="en-US" sz="1600" dirty="0" smtClean="0"/>
              <a:t>으로 프로세스 실행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2564" y="1568069"/>
            <a:ext cx="15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변환 속도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6" y="3144791"/>
            <a:ext cx="6029325" cy="31433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3144791"/>
            <a:ext cx="4440115" cy="300103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04447" y="4897315"/>
            <a:ext cx="4097214" cy="104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3111" y="5802084"/>
            <a:ext cx="4097214" cy="465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문제점에 대한 진단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344070" y="2333327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3342218" y="2684683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818855" y="2363211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306049" y="525697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1906410" y="4229088"/>
            <a:ext cx="7708" cy="2551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5978296" y="3930294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4367258" y="4216242"/>
            <a:ext cx="13875" cy="2013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14" idx="3"/>
          </p:cNvCxnSpPr>
          <p:nvPr/>
        </p:nvCxnSpPr>
        <p:spPr>
          <a:xfrm flipV="1">
            <a:off x="5199214" y="32908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6884236" y="3416474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595017" y="3920770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89311" y="3134230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3604270" y="6230065"/>
            <a:ext cx="772076" cy="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3625715" y="65430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118606" y="62300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3537468" y="2897363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537468" y="31817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544064" y="3458079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5238680" y="3585847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5511108" y="2980650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5199214" y="2994274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4327789" y="3689378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6903445" y="4214643"/>
            <a:ext cx="7523" cy="11819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6662279" y="5396572"/>
            <a:ext cx="4823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슬라이드 번호 개체 틀 16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EF2384C-CC61-4CA9-A5BE-3E2850D07C4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272203" y="203583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855763" y="4919793"/>
            <a:ext cx="1703721" cy="953557"/>
            <a:chOff x="1082282" y="4290314"/>
            <a:chExt cx="1703721" cy="953557"/>
          </a:xfrm>
        </p:grpSpPr>
        <p:sp>
          <p:nvSpPr>
            <p:cNvPr id="126" name="직사각형 125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print()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6592" y="4893741"/>
            <a:ext cx="1703721" cy="953557"/>
            <a:chOff x="1082282" y="4290314"/>
            <a:chExt cx="1703721" cy="953557"/>
          </a:xfrm>
        </p:grpSpPr>
        <p:sp>
          <p:nvSpPr>
            <p:cNvPr id="133" name="직사각형 13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0" name="타원 9"/>
          <p:cNvSpPr/>
          <p:nvPr/>
        </p:nvSpPr>
        <p:spPr>
          <a:xfrm>
            <a:off x="143858" y="3100486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5263274" y="2260900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5835334" y="4137132"/>
            <a:ext cx="269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1422" y="4961330"/>
            <a:ext cx="269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564" y="1568069"/>
            <a:ext cx="200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160" y="1987522"/>
            <a:ext cx="621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request</a:t>
            </a:r>
            <a:r>
              <a:rPr lang="ko-KR" altLang="en-US" sz="1600" dirty="0" smtClean="0"/>
              <a:t>하여 </a:t>
            </a:r>
            <a:r>
              <a:rPr lang="en-US" altLang="ko-KR" sz="1600" dirty="0" smtClean="0"/>
              <a:t>Path variable </a:t>
            </a:r>
            <a:r>
              <a:rPr lang="ko-KR" altLang="en-US" sz="1600" dirty="0" smtClean="0"/>
              <a:t>통해 </a:t>
            </a:r>
            <a:r>
              <a:rPr lang="en-US" altLang="ko-KR" sz="1600" dirty="0" smtClean="0"/>
              <a:t>convert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110042" y="281978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108190" y="317114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84827" y="284967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44268" y="441675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/>
          <p:cNvCxnSpPr>
            <a:stCxn id="24" idx="3"/>
          </p:cNvCxnSpPr>
          <p:nvPr/>
        </p:nvCxnSpPr>
        <p:spPr>
          <a:xfrm flipV="1">
            <a:off x="3965186" y="377726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602043" y="390293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60989" y="440723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55283" y="362069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03440" y="338382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03440" y="366824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10036" y="394454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004652" y="407230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277080" y="346711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965186" y="348073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093761" y="417584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630008" y="4670329"/>
            <a:ext cx="3243" cy="13738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390384" y="6044183"/>
            <a:ext cx="4823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143672" y="53275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135965" y="57400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322837" y="5370756"/>
            <a:ext cx="860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98837" y="58241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118263" y="4745256"/>
            <a:ext cx="5564" cy="12425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346964" y="5987765"/>
            <a:ext cx="772076" cy="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1594892" y="61525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368409" y="6300757"/>
            <a:ext cx="49289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861300" y="5987765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538759" y="2656165"/>
            <a:ext cx="1811359" cy="67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757268" y="2385352"/>
            <a:ext cx="269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Path variable</a:t>
            </a:r>
            <a:r>
              <a:rPr lang="ko-KR" altLang="en-US" sz="1600" dirty="0" smtClean="0">
                <a:solidFill>
                  <a:srgbClr val="FF0000"/>
                </a:solidFill>
              </a:rPr>
              <a:t>에 따라 </a:t>
            </a:r>
            <a:r>
              <a:rPr lang="ko-KR" altLang="en-US" sz="1600" dirty="0" smtClean="0">
                <a:solidFill>
                  <a:srgbClr val="FF0000"/>
                </a:solidFill>
              </a:rPr>
              <a:t>변환 </a:t>
            </a:r>
            <a:r>
              <a:rPr lang="ko-KR" altLang="en-US" sz="1600" dirty="0" smtClean="0">
                <a:solidFill>
                  <a:srgbClr val="FF0000"/>
                </a:solidFill>
              </a:rPr>
              <a:t>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23257" y="4627318"/>
            <a:ext cx="205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</a:t>
            </a:r>
            <a:r>
              <a:rPr lang="en-US" altLang="ko-KR" sz="1600" dirty="0" err="1" smtClean="0"/>
              <a:t>rl</a:t>
            </a:r>
            <a:r>
              <a:rPr lang="ko-KR" altLang="en-US" sz="1600" dirty="0" smtClean="0"/>
              <a:t>페이지 </a:t>
            </a:r>
            <a:r>
              <a:rPr lang="ko-KR" altLang="en-US" sz="1600" dirty="0" err="1" smtClean="0"/>
              <a:t>로드하여</a:t>
            </a:r>
            <a:r>
              <a:rPr lang="ko-KR" altLang="en-US" sz="1600" dirty="0" smtClean="0"/>
              <a:t> 인쇄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 박스 팝업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22775" y="2517638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984926" y="5463926"/>
            <a:ext cx="1703721" cy="953557"/>
            <a:chOff x="1082282" y="4290314"/>
            <a:chExt cx="1703721" cy="953557"/>
          </a:xfrm>
        </p:grpSpPr>
        <p:sp>
          <p:nvSpPr>
            <p:cNvPr id="57" name="직사각형 56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613439" y="5488018"/>
            <a:ext cx="1703721" cy="953557"/>
            <a:chOff x="1082282" y="4290314"/>
            <a:chExt cx="1703721" cy="953557"/>
          </a:xfrm>
        </p:grpSpPr>
        <p:sp>
          <p:nvSpPr>
            <p:cNvPr id="76" name="직사각형 75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print()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타원 63"/>
          <p:cNvSpPr/>
          <p:nvPr/>
        </p:nvSpPr>
        <p:spPr>
          <a:xfrm>
            <a:off x="5684779" y="5272723"/>
            <a:ext cx="1199682" cy="67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404811" y="5269291"/>
            <a:ext cx="1199682" cy="675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개발 사항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3" y="1568070"/>
            <a:ext cx="26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프리뷰 이미지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272" y="1989462"/>
            <a:ext cx="7509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페이지의 </a:t>
            </a:r>
            <a:r>
              <a:rPr lang="en-US" altLang="ko-KR" sz="1600" dirty="0" smtClean="0"/>
              <a:t>http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을 사용하여 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 이미지를 생성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프리뷰의 </a:t>
            </a:r>
            <a:r>
              <a:rPr lang="ko-KR" altLang="en-US" sz="1600" dirty="0" err="1" smtClean="0"/>
              <a:t>미리보기</a:t>
            </a:r>
            <a:r>
              <a:rPr lang="ko-KR" altLang="en-US" sz="1600" dirty="0" smtClean="0"/>
              <a:t> 이미지는 현재 페이지에 한정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동적으로 인쇄 범위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옵션에  맞는 </a:t>
            </a:r>
            <a:r>
              <a:rPr lang="ko-KR" altLang="en-US" sz="1600" dirty="0" smtClean="0"/>
              <a:t>이미지를 빠르게 </a:t>
            </a:r>
            <a:r>
              <a:rPr lang="ko-KR" altLang="en-US" sz="1600" dirty="0" smtClean="0"/>
              <a:t>보여줘야함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like </a:t>
            </a:r>
            <a:r>
              <a:rPr lang="ko-KR" altLang="en-US" sz="1600" dirty="0" smtClean="0"/>
              <a:t>구글 </a:t>
            </a:r>
            <a:r>
              <a:rPr lang="ko-KR" altLang="en-US" sz="1600" dirty="0" smtClean="0"/>
              <a:t>캘린더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40" y="3266878"/>
            <a:ext cx="3271135" cy="30104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3144127"/>
            <a:ext cx="4756979" cy="325599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8407" y="3648808"/>
            <a:ext cx="1960685" cy="1204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35152" y="4135395"/>
            <a:ext cx="821808" cy="4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339254" y="5969978"/>
            <a:ext cx="1776046" cy="307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227277" y="5416063"/>
            <a:ext cx="1" cy="55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85800" y="5240215"/>
            <a:ext cx="668216" cy="175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42565" y="2681438"/>
            <a:ext cx="351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피드백 부탁드립니다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04559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FC066"/>
                </a:solidFill>
              </a:rPr>
              <a:t>1. </a:t>
            </a:r>
            <a:r>
              <a:rPr lang="ko-KR" altLang="en-US" sz="2400" b="1" dirty="0">
                <a:solidFill>
                  <a:srgbClr val="2FC066"/>
                </a:solidFill>
              </a:rPr>
              <a:t>현재 </a:t>
            </a:r>
            <a:r>
              <a:rPr lang="ko-KR" altLang="en-US" sz="24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2400" b="1" dirty="0">
                <a:solidFill>
                  <a:srgbClr val="2FC066"/>
                </a:solidFill>
              </a:rPr>
              <a:t>기능</a:t>
            </a:r>
            <a:r>
              <a:rPr lang="en-US" altLang="ko-KR" sz="24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Flash -&gt;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브라우저의 기본 값이 아님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8" y="1691748"/>
            <a:ext cx="7701624" cy="35089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고정된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" y="1791131"/>
            <a:ext cx="4851927" cy="4266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50" y="3543300"/>
            <a:ext cx="160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match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743083" y="2484630"/>
            <a:ext cx="1959586" cy="10069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114801" y="4129885"/>
            <a:ext cx="2587868" cy="175216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고정된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1207" y="5705475"/>
            <a:ext cx="135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5"/>
          <a:stretch/>
        </p:blipFill>
        <p:spPr>
          <a:xfrm>
            <a:off x="1208566" y="1986202"/>
            <a:ext cx="5985620" cy="308247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4292111" y="4519979"/>
            <a:ext cx="51289" cy="107119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7946" y="353106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옵션에 따른 프리뷰 이미지가 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빠른</a:t>
            </a:r>
            <a:r>
              <a:rPr lang="ko-KR" altLang="en-US" sz="2400" b="1" dirty="0" smtClean="0">
                <a:latin typeface="+mj-ea"/>
                <a:ea typeface="+mj-ea"/>
              </a:rPr>
              <a:t> 속도로 변경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다른 이름으로 저장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2" y="1543050"/>
            <a:ext cx="3720420" cy="48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2508" y="3653165"/>
            <a:ext cx="93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343525" y="4133850"/>
            <a:ext cx="1938218" cy="204787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1"/>
            <a:ext cx="9144000" cy="21076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9321" y="1449009"/>
            <a:ext cx="698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Out of Flash +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ea"/>
                <a:ea typeface="+mj-ea"/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프리뷰 이미지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+ PDF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3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요구 사항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0124" y="2944862"/>
            <a:ext cx="78581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ko-KR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html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을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image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및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변환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하는 라이브러리 사용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옵션에 따른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반응형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프리뷰 이미지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(like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구글 캘린더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날짜 범위에 따른 다수의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html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파일을 하나의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변환하여 인쇄 구현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4. 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저장기능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구현</a:t>
            </a:r>
            <a:endParaRPr lang="ko-KR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724" y="1328561"/>
            <a:ext cx="785812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Spring boot 1.5.4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둘 다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spring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경험이 없기에 빠른 개발을 위해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-spring 4.2.1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공식 문서의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가 주로 </a:t>
            </a:r>
            <a:r>
              <a:rPr lang="en-US" altLang="ko-KR" sz="1400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를 통해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작성되어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3</a:t>
            </a:r>
            <a:r>
              <a:rPr lang="en-US" altLang="ko-KR" b="1" dirty="0">
                <a:solidFill>
                  <a:srgbClr val="333333"/>
                </a:solidFill>
                <a:latin typeface="나눔바른고딕"/>
              </a:rPr>
              <a:t>. </a:t>
            </a: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Maven 4.0.0</a:t>
            </a:r>
            <a:endParaRPr lang="en-US" altLang="ko-KR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</a:rPr>
              <a:t>- 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</a:rPr>
              <a:t>가 많고 대중적인 것처럼 보여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Jquery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 2.1.1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나눔바른고딕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나눔바른고딕"/>
              </a:rPr>
              <a:t>자바스크립트를 빠르고 편리하게 작성하기 위해 </a:t>
            </a:r>
            <a:r>
              <a:rPr lang="ko-KR" altLang="en-US" sz="1400" b="1" dirty="0">
                <a:solidFill>
                  <a:srgbClr val="333333"/>
                </a:solidFill>
                <a:latin typeface="나눔바른고딕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Spring Boot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thymeleaf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Maven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</TotalTime>
  <Words>996</Words>
  <Application>Microsoft Office PowerPoint</Application>
  <PresentationFormat>화면 슬라이드 쇼(4:3)</PresentationFormat>
  <Paragraphs>378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나눔고딕</vt:lpstr>
      <vt:lpstr>나눔바른고딕</vt:lpstr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74</cp:revision>
  <dcterms:created xsi:type="dcterms:W3CDTF">2017-07-04T02:13:37Z</dcterms:created>
  <dcterms:modified xsi:type="dcterms:W3CDTF">2017-07-12T09:16:28Z</dcterms:modified>
</cp:coreProperties>
</file>